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85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8" r:id="rId12"/>
    <p:sldId id="336" r:id="rId13"/>
    <p:sldId id="337" r:id="rId14"/>
    <p:sldId id="32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367"/>
    <a:srgbClr val="A8C628"/>
    <a:srgbClr val="00A7FF"/>
    <a:srgbClr val="26DAFE"/>
    <a:srgbClr val="646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2BD48-FABB-4F1D-B865-B10E6DF9310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09D61-9C34-4110-91EA-F9EEE12F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2E48-C2BB-4F59-ACCD-3C230077AB7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49682-3775-4464-A40B-507D69B9E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8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9682-3775-4464-A40B-507D69B9E4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50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0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767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548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081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233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7948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4800969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7631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2" y="631133"/>
            <a:ext cx="5296012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782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149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800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117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24pt, Cap Each Word)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r>
              <a:rPr lang="en-US" dirty="0"/>
              <a:t>Enter Body Text (14pt or larger)</a:t>
            </a:r>
          </a:p>
          <a:p>
            <a:pPr lvl="1"/>
            <a:r>
              <a:rPr lang="en-US" dirty="0"/>
              <a:t>Enter Bullet Text</a:t>
            </a:r>
          </a:p>
          <a:p>
            <a:pPr lvl="2"/>
            <a:r>
              <a:rPr lang="en-US" dirty="0"/>
              <a:t>Enter Bullet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148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0767" y="1154632"/>
            <a:ext cx="3974083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Body Text (14pt or larger)</a:t>
            </a:r>
          </a:p>
          <a:p>
            <a:pPr lvl="1"/>
            <a:r>
              <a:rPr lang="en-US" dirty="0"/>
              <a:t>Enter Bullet Text</a:t>
            </a:r>
          </a:p>
          <a:p>
            <a:pPr lvl="2"/>
            <a:r>
              <a:rPr lang="en-US" dirty="0"/>
              <a:t>Enter Bullet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9601" y="1154632"/>
            <a:ext cx="3974083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Body Text (14pt or larger)</a:t>
            </a:r>
          </a:p>
          <a:p>
            <a:pPr lvl="1"/>
            <a:r>
              <a:rPr lang="en-US" dirty="0"/>
              <a:t>Enter Bullet Text</a:t>
            </a:r>
          </a:p>
          <a:p>
            <a:pPr lvl="2"/>
            <a:r>
              <a:rPr lang="en-US" dirty="0"/>
              <a:t>Enter Bullet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40767" y="135365"/>
            <a:ext cx="8109093" cy="683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Enter Title (Arial 24pt, Cap Each Word)</a:t>
            </a:r>
          </a:p>
        </p:txBody>
      </p:sp>
    </p:spTree>
    <p:extLst>
      <p:ext uri="{BB962C8B-B14F-4D97-AF65-F5344CB8AC3E}">
        <p14:creationId xmlns:p14="http://schemas.microsoft.com/office/powerpoint/2010/main" val="406617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67" y="149013"/>
            <a:ext cx="8109093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24pt, Cap Each Word)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2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250"/>
            <a:ext cx="9143996" cy="6857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69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252"/>
            <a:ext cx="9143996" cy="6857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9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252"/>
            <a:ext cx="9143996" cy="6857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3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252"/>
            <a:ext cx="9143996" cy="6857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66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252"/>
            <a:ext cx="9143996" cy="6857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7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252"/>
            <a:ext cx="9143996" cy="6857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47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52"/>
            <a:ext cx="9143996" cy="6857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0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90588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252"/>
            <a:ext cx="9143996" cy="6857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40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52"/>
            <a:ext cx="9143996" cy="6857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3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252"/>
            <a:ext cx="9143996" cy="68579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89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252"/>
            <a:ext cx="9143994" cy="68579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73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252"/>
            <a:ext cx="9143994" cy="68579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8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252"/>
            <a:ext cx="9143993" cy="68579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96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252"/>
            <a:ext cx="9143993" cy="68579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565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pter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252"/>
            <a:ext cx="9143992" cy="68579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22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3252"/>
            <a:ext cx="9143992" cy="68579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657"/>
          <a:stretch/>
        </p:blipFill>
        <p:spPr>
          <a:xfrm>
            <a:off x="8980227" y="3252"/>
            <a:ext cx="163771" cy="6864498"/>
          </a:xfrm>
          <a:prstGeom prst="rect">
            <a:avLst/>
          </a:prstGeom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351049" y="2662429"/>
            <a:ext cx="3466136" cy="2387600"/>
          </a:xfrm>
        </p:spPr>
        <p:txBody>
          <a:bodyPr anchor="b">
            <a:noAutofit/>
          </a:bodyPr>
          <a:lstStyle>
            <a:lvl1pPr marL="0" algn="r" defTabSz="685783" rtl="0" eaLnBrk="1" latinLnBrk="0" hangingPunct="1">
              <a:lnSpc>
                <a:spcPct val="100000"/>
              </a:lnSpc>
              <a:defRPr lang="en-US" sz="32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2800" dirty="0"/>
              <a:t>Enter Section Title Here 28pt Arial</a:t>
            </a:r>
            <a:endParaRPr lang="en-US" sz="3000" dirty="0">
              <a:solidFill>
                <a:srgbClr val="6263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5" y="5213611"/>
            <a:ext cx="5022850" cy="409266"/>
          </a:xfrm>
        </p:spPr>
        <p:txBody>
          <a:bodyPr/>
          <a:lstStyle>
            <a:lvl1pPr algn="r">
              <a:defRPr sz="1800" b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en-US" sz="2000" dirty="0">
                <a:solidFill>
                  <a:schemeClr val="accent2"/>
                </a:solidFill>
              </a:rPr>
              <a:t>Enter presenter name (if applicable)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54" y="5981910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11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67" y="149013"/>
            <a:ext cx="8109093" cy="544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24pt, Cap Each Word)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40767" y="1186927"/>
            <a:ext cx="1383567" cy="1248450"/>
          </a:xfrm>
          <a:solidFill>
            <a:schemeClr val="bg1">
              <a:lumMod val="95000"/>
            </a:schemeClr>
          </a:solidFill>
          <a:ln w="57150">
            <a:noFill/>
          </a:ln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load a photo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088280" y="1186924"/>
            <a:ext cx="0" cy="455878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2252228" y="1186927"/>
            <a:ext cx="3356828" cy="515256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kern="0" baseline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2252228" y="1682346"/>
            <a:ext cx="3356828" cy="515256"/>
          </a:xfrm>
        </p:spPr>
        <p:txBody>
          <a:bodyPr>
            <a:normAutofit/>
          </a:bodyPr>
          <a:lstStyle>
            <a:lvl1pPr marL="0" indent="0" algn="l">
              <a:buNone/>
              <a:defRPr lang="en-US" sz="1800" kern="1200" baseline="0" dirty="0" smtClean="0">
                <a:solidFill>
                  <a:srgbClr val="626367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773003" y="1186924"/>
            <a:ext cx="2876857" cy="9771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540767" y="2842093"/>
            <a:ext cx="1383567" cy="1248450"/>
          </a:xfrm>
          <a:solidFill>
            <a:schemeClr val="bg1">
              <a:lumMod val="95000"/>
            </a:schemeClr>
          </a:solidFill>
          <a:ln w="57150">
            <a:noFill/>
          </a:ln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load a photo</a:t>
            </a:r>
          </a:p>
        </p:txBody>
      </p:sp>
      <p:sp>
        <p:nvSpPr>
          <p:cNvPr id="13" name="Text Placeholder 39"/>
          <p:cNvSpPr>
            <a:spLocks noGrp="1"/>
          </p:cNvSpPr>
          <p:nvPr>
            <p:ph type="body" sz="quarter" idx="23" hasCustomPrompt="1"/>
          </p:nvPr>
        </p:nvSpPr>
        <p:spPr>
          <a:xfrm>
            <a:off x="2252228" y="2842093"/>
            <a:ext cx="3356828" cy="515256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kern="0" baseline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39"/>
          <p:cNvSpPr>
            <a:spLocks noGrp="1"/>
          </p:cNvSpPr>
          <p:nvPr>
            <p:ph type="body" sz="quarter" idx="24" hasCustomPrompt="1"/>
          </p:nvPr>
        </p:nvSpPr>
        <p:spPr>
          <a:xfrm>
            <a:off x="2252228" y="3351160"/>
            <a:ext cx="3356828" cy="515256"/>
          </a:xfrm>
        </p:spPr>
        <p:txBody>
          <a:bodyPr>
            <a:normAutofit/>
          </a:bodyPr>
          <a:lstStyle>
            <a:lvl1pPr marL="0" indent="0" algn="l">
              <a:buNone/>
              <a:defRPr lang="en-US" sz="1800" kern="1200" baseline="0" dirty="0" smtClean="0">
                <a:solidFill>
                  <a:srgbClr val="626367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773003" y="2842090"/>
            <a:ext cx="2876857" cy="9771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6" hasCustomPrompt="1"/>
          </p:nvPr>
        </p:nvSpPr>
        <p:spPr>
          <a:xfrm>
            <a:off x="540767" y="4497256"/>
            <a:ext cx="1383567" cy="1248450"/>
          </a:xfrm>
          <a:solidFill>
            <a:schemeClr val="bg1">
              <a:lumMod val="95000"/>
            </a:schemeClr>
          </a:solidFill>
          <a:ln w="57150">
            <a:noFill/>
          </a:ln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load a photo</a:t>
            </a:r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2252228" y="4497256"/>
            <a:ext cx="3356828" cy="515256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kern="0" baseline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2252228" y="5006323"/>
            <a:ext cx="3356828" cy="515256"/>
          </a:xfrm>
        </p:spPr>
        <p:txBody>
          <a:bodyPr>
            <a:normAutofit/>
          </a:bodyPr>
          <a:lstStyle>
            <a:lvl1pPr marL="0" indent="0" algn="l">
              <a:buNone/>
              <a:defRPr lang="en-US" sz="1800" kern="1200" baseline="0" dirty="0" smtClean="0">
                <a:solidFill>
                  <a:srgbClr val="626367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773003" y="4497253"/>
            <a:ext cx="2876857" cy="9771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05384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81870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68" y="121717"/>
            <a:ext cx="6719842" cy="6587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24pt, Cap Each Word)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49689" y="4134147"/>
            <a:ext cx="3385742" cy="1843571"/>
          </a:xfrm>
        </p:spPr>
        <p:txBody>
          <a:bodyPr>
            <a:normAutofit/>
          </a:bodyPr>
          <a:lstStyle>
            <a:lvl1pPr marL="89295" indent="-89295">
              <a:defRPr sz="1600"/>
            </a:lvl1pPr>
            <a:lvl2pPr marL="258359" indent="-169065">
              <a:defRPr sz="16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549688" y="1064378"/>
            <a:ext cx="3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52150" y="1526042"/>
            <a:ext cx="3383280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183123" y="1172738"/>
            <a:ext cx="0" cy="48049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4428355" y="1066362"/>
            <a:ext cx="36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4430816" y="1528029"/>
            <a:ext cx="4206240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549688" y="3453362"/>
            <a:ext cx="393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552150" y="3915029"/>
            <a:ext cx="3383280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49689" y="1764409"/>
            <a:ext cx="3385742" cy="1596618"/>
          </a:xfrm>
        </p:spPr>
        <p:txBody>
          <a:bodyPr>
            <a:normAutofit/>
          </a:bodyPr>
          <a:lstStyle>
            <a:lvl1pPr marL="89295" indent="-89295">
              <a:defRPr sz="1600"/>
            </a:lvl1pPr>
            <a:lvl2pPr marL="258359" indent="-169065">
              <a:defRPr sz="16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369791" y="136204"/>
            <a:ext cx="1368444" cy="887054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US" dirty="0"/>
              <a:t>Click to insert logo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428354" y="1764408"/>
            <a:ext cx="4208701" cy="4213309"/>
          </a:xfrm>
        </p:spPr>
        <p:txBody>
          <a:bodyPr>
            <a:normAutofit/>
          </a:bodyPr>
          <a:lstStyle>
            <a:lvl1pPr marL="89295" indent="-89295">
              <a:defRPr sz="1600"/>
            </a:lvl1pPr>
            <a:lvl2pPr marL="258359" indent="-169065">
              <a:defRPr sz="16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464285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68" y="135365"/>
            <a:ext cx="6719842" cy="66985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Enter Title (Arial 24pt, Cap Each Word)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369791" y="136204"/>
            <a:ext cx="1368444" cy="887054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 baseline="0"/>
            </a:lvl1pPr>
          </a:lstStyle>
          <a:p>
            <a:r>
              <a:rPr lang="en-US" dirty="0"/>
              <a:t>Click to insert logo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540768" y="1149109"/>
            <a:ext cx="1134683" cy="816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756448" y="1149109"/>
            <a:ext cx="6981787" cy="81616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89295" indent="-89295">
              <a:defRPr sz="1400"/>
            </a:lvl1pPr>
            <a:lvl2pPr marL="258359" indent="-169065">
              <a:defRPr sz="14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43229" y="2087031"/>
            <a:ext cx="8319742" cy="82296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036421" y="2364535"/>
            <a:ext cx="0" cy="365412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3152973" y="2258159"/>
            <a:ext cx="52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58815" y="2258159"/>
            <a:ext cx="279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34" name="Oval 8"/>
          <p:cNvSpPr>
            <a:spLocks/>
          </p:cNvSpPr>
          <p:nvPr userDrawn="1"/>
        </p:nvSpPr>
        <p:spPr bwMode="auto">
          <a:xfrm>
            <a:off x="7463614" y="3967024"/>
            <a:ext cx="1426329" cy="1436586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AFD7"/>
            </a:solidFill>
            <a:prstDash val="solid"/>
            <a:miter lim="800000"/>
            <a:headEnd type="none" w="med" len="med"/>
            <a:tailEnd type="none" w="med" len="med"/>
          </a:ln>
          <a:extLst/>
        </p:spPr>
        <p:txBody>
          <a:bodyPr lIns="0" tIns="0" rIns="0" bIns="0"/>
          <a:lstStyle/>
          <a:p>
            <a:pPr algn="ctr" defTabSz="48216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50" ker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5" name="Oval 8"/>
          <p:cNvSpPr>
            <a:spLocks/>
          </p:cNvSpPr>
          <p:nvPr userDrawn="1"/>
        </p:nvSpPr>
        <p:spPr bwMode="auto">
          <a:xfrm>
            <a:off x="7449377" y="2360734"/>
            <a:ext cx="1440566" cy="1436586"/>
          </a:xfrm>
          <a:prstGeom prst="ellipse">
            <a:avLst/>
          </a:prstGeom>
          <a:solidFill>
            <a:srgbClr val="FFFFFF"/>
          </a:solidFill>
          <a:ln w="28575" cap="flat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xtLst/>
        </p:spPr>
        <p:txBody>
          <a:bodyPr lIns="0" tIns="0" rIns="0" bIns="0"/>
          <a:lstStyle/>
          <a:p>
            <a:pPr algn="ctr" defTabSz="48216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50" kern="0">
              <a:solidFill>
                <a:srgbClr val="00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6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7554025" y="4403485"/>
            <a:ext cx="1245506" cy="468123"/>
          </a:xfrm>
        </p:spPr>
        <p:txBody>
          <a:bodyPr>
            <a:normAutofit/>
          </a:bodyPr>
          <a:lstStyle>
            <a:lvl1pPr marL="0" indent="0" algn="ctr">
              <a:buNone/>
              <a:defRPr lang="en-US" sz="2100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XX.XX%</a:t>
            </a: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19" hasCustomPrompt="1"/>
          </p:nvPr>
        </p:nvSpPr>
        <p:spPr>
          <a:xfrm>
            <a:off x="7546907" y="2797195"/>
            <a:ext cx="1245506" cy="468123"/>
          </a:xfrm>
        </p:spPr>
        <p:txBody>
          <a:bodyPr>
            <a:normAutofit/>
          </a:bodyPr>
          <a:lstStyle>
            <a:lvl1pPr marL="0" indent="0" algn="ctr">
              <a:buNone/>
              <a:defRPr lang="en-US" sz="2100" b="1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XX.XX%</a:t>
            </a:r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7554025" y="4935487"/>
            <a:ext cx="1245506" cy="46812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rgbClr val="626367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7546907" y="3329196"/>
            <a:ext cx="1245506" cy="468123"/>
          </a:xfrm>
        </p:spPr>
        <p:txBody>
          <a:bodyPr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rgbClr val="626367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>
              <a:defRPr lang="en-US" sz="2475" b="1" kern="0" dirty="0" smtClean="0">
                <a:solidFill>
                  <a:srgbClr val="00AFD7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</a:lstStyle>
          <a:p>
            <a:pPr marL="0" lvl="0" indent="0" algn="ctr" defTabSz="685783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Text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58815" y="2651035"/>
            <a:ext cx="2361055" cy="3367628"/>
          </a:xfrm>
        </p:spPr>
        <p:txBody>
          <a:bodyPr>
            <a:normAutofit/>
          </a:bodyPr>
          <a:lstStyle>
            <a:lvl1pPr marL="89295" indent="-89295">
              <a:defRPr sz="1400"/>
            </a:lvl1pPr>
            <a:lvl2pPr marL="258359" indent="-169065">
              <a:defRPr sz="14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152973" y="2651035"/>
            <a:ext cx="4107637" cy="3367628"/>
          </a:xfrm>
        </p:spPr>
        <p:txBody>
          <a:bodyPr>
            <a:normAutofit/>
          </a:bodyPr>
          <a:lstStyle>
            <a:lvl1pPr marL="89295" indent="-89295">
              <a:defRPr sz="1400"/>
            </a:lvl1pPr>
            <a:lvl2pPr marL="258359" indent="-169065">
              <a:defRPr sz="14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925672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37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36028" y="3053965"/>
            <a:ext cx="2370945" cy="71372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266346"/>
            <a:ext cx="2488731" cy="465714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36729" y="2483202"/>
            <a:ext cx="54318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200" kern="1200" cap="all" baseline="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0714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604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089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356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64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36028" y="3272333"/>
            <a:ext cx="5199755" cy="80469"/>
          </a:xfrm>
          <a:prstGeom prst="rect">
            <a:avLst/>
          </a:prstGeom>
          <a:solidFill>
            <a:srgbClr val="A8C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9771" y="631133"/>
            <a:ext cx="5401471" cy="2387600"/>
          </a:xfrm>
        </p:spPr>
        <p:txBody>
          <a:bodyPr anchor="b">
            <a:normAutofit/>
          </a:bodyPr>
          <a:lstStyle>
            <a:lvl1pPr algn="l">
              <a:defRPr lang="en-US" sz="3200" kern="1200" dirty="0">
                <a:solidFill>
                  <a:srgbClr val="00A7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Presentation Title 32pt Arial Font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2" y="3606402"/>
            <a:ext cx="5389440" cy="55194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kern="1200" dirty="0">
                <a:solidFill>
                  <a:srgbClr val="6263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dirty="0"/>
              <a:t>Enter presenter name 24pt Arial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9771" y="4226546"/>
            <a:ext cx="5402229" cy="3707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Date, location, etc. 18pt Arial font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5866846"/>
            <a:ext cx="2488731" cy="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738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767" y="135365"/>
            <a:ext cx="8109093" cy="5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143" y="1104492"/>
            <a:ext cx="8108717" cy="4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4457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7658BC-9700-4009-979F-7E7426DDC6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260099"/>
            <a:ext cx="9144000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7" y="6399109"/>
            <a:ext cx="1847591" cy="3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5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9" r:id="rId16"/>
    <p:sldLayoutId id="2147483720" r:id="rId17"/>
    <p:sldLayoutId id="2147483721" r:id="rId18"/>
    <p:sldLayoutId id="2147483725" r:id="rId19"/>
    <p:sldLayoutId id="2147483689" r:id="rId20"/>
    <p:sldLayoutId id="2147483691" r:id="rId21"/>
    <p:sldLayoutId id="2147483693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69" r:id="rId30"/>
    <p:sldLayoutId id="2147483670" r:id="rId31"/>
    <p:sldLayoutId id="2147483673" r:id="rId32"/>
    <p:sldLayoutId id="2147483672" r:id="rId33"/>
    <p:sldLayoutId id="2147483703" r:id="rId34"/>
    <p:sldLayoutId id="2147483727" r:id="rId35"/>
    <p:sldLayoutId id="2147483728" r:id="rId36"/>
    <p:sldLayoutId id="2147483729" r:id="rId37"/>
    <p:sldLayoutId id="2147483730" r:id="rId38"/>
    <p:sldLayoutId id="2147483718" r:id="rId39"/>
    <p:sldLayoutId id="2147483722" r:id="rId40"/>
    <p:sldLayoutId id="2147483723" r:id="rId41"/>
    <p:sldLayoutId id="2147483694" r:id="rId42"/>
    <p:sldLayoutId id="2147483724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lang="en-US" sz="1800" kern="1200" dirty="0" smtClean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288925" indent="-17621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12763" indent="-223838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‒"/>
        <a:defRPr lang="en-US" sz="1800" kern="1200" dirty="0" smtClean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690563" indent="-2254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977900" indent="-2889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‒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7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9771" y="631133"/>
            <a:ext cx="5278641" cy="2387600"/>
          </a:xfrm>
        </p:spPr>
        <p:txBody>
          <a:bodyPr/>
          <a:lstStyle/>
          <a:p>
            <a:r>
              <a:rPr lang="en-US" cap="none" dirty="0" err="1"/>
              <a:t>Webpack</a:t>
            </a:r>
            <a:r>
              <a:rPr lang="en-US" cap="none" dirty="0"/>
              <a:t>(v2) 101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1802" y="3606402"/>
            <a:ext cx="5266610" cy="551941"/>
          </a:xfrm>
        </p:spPr>
        <p:txBody>
          <a:bodyPr/>
          <a:lstStyle/>
          <a:p>
            <a:r>
              <a:rPr lang="en-US" dirty="0"/>
              <a:t>Magnum Noree</a:t>
            </a:r>
          </a:p>
        </p:txBody>
      </p:sp>
    </p:spTree>
    <p:extLst>
      <p:ext uri="{BB962C8B-B14F-4D97-AF65-F5344CB8AC3E}">
        <p14:creationId xmlns:p14="http://schemas.microsoft.com/office/powerpoint/2010/main" val="209088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/>
              <a:t>Transpiling</a:t>
            </a:r>
            <a:r>
              <a:rPr lang="en-US" b="1" dirty="0"/>
              <a:t> with Babel</a:t>
            </a:r>
            <a:endParaRPr lang="en-US" b="1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251" y="805218"/>
            <a:ext cx="6191250" cy="151447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29518" y="1093982"/>
            <a:ext cx="8108717" cy="4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92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276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77900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81918" y="1246382"/>
            <a:ext cx="8108717" cy="4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92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276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77900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say we want to introduce some es6 in our JS file because we want </a:t>
            </a:r>
            <a:r>
              <a:rPr lang="en-US" dirty="0" err="1" smtClean="0"/>
              <a:t>tobe</a:t>
            </a:r>
            <a:r>
              <a:rPr lang="en-US" dirty="0" smtClean="0"/>
              <a:t> up to date with the latest and greatest: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" y="3001968"/>
            <a:ext cx="4201625" cy="325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451" y="4237160"/>
            <a:ext cx="704850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690" y="3001967"/>
            <a:ext cx="3945595" cy="32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6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/>
              <a:t>Transpiling</a:t>
            </a:r>
            <a:r>
              <a:rPr lang="en-US" b="1" dirty="0"/>
              <a:t> with Babel</a:t>
            </a:r>
            <a:endParaRPr lang="en-US" b="1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251" y="805218"/>
            <a:ext cx="6191250" cy="151447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29518" y="1093982"/>
            <a:ext cx="8108717" cy="4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92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276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77900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81918" y="1246382"/>
            <a:ext cx="8108717" cy="4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92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276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lang="en-US"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77900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when we try to run `</a:t>
            </a:r>
            <a:r>
              <a:rPr lang="en-US" dirty="0" err="1" smtClean="0"/>
              <a:t>webpack</a:t>
            </a:r>
            <a:r>
              <a:rPr lang="en-US" dirty="0" smtClean="0"/>
              <a:t>` again, we get an error!</a:t>
            </a:r>
          </a:p>
          <a:p>
            <a:r>
              <a:rPr lang="en-US" dirty="0" smtClean="0"/>
              <a:t>We need to introduce the following loaders in our webpack.config.js: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we have a regex that checks all files that end in .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Then it runs the ‘babel-loader’ on it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750" y="3355823"/>
            <a:ext cx="3667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8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Loading CSS</a:t>
            </a:r>
            <a:endParaRPr lang="en-US" b="1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that CSS gets represented as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also has dependencies such as Fonts / </a:t>
            </a:r>
            <a:r>
              <a:rPr lang="en-US" dirty="0" err="1"/>
              <a:t>Imgs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Loader parses the CSS file and </a:t>
            </a:r>
          </a:p>
          <a:p>
            <a:r>
              <a:rPr lang="en-US" dirty="0"/>
              <a:t>     resolves all the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Modules will make a module out of it for </a:t>
            </a:r>
            <a:r>
              <a:rPr lang="en-US" dirty="0" err="1"/>
              <a:t>Webpack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 Loader is responsible for taking that Module and placing it between &lt;style&gt; &lt;/style&gt; tags and injecting it into the DOM at runtime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87" y="805218"/>
            <a:ext cx="5200650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56" y="2356191"/>
            <a:ext cx="2562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6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Loading CSS</a:t>
            </a:r>
            <a:endParaRPr lang="en-US" b="1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7" y="805218"/>
            <a:ext cx="2562225" cy="1866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42" y="2971392"/>
            <a:ext cx="2724150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91" y="4746525"/>
            <a:ext cx="1190625" cy="1085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035047">
            <a:off x="1935617" y="3094589"/>
            <a:ext cx="4730893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7008" y="1104492"/>
            <a:ext cx="1533525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2795" y="1810316"/>
            <a:ext cx="361950" cy="2173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1159" y="3921275"/>
            <a:ext cx="24098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2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Requirements</a:t>
            </a:r>
            <a:endParaRPr lang="en-US" b="1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143" y="1022607"/>
            <a:ext cx="8108717" cy="462194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 err="1"/>
              <a:t>Git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Node v 6.9+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Npm</a:t>
            </a:r>
            <a:r>
              <a:rPr lang="en-US" sz="1600" dirty="0"/>
              <a:t> version 3+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8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Requirements</a:t>
            </a:r>
            <a:endParaRPr lang="en-US" b="1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143" y="1022607"/>
            <a:ext cx="8108717" cy="462194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 err="1"/>
              <a:t>Git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Node v 6.9+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Npm</a:t>
            </a:r>
            <a:r>
              <a:rPr lang="en-US" sz="1600" dirty="0"/>
              <a:t> version 3+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5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Why does </a:t>
            </a:r>
            <a:r>
              <a:rPr lang="en-US" dirty="0" err="1"/>
              <a:t>webpack</a:t>
            </a:r>
            <a:r>
              <a:rPr lang="en-US" dirty="0"/>
              <a:t> exist?</a:t>
            </a:r>
            <a:endParaRPr lang="en-US" b="1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143" y="1022607"/>
            <a:ext cx="8108717" cy="4621947"/>
          </a:xfrm>
        </p:spPr>
        <p:txBody>
          <a:bodyPr>
            <a:normAutofit/>
          </a:bodyPr>
          <a:lstStyle/>
          <a:p>
            <a:r>
              <a:rPr lang="en-US" sz="1600" dirty="0"/>
              <a:t>Helps with projects that requires tons and tons of scripts that need to be loaded in order.</a:t>
            </a:r>
          </a:p>
          <a:p>
            <a:r>
              <a:rPr lang="en-US" sz="1600" dirty="0"/>
              <a:t>IE: If a script depends on another script, you need to make sure it loads after the other.</a:t>
            </a:r>
          </a:p>
          <a:p>
            <a:r>
              <a:rPr lang="en-US" sz="1600" dirty="0"/>
              <a:t>WHAT A NIGHTMARE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Webpack</a:t>
            </a:r>
            <a:r>
              <a:rPr lang="en-US" dirty="0"/>
              <a:t> vs Grunt / Gulp</a:t>
            </a:r>
            <a:endParaRPr lang="en-US" b="1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143" y="1022607"/>
            <a:ext cx="8108717" cy="4621947"/>
          </a:xfrm>
        </p:spPr>
        <p:txBody>
          <a:bodyPr>
            <a:normAutofit/>
          </a:bodyPr>
          <a:lstStyle/>
          <a:p>
            <a:r>
              <a:rPr lang="en-US" sz="1600" dirty="0"/>
              <a:t>What are some of the things you do with Grunt or Gulp?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Concatenate </a:t>
            </a:r>
            <a:r>
              <a:rPr lang="en-US" sz="1600" dirty="0" err="1"/>
              <a:t>Javascript</a:t>
            </a:r>
            <a:r>
              <a:rPr lang="en-US" sz="1600" dirty="0"/>
              <a:t> / CSS / Fonts / Images / SVG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various things to optimize assets for your application</a:t>
            </a:r>
          </a:p>
          <a:p>
            <a:endParaRPr lang="en-US" sz="1600" dirty="0"/>
          </a:p>
          <a:p>
            <a:r>
              <a:rPr lang="en-US" sz="1600" dirty="0"/>
              <a:t>With </a:t>
            </a:r>
            <a:r>
              <a:rPr lang="en-US" sz="1600" dirty="0" err="1"/>
              <a:t>Webpack</a:t>
            </a:r>
            <a:r>
              <a:rPr lang="en-US" sz="1600" dirty="0"/>
              <a:t>, you no longer need Task Runners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Webpack</a:t>
            </a:r>
            <a:r>
              <a:rPr lang="en-US" sz="1600" dirty="0"/>
              <a:t> turns everything into a module;  Conceptually, JS is a module</a:t>
            </a:r>
          </a:p>
          <a:p>
            <a:pPr marL="574675" lvl="1" indent="-285750"/>
            <a:r>
              <a:rPr lang="en-US" sz="1600" dirty="0" err="1"/>
              <a:t>Webpack</a:t>
            </a:r>
            <a:r>
              <a:rPr lang="en-US" sz="1600" dirty="0"/>
              <a:t> also considers CSS to be a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 allows you to use AMD, </a:t>
            </a:r>
            <a:r>
              <a:rPr lang="en-US" sz="1600" dirty="0" err="1"/>
              <a:t>CommonJS</a:t>
            </a:r>
            <a:r>
              <a:rPr lang="en-US" sz="1600" dirty="0"/>
              <a:t>, or ES6 imports to make your dependencies explicit.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8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1" cap="non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338" y="1488997"/>
            <a:ext cx="8108950" cy="3689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4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Loaders</a:t>
            </a:r>
            <a:endParaRPr lang="en-US" b="1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518" y="1093982"/>
            <a:ext cx="8108717" cy="4621947"/>
          </a:xfrm>
        </p:spPr>
        <p:txBody>
          <a:bodyPr/>
          <a:lstStyle/>
          <a:p>
            <a:r>
              <a:rPr lang="en-US" dirty="0"/>
              <a:t>Per-file processing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88" y="1715321"/>
            <a:ext cx="6191250" cy="151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688" y="3404955"/>
            <a:ext cx="614362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329" y="4067504"/>
            <a:ext cx="581025" cy="15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08" y="4050768"/>
            <a:ext cx="644830" cy="1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8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Plugins</a:t>
            </a:r>
            <a:endParaRPr lang="en-US" b="1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518" y="1093982"/>
            <a:ext cx="8108717" cy="4621947"/>
          </a:xfrm>
        </p:spPr>
        <p:txBody>
          <a:bodyPr/>
          <a:lstStyle/>
          <a:p>
            <a:r>
              <a:rPr lang="en-US" dirty="0"/>
              <a:t>Plugins handle everything else: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access to </a:t>
            </a:r>
            <a:r>
              <a:rPr lang="en-US" dirty="0" err="1"/>
              <a:t>webpack’s</a:t>
            </a:r>
            <a:r>
              <a:rPr lang="en-US" dirty="0"/>
              <a:t> compilation processes and thus, can intercept </a:t>
            </a:r>
            <a:r>
              <a:rPr lang="en-US" dirty="0" err="1"/>
              <a:t>webpack’s</a:t>
            </a:r>
            <a:r>
              <a:rPr lang="en-US" dirty="0"/>
              <a:t> execution through hooks.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(and popular) plugins:</a:t>
            </a:r>
          </a:p>
          <a:p>
            <a:pPr marL="574675" lvl="1" indent="-285750"/>
            <a:r>
              <a:rPr lang="en-US" dirty="0"/>
              <a:t>Service Workers</a:t>
            </a:r>
          </a:p>
          <a:p>
            <a:pPr marL="574675" lvl="1" indent="-285750"/>
            <a:r>
              <a:rPr lang="en-US" dirty="0" err="1"/>
              <a:t>Lodash</a:t>
            </a:r>
            <a:endParaRPr lang="en-US" dirty="0"/>
          </a:p>
          <a:p>
            <a:pPr marL="574675" lvl="1" indent="-285750"/>
            <a:r>
              <a:rPr lang="en-US" dirty="0" err="1"/>
              <a:t>Gzip</a:t>
            </a:r>
            <a:endParaRPr lang="en-US" dirty="0"/>
          </a:p>
          <a:p>
            <a:pPr marL="574675" lvl="1" indent="-285750"/>
            <a:r>
              <a:rPr lang="en-US" dirty="0" err="1"/>
              <a:t>ExtractTextWEbPlugin</a:t>
            </a:r>
            <a:endParaRPr lang="en-US" dirty="0"/>
          </a:p>
          <a:p>
            <a:pPr marL="574675" lvl="1" indent="-285750"/>
            <a:r>
              <a:rPr lang="en-US" dirty="0"/>
              <a:t>AND HUNDREDS MORE…!!!</a:t>
            </a:r>
          </a:p>
        </p:txBody>
      </p:sp>
    </p:spTree>
    <p:extLst>
      <p:ext uri="{BB962C8B-B14F-4D97-AF65-F5344CB8AC3E}">
        <p14:creationId xmlns:p14="http://schemas.microsoft.com/office/powerpoint/2010/main" val="362541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767" y="108069"/>
            <a:ext cx="8109093" cy="69714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LETS GET TO IT</a:t>
            </a:r>
            <a:endParaRPr lang="en-US" b="1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8BC-9700-4009-979F-7E7426DDC6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518" y="1093982"/>
            <a:ext cx="8108717" cy="4621947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https://github.com/Magneticmagnum/webpackworkshop.git</a:t>
            </a:r>
          </a:p>
        </p:txBody>
      </p:sp>
    </p:spTree>
    <p:extLst>
      <p:ext uri="{BB962C8B-B14F-4D97-AF65-F5344CB8AC3E}">
        <p14:creationId xmlns:p14="http://schemas.microsoft.com/office/powerpoint/2010/main" val="292499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-10-15">
      <a:dk1>
        <a:sysClr val="windowText" lastClr="000000"/>
      </a:dk1>
      <a:lt1>
        <a:sysClr val="window" lastClr="FFFFFF"/>
      </a:lt1>
      <a:dk2>
        <a:srgbClr val="626367"/>
      </a:dk2>
      <a:lt2>
        <a:srgbClr val="FFFFFF"/>
      </a:lt2>
      <a:accent1>
        <a:srgbClr val="00A7FF"/>
      </a:accent1>
      <a:accent2>
        <a:srgbClr val="A8C628"/>
      </a:accent2>
      <a:accent3>
        <a:srgbClr val="FF5B00"/>
      </a:accent3>
      <a:accent4>
        <a:srgbClr val="E74360"/>
      </a:accent4>
      <a:accent5>
        <a:srgbClr val="FFE539"/>
      </a:accent5>
      <a:accent6>
        <a:srgbClr val="933C91"/>
      </a:accent6>
      <a:hlink>
        <a:srgbClr val="000000"/>
      </a:hlink>
      <a:folHlink>
        <a:srgbClr val="933C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7895</TotalTime>
  <Words>384</Words>
  <Application>Microsoft Office PowerPoint</Application>
  <PresentationFormat>On-screen Show (4:3)</PresentationFormat>
  <Paragraphs>103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Gill Sans</vt:lpstr>
      <vt:lpstr>Office Theme</vt:lpstr>
      <vt:lpstr>Webpack(v2) 101</vt:lpstr>
      <vt:lpstr>Requirements</vt:lpstr>
      <vt:lpstr>Requirements</vt:lpstr>
      <vt:lpstr>Why does webpack exist?</vt:lpstr>
      <vt:lpstr>Webpack vs Grunt / Gulp</vt:lpstr>
      <vt:lpstr>PowerPoint Presentation</vt:lpstr>
      <vt:lpstr>Loaders</vt:lpstr>
      <vt:lpstr>Plugins</vt:lpstr>
      <vt:lpstr>LETS GET TO IT</vt:lpstr>
      <vt:lpstr>Transpiling with Babel</vt:lpstr>
      <vt:lpstr>Transpiling with Babel</vt:lpstr>
      <vt:lpstr>Loading CSS</vt:lpstr>
      <vt:lpstr>Loading CSS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Mills</dc:creator>
  <cp:lastModifiedBy>Magnum Noree</cp:lastModifiedBy>
  <cp:revision>150</cp:revision>
  <dcterms:created xsi:type="dcterms:W3CDTF">2015-09-10T14:54:52Z</dcterms:created>
  <dcterms:modified xsi:type="dcterms:W3CDTF">2017-04-21T18:58:47Z</dcterms:modified>
</cp:coreProperties>
</file>