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Lst>
  <p:sldSz cy="10693400" cx="9906000"/>
  <p:notesSz cx="9906000" cy="10693400"/>
  <p:embeddedFontLst>
    <p:embeddedFont>
      <p:font typeface="Quattrocento Sans"/>
      <p:regular r:id="rId9"/>
      <p:bold r:id="rId10"/>
      <p:italic r:id="rId11"/>
      <p:boldItalic r:id="rId12"/>
    </p:embeddedFont>
    <p:embeddedFont>
      <p:font typeface="Arial Black"/>
      <p:regular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14" roundtripDataSignature="AMtx7mgObaRMEvc3Lq1M/tH6by+WbAPW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1E6534-B996-498F-A285-05F1E9E8A360}">
  <a:tblStyle styleId="{9A1E6534-B996-498F-A285-05F1E9E8A36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QuattrocentoSans-italic.fntdata"/><Relationship Id="rId10" Type="http://schemas.openxmlformats.org/officeDocument/2006/relationships/font" Target="fonts/QuattrocentoSans-bold.fntdata"/><Relationship Id="rId13" Type="http://schemas.openxmlformats.org/officeDocument/2006/relationships/font" Target="fonts/ArialBlack-regular.fntdata"/><Relationship Id="rId12" Type="http://schemas.openxmlformats.org/officeDocument/2006/relationships/font" Target="fonts/Quattrocento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QuattrocentoSans-regular.fntdata"/><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651325" y="802000"/>
            <a:ext cx="6604325" cy="40100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90600" y="5079350"/>
            <a:ext cx="7924800" cy="481202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990600" y="5079350"/>
            <a:ext cx="79248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1651325" y="802000"/>
            <a:ext cx="660432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txBox="1"/>
          <p:nvPr>
            <p:ph idx="1" type="body"/>
          </p:nvPr>
        </p:nvSpPr>
        <p:spPr>
          <a:xfrm>
            <a:off x="990600" y="5079350"/>
            <a:ext cx="7924800" cy="481202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notes"/>
          <p:cNvSpPr/>
          <p:nvPr>
            <p:ph idx="2" type="sldImg"/>
          </p:nvPr>
        </p:nvSpPr>
        <p:spPr>
          <a:xfrm>
            <a:off x="1651325" y="802000"/>
            <a:ext cx="6604325" cy="40100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1" name="Shape 11"/>
        <p:cNvGrpSpPr/>
        <p:nvPr/>
      </p:nvGrpSpPr>
      <p:grpSpPr>
        <a:xfrm>
          <a:off x="0" y="0"/>
          <a:ext cx="0" cy="0"/>
          <a:chOff x="0" y="0"/>
          <a:chExt cx="0" cy="0"/>
        </a:xfrm>
      </p:grpSpPr>
      <p:sp>
        <p:nvSpPr>
          <p:cNvPr id="12" name="Google Shape;12;p4"/>
          <p:cNvSpPr/>
          <p:nvPr/>
        </p:nvSpPr>
        <p:spPr>
          <a:xfrm>
            <a:off x="112608" y="683390"/>
            <a:ext cx="9688195" cy="1090295"/>
          </a:xfrm>
          <a:custGeom>
            <a:rect b="b" l="l" r="r" t="t"/>
            <a:pathLst>
              <a:path extrusionOk="0" h="1090295" w="9688195">
                <a:moveTo>
                  <a:pt x="9688095" y="0"/>
                </a:moveTo>
                <a:lnTo>
                  <a:pt x="0" y="0"/>
                </a:lnTo>
                <a:lnTo>
                  <a:pt x="0" y="1090175"/>
                </a:lnTo>
                <a:lnTo>
                  <a:pt x="9688095" y="1090175"/>
                </a:lnTo>
                <a:lnTo>
                  <a:pt x="9688095" y="0"/>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13" name="Google Shape;13;p4"/>
          <p:cNvPicPr preferRelativeResize="0"/>
          <p:nvPr/>
        </p:nvPicPr>
        <p:blipFill rotWithShape="1">
          <a:blip r:embed="rId2">
            <a:alphaModFix/>
          </a:blip>
          <a:srcRect b="0" l="0" r="0" t="0"/>
          <a:stretch/>
        </p:blipFill>
        <p:spPr>
          <a:xfrm>
            <a:off x="236538" y="928926"/>
            <a:ext cx="614099" cy="584573"/>
          </a:xfrm>
          <a:prstGeom prst="rect">
            <a:avLst/>
          </a:prstGeom>
          <a:noFill/>
          <a:ln>
            <a:noFill/>
          </a:ln>
        </p:spPr>
      </p:pic>
      <p:sp>
        <p:nvSpPr>
          <p:cNvPr id="14" name="Google Shape;14;p4"/>
          <p:cNvSpPr txBox="1"/>
          <p:nvPr>
            <p:ph type="title"/>
          </p:nvPr>
        </p:nvSpPr>
        <p:spPr>
          <a:xfrm>
            <a:off x="70524" y="187451"/>
            <a:ext cx="3255010" cy="330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4"/>
          <p:cNvSpPr txBox="1"/>
          <p:nvPr>
            <p:ph idx="1" type="body"/>
          </p:nvPr>
        </p:nvSpPr>
        <p:spPr>
          <a:xfrm>
            <a:off x="495300" y="1577340"/>
            <a:ext cx="89154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4"/>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5"/>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6"/>
          <p:cNvSpPr txBox="1"/>
          <p:nvPr>
            <p:ph type="ctrTitle"/>
          </p:nvPr>
        </p:nvSpPr>
        <p:spPr>
          <a:xfrm>
            <a:off x="742950" y="2125980"/>
            <a:ext cx="84201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6"/>
          <p:cNvSpPr txBox="1"/>
          <p:nvPr>
            <p:ph idx="1" type="subTitle"/>
          </p:nvPr>
        </p:nvSpPr>
        <p:spPr>
          <a:xfrm>
            <a:off x="1485900" y="3840480"/>
            <a:ext cx="69342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7"/>
          <p:cNvSpPr txBox="1"/>
          <p:nvPr>
            <p:ph type="title"/>
          </p:nvPr>
        </p:nvSpPr>
        <p:spPr>
          <a:xfrm>
            <a:off x="70524" y="187451"/>
            <a:ext cx="3255010" cy="330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7"/>
          <p:cNvSpPr txBox="1"/>
          <p:nvPr>
            <p:ph idx="1" type="body"/>
          </p:nvPr>
        </p:nvSpPr>
        <p:spPr>
          <a:xfrm>
            <a:off x="495300" y="1577340"/>
            <a:ext cx="430911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7"/>
          <p:cNvSpPr txBox="1"/>
          <p:nvPr>
            <p:ph idx="2" type="body"/>
          </p:nvPr>
        </p:nvSpPr>
        <p:spPr>
          <a:xfrm>
            <a:off x="5101590" y="1577340"/>
            <a:ext cx="430911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7"/>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7"/>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8"/>
          <p:cNvSpPr txBox="1"/>
          <p:nvPr>
            <p:ph type="title"/>
          </p:nvPr>
        </p:nvSpPr>
        <p:spPr>
          <a:xfrm>
            <a:off x="70524" y="187451"/>
            <a:ext cx="3255010" cy="3302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8"/>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70524" y="187451"/>
            <a:ext cx="3255010" cy="3302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0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idx="1" type="body"/>
          </p:nvPr>
        </p:nvSpPr>
        <p:spPr>
          <a:xfrm>
            <a:off x="495300" y="1577340"/>
            <a:ext cx="89154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3"/>
          <p:cNvSpPr txBox="1"/>
          <p:nvPr>
            <p:ph idx="11" type="ftr"/>
          </p:nvPr>
        </p:nvSpPr>
        <p:spPr>
          <a:xfrm>
            <a:off x="3368040" y="6377940"/>
            <a:ext cx="316992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3"/>
          <p:cNvSpPr txBox="1"/>
          <p:nvPr>
            <p:ph idx="10" type="dt"/>
          </p:nvPr>
        </p:nvSpPr>
        <p:spPr>
          <a:xfrm>
            <a:off x="495300" y="6377940"/>
            <a:ext cx="227838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3"/>
          <p:cNvSpPr txBox="1"/>
          <p:nvPr>
            <p:ph idx="12" type="sldNum"/>
          </p:nvPr>
        </p:nvSpPr>
        <p:spPr>
          <a:xfrm>
            <a:off x="7132320" y="6377940"/>
            <a:ext cx="2278380" cy="342900"/>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www.romanpichler.com/" TargetMode="External"/><Relationship Id="rId9"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8.jpg"/><Relationship Id="rId7" Type="http://schemas.openxmlformats.org/officeDocument/2006/relationships/image" Target="../media/image7.jpg"/><Relationship Id="rId8"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hyperlink" Target="http://www.romanpichl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graphicFrame>
        <p:nvGraphicFramePr>
          <p:cNvPr id="45" name="Google Shape;45;p1"/>
          <p:cNvGraphicFramePr/>
          <p:nvPr/>
        </p:nvGraphicFramePr>
        <p:xfrm>
          <a:off x="83387" y="661259"/>
          <a:ext cx="3000000" cy="3000000"/>
        </p:xfrm>
        <a:graphic>
          <a:graphicData uri="http://schemas.openxmlformats.org/drawingml/2006/table">
            <a:tbl>
              <a:tblPr bandRow="1" firstRow="1">
                <a:noFill/>
                <a:tableStyleId>{9A1E6534-B996-498F-A285-05F1E9E8A360}</a:tableStyleId>
              </a:tblPr>
              <a:tblGrid>
                <a:gridCol w="2419350"/>
                <a:gridCol w="2423150"/>
                <a:gridCol w="2424425"/>
                <a:gridCol w="2433950"/>
              </a:tblGrid>
              <a:tr h="1092825">
                <a:tc gridSpan="4">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862330" marR="0" rtl="0" algn="l">
                        <a:lnSpc>
                          <a:spcPct val="100000"/>
                        </a:lnSpc>
                        <a:spcBef>
                          <a:spcPts val="0"/>
                        </a:spcBef>
                        <a:spcAft>
                          <a:spcPts val="0"/>
                        </a:spcAft>
                        <a:buNone/>
                      </a:pPr>
                      <a:r>
                        <a:rPr b="1" lang="en-US" sz="1800" u="none" cap="none" strike="noStrike">
                          <a:latin typeface="Arial"/>
                          <a:ea typeface="Arial"/>
                          <a:cs typeface="Arial"/>
                          <a:sym typeface="Arial"/>
                        </a:rPr>
                        <a:t>VISION</a:t>
                      </a:r>
                      <a:endParaRPr sz="1800" u="none" cap="none" strike="noStrike">
                        <a:latin typeface="Arial"/>
                        <a:ea typeface="Arial"/>
                        <a:cs typeface="Arial"/>
                        <a:sym typeface="Arial"/>
                      </a:endParaRPr>
                    </a:p>
                    <a:p>
                      <a:pPr indent="0" lvl="0" marL="869950" marR="6831965" rtl="0" algn="l">
                        <a:lnSpc>
                          <a:spcPct val="111249"/>
                        </a:lnSpc>
                        <a:spcBef>
                          <a:spcPts val="484"/>
                        </a:spcBef>
                        <a:spcAft>
                          <a:spcPts val="0"/>
                        </a:spcAft>
                        <a:buNone/>
                      </a:pPr>
                      <a:r>
                        <a:rPr lang="en-US" sz="800" u="none" cap="none" strike="noStrike">
                          <a:latin typeface="Arial"/>
                          <a:ea typeface="Arial"/>
                          <a:cs typeface="Arial"/>
                          <a:sym typeface="Arial"/>
                        </a:rPr>
                        <a:t>What is the reason for creating the product? What positive change should it create?</a:t>
                      </a:r>
                      <a:endParaRPr sz="800" u="none" cap="none" strike="noStrike">
                        <a:latin typeface="Arial"/>
                        <a:ea typeface="Arial"/>
                        <a:cs typeface="Arial"/>
                        <a:sym typeface="Arial"/>
                      </a:endParaRPr>
                    </a:p>
                  </a:txBody>
                  <a:tcPr marT="10800" marB="0" marR="0" marL="0">
                    <a:lnL cap="flat" cmpd="sng" w="571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tcPr>
                </a:tc>
                <a:tc hMerge="1"/>
                <a:tc hMerge="1"/>
                <a:tc hMerge="1"/>
              </a:tr>
              <a:tr h="4422150">
                <a:tc>
                  <a:txBody>
                    <a:bodyPr/>
                    <a:lstStyle/>
                    <a:p>
                      <a:pPr indent="0" lvl="0" marL="863600" marR="649605" rtl="0" algn="l">
                        <a:lnSpc>
                          <a:spcPct val="117222"/>
                        </a:lnSpc>
                        <a:spcBef>
                          <a:spcPts val="0"/>
                        </a:spcBef>
                        <a:spcAft>
                          <a:spcPts val="0"/>
                        </a:spcAft>
                        <a:buNone/>
                      </a:pPr>
                      <a:r>
                        <a:rPr b="1" lang="en-US" sz="1700" u="none" cap="none" strike="noStrike">
                          <a:latin typeface="Arial"/>
                          <a:ea typeface="Arial"/>
                          <a:cs typeface="Arial"/>
                          <a:sym typeface="Arial"/>
                        </a:rPr>
                        <a:t>TARGET GROUP</a:t>
                      </a:r>
                      <a:endParaRPr sz="1700" u="none" cap="none" strike="noStrike">
                        <a:latin typeface="Arial"/>
                        <a:ea typeface="Arial"/>
                        <a:cs typeface="Arial"/>
                        <a:sym typeface="Arial"/>
                      </a:endParaRPr>
                    </a:p>
                    <a:p>
                      <a:pPr indent="0" lvl="0" marL="142875" marR="104139" rtl="0" algn="l">
                        <a:lnSpc>
                          <a:spcPct val="98700"/>
                        </a:lnSpc>
                        <a:spcBef>
                          <a:spcPts val="735"/>
                        </a:spcBef>
                        <a:spcAft>
                          <a:spcPts val="0"/>
                        </a:spcAft>
                        <a:buNone/>
                      </a:pPr>
                      <a:r>
                        <a:rPr lang="en-US" sz="800" u="none" cap="none" strike="noStrike">
                          <a:latin typeface="Arial"/>
                          <a:ea typeface="Arial"/>
                          <a:cs typeface="Arial"/>
                          <a:sym typeface="Arial"/>
                        </a:rPr>
                        <a:t>Which market or market segment does the product address? Who are the target customers and users?</a:t>
                      </a:r>
                      <a:endParaRPr sz="800" u="none" cap="none" strike="noStrike">
                        <a:latin typeface="Arial"/>
                        <a:ea typeface="Arial"/>
                        <a:cs typeface="Arial"/>
                        <a:sym typeface="Arial"/>
                      </a:endParaRPr>
                    </a:p>
                  </a:txBody>
                  <a:tcPr marT="151775" marB="0" marR="0" marL="0">
                    <a:lnL cap="flat" cmpd="sng" w="3810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lang="en-US" sz="1800" u="none" cap="none" strike="noStrike">
                          <a:latin typeface="Arial"/>
                          <a:ea typeface="Arial"/>
                          <a:cs typeface="Arial"/>
                          <a:sym typeface="Arial"/>
                        </a:rPr>
                        <a:t>NEEDS</a:t>
                      </a:r>
                      <a:endParaRPr sz="1800" u="none" cap="none" strike="noStrike">
                        <a:latin typeface="Arial"/>
                        <a:ea typeface="Arial"/>
                        <a:cs typeface="Arial"/>
                        <a:sym typeface="Arial"/>
                      </a:endParaRPr>
                    </a:p>
                    <a:p>
                      <a:pPr indent="0" lvl="0" marL="127635" marR="186055" rtl="0" algn="l">
                        <a:lnSpc>
                          <a:spcPct val="100800"/>
                        </a:lnSpc>
                        <a:spcBef>
                          <a:spcPts val="1835"/>
                        </a:spcBef>
                        <a:spcAft>
                          <a:spcPts val="0"/>
                        </a:spcAft>
                        <a:buNone/>
                      </a:pPr>
                      <a:r>
                        <a:rPr lang="en-US" sz="800" u="none" cap="none" strike="noStrike">
                          <a:latin typeface="Arial"/>
                          <a:ea typeface="Arial"/>
                          <a:cs typeface="Arial"/>
                          <a:sym typeface="Arial"/>
                        </a:rPr>
                        <a:t>What problem does the product solve or which benefit does it offer? If you identify several needs, prioritise them and move the most important one to the top.</a:t>
                      </a:r>
                      <a:endParaRPr sz="800" u="none" cap="none" strike="noStrike">
                        <a:latin typeface="Arial"/>
                        <a:ea typeface="Arial"/>
                        <a:cs typeface="Arial"/>
                        <a:sym typeface="Arial"/>
                      </a:endParaRPr>
                    </a:p>
                  </a:txBody>
                  <a:tcPr marT="11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p>
                      <a:pPr indent="0" lvl="0" marL="862964" marR="0" rtl="0" algn="l">
                        <a:lnSpc>
                          <a:spcPct val="100000"/>
                        </a:lnSpc>
                        <a:spcBef>
                          <a:spcPts val="0"/>
                        </a:spcBef>
                        <a:spcAft>
                          <a:spcPts val="0"/>
                        </a:spcAft>
                        <a:buNone/>
                      </a:pPr>
                      <a:r>
                        <a:rPr b="1" lang="en-US" sz="1800" u="none" cap="none" strike="noStrike">
                          <a:latin typeface="Arial"/>
                          <a:ea typeface="Arial"/>
                          <a:cs typeface="Arial"/>
                          <a:sym typeface="Arial"/>
                        </a:rPr>
                        <a:t>PRODUCT</a:t>
                      </a:r>
                      <a:endParaRPr sz="1800" u="none" cap="none" strike="noStrike">
                        <a:latin typeface="Arial"/>
                        <a:ea typeface="Arial"/>
                        <a:cs typeface="Arial"/>
                        <a:sym typeface="Arial"/>
                      </a:endParaRPr>
                    </a:p>
                    <a:p>
                      <a:pPr indent="0" lvl="0" marL="140335" marR="136525" rtl="0" algn="l">
                        <a:lnSpc>
                          <a:spcPct val="100800"/>
                        </a:lnSpc>
                        <a:spcBef>
                          <a:spcPts val="1835"/>
                        </a:spcBef>
                        <a:spcAft>
                          <a:spcPts val="0"/>
                        </a:spcAft>
                        <a:buNone/>
                      </a:pPr>
                      <a:r>
                        <a:rPr lang="en-US" sz="600" u="none" cap="none" strike="noStrike">
                          <a:latin typeface="Arial"/>
                          <a:ea typeface="Arial"/>
                          <a:cs typeface="Arial"/>
                          <a:sym typeface="Arial"/>
                        </a:rPr>
                        <a:t>What product is it? What are its three to five stand-out features that set it apart from competing offering? Is it feasible to develop the product?</a:t>
                      </a:r>
                      <a:endParaRPr sz="600" u="none" cap="none" strike="noStrike">
                        <a:latin typeface="Arial"/>
                        <a:ea typeface="Arial"/>
                        <a:cs typeface="Arial"/>
                        <a:sym typeface="Arial"/>
                      </a:endParaRPr>
                    </a:p>
                  </a:txBody>
                  <a:tcPr marT="11425"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844550" marR="455294" rtl="0" algn="l">
                        <a:lnSpc>
                          <a:spcPct val="117222"/>
                        </a:lnSpc>
                        <a:spcBef>
                          <a:spcPts val="0"/>
                        </a:spcBef>
                        <a:spcAft>
                          <a:spcPts val="0"/>
                        </a:spcAft>
                        <a:buNone/>
                      </a:pPr>
                      <a:r>
                        <a:rPr b="1" lang="en-US" sz="1700" u="none" cap="none" strike="noStrike">
                          <a:latin typeface="Arial"/>
                          <a:ea typeface="Arial"/>
                          <a:cs typeface="Arial"/>
                          <a:sym typeface="Arial"/>
                        </a:rPr>
                        <a:t>BUSINESS GOAL</a:t>
                      </a:r>
                      <a:r>
                        <a:rPr b="1" lang="en-US" sz="1700" u="none" cap="none" strike="noStrike">
                          <a:latin typeface="Arial"/>
                          <a:ea typeface="Arial"/>
                          <a:cs typeface="Arial"/>
                          <a:sym typeface="Arial"/>
                        </a:rPr>
                        <a:t>S</a:t>
                      </a:r>
                      <a:endParaRPr sz="1700" u="none" cap="none" strike="noStrike">
                        <a:latin typeface="Arial"/>
                        <a:ea typeface="Arial"/>
                        <a:cs typeface="Arial"/>
                        <a:sym typeface="Arial"/>
                      </a:endParaRPr>
                    </a:p>
                    <a:p>
                      <a:pPr indent="0" lvl="0" marL="140335" marR="147955" rtl="0" algn="l">
                        <a:lnSpc>
                          <a:spcPct val="100800"/>
                        </a:lnSpc>
                        <a:spcBef>
                          <a:spcPts val="815"/>
                        </a:spcBef>
                        <a:spcAft>
                          <a:spcPts val="0"/>
                        </a:spcAft>
                        <a:buNone/>
                      </a:pPr>
                      <a:r>
                        <a:rPr lang="en-US" sz="600" u="none" cap="none" strike="noStrike">
                          <a:latin typeface="Arial"/>
                          <a:ea typeface="Arial"/>
                          <a:cs typeface="Arial"/>
                          <a:sym typeface="Arial"/>
                        </a:rPr>
                        <a:t>How will the product benefit the company that develops an</a:t>
                      </a:r>
                      <a:r>
                        <a:rPr lang="en-US" sz="600">
                          <a:latin typeface="Arial"/>
                          <a:ea typeface="Arial"/>
                          <a:cs typeface="Arial"/>
                          <a:sym typeface="Arial"/>
                        </a:rPr>
                        <a:t>d</a:t>
                      </a:r>
                      <a:r>
                        <a:rPr lang="en-US" sz="600" u="none" cap="none" strike="noStrike">
                          <a:latin typeface="Arial"/>
                          <a:ea typeface="Arial"/>
                          <a:cs typeface="Arial"/>
                          <a:sym typeface="Arial"/>
                        </a:rPr>
                        <a:t> provides it? What are the desired business benefits? Prioritise them and move the most important one to the top.</a:t>
                      </a:r>
                      <a:endParaRPr sz="600" u="none" cap="none" strike="noStrike">
                        <a:latin typeface="Arial"/>
                        <a:ea typeface="Arial"/>
                        <a:cs typeface="Arial"/>
                        <a:sym typeface="Arial"/>
                      </a:endParaRPr>
                    </a:p>
                  </a:txBody>
                  <a:tcPr marT="142250" marB="0" marR="0" marL="0">
                    <a:lnL cap="flat" cmpd="sng" w="1905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46" name="Google Shape;46;p1"/>
          <p:cNvSpPr txBox="1"/>
          <p:nvPr>
            <p:ph type="title"/>
          </p:nvPr>
        </p:nvSpPr>
        <p:spPr>
          <a:xfrm>
            <a:off x="70524" y="187451"/>
            <a:ext cx="7625676" cy="320601"/>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t>PRODUCT VISION BOARD              MAGNETO FREELANCE</a:t>
            </a:r>
            <a:endParaRPr/>
          </a:p>
        </p:txBody>
      </p:sp>
      <p:pic>
        <p:nvPicPr>
          <p:cNvPr id="47" name="Google Shape;47;p1"/>
          <p:cNvPicPr preferRelativeResize="0"/>
          <p:nvPr/>
        </p:nvPicPr>
        <p:blipFill rotWithShape="1">
          <a:blip r:embed="rId3">
            <a:alphaModFix/>
          </a:blip>
          <a:srcRect b="0" l="0" r="0" t="0"/>
          <a:stretch/>
        </p:blipFill>
        <p:spPr>
          <a:xfrm>
            <a:off x="8238798" y="150572"/>
            <a:ext cx="1609534" cy="408821"/>
          </a:xfrm>
          <a:prstGeom prst="rect">
            <a:avLst/>
          </a:prstGeom>
          <a:noFill/>
          <a:ln>
            <a:noFill/>
          </a:ln>
        </p:spPr>
      </p:pic>
      <p:sp>
        <p:nvSpPr>
          <p:cNvPr id="48" name="Google Shape;48;p1"/>
          <p:cNvSpPr txBox="1"/>
          <p:nvPr/>
        </p:nvSpPr>
        <p:spPr>
          <a:xfrm>
            <a:off x="87427" y="6229350"/>
            <a:ext cx="1453515" cy="384810"/>
          </a:xfrm>
          <a:prstGeom prst="rect">
            <a:avLst/>
          </a:prstGeom>
          <a:noFill/>
          <a:ln>
            <a:noFill/>
          </a:ln>
        </p:spPr>
        <p:txBody>
          <a:bodyPr anchorCtr="0" anchor="t" bIns="0" lIns="0" spcFirstLastPara="1" rIns="0" wrap="square" tIns="59675">
            <a:spAutoFit/>
          </a:bodyPr>
          <a:lstStyle/>
          <a:p>
            <a:pPr indent="0" lvl="0" marL="12700" rtl="0" algn="l">
              <a:lnSpc>
                <a:spcPct val="100000"/>
              </a:lnSpc>
              <a:spcBef>
                <a:spcPts val="0"/>
              </a:spcBef>
              <a:spcAft>
                <a:spcPts val="0"/>
              </a:spcAft>
              <a:buNone/>
            </a:pPr>
            <a:r>
              <a:rPr b="1" lang="en-US" sz="1000" u="sng">
                <a:solidFill>
                  <a:schemeClr val="hlink"/>
                </a:solidFill>
                <a:latin typeface="Arial"/>
                <a:ea typeface="Arial"/>
                <a:cs typeface="Arial"/>
                <a:sym typeface="Arial"/>
                <a:hlinkClick r:id="rId4"/>
              </a:rPr>
              <a:t>www.romanpichler.com</a:t>
            </a:r>
            <a:endParaRPr sz="1000">
              <a:latin typeface="Arial"/>
              <a:ea typeface="Arial"/>
              <a:cs typeface="Arial"/>
              <a:sym typeface="Arial"/>
            </a:endParaRPr>
          </a:p>
          <a:p>
            <a:pPr indent="0" lvl="0" marL="12700" rtl="0" algn="l">
              <a:lnSpc>
                <a:spcPct val="100000"/>
              </a:lnSpc>
              <a:spcBef>
                <a:spcPts val="295"/>
              </a:spcBef>
              <a:spcAft>
                <a:spcPts val="0"/>
              </a:spcAft>
              <a:buNone/>
            </a:pPr>
            <a:r>
              <a:rPr lang="en-US" sz="800">
                <a:latin typeface="Arial"/>
                <a:ea typeface="Arial"/>
                <a:cs typeface="Arial"/>
                <a:sym typeface="Arial"/>
              </a:rPr>
              <a:t>Version 01/2023</a:t>
            </a:r>
            <a:endParaRPr sz="800">
              <a:latin typeface="Arial"/>
              <a:ea typeface="Arial"/>
              <a:cs typeface="Arial"/>
              <a:sym typeface="Arial"/>
            </a:endParaRPr>
          </a:p>
        </p:txBody>
      </p:sp>
      <p:pic>
        <p:nvPicPr>
          <p:cNvPr id="49" name="Google Shape;49;p1"/>
          <p:cNvPicPr preferRelativeResize="0"/>
          <p:nvPr/>
        </p:nvPicPr>
        <p:blipFill rotWithShape="1">
          <a:blip r:embed="rId5">
            <a:alphaModFix/>
          </a:blip>
          <a:srcRect b="0" l="0" r="0" t="0"/>
          <a:stretch/>
        </p:blipFill>
        <p:spPr>
          <a:xfrm>
            <a:off x="7498090" y="1891705"/>
            <a:ext cx="595110" cy="580043"/>
          </a:xfrm>
          <a:prstGeom prst="rect">
            <a:avLst/>
          </a:prstGeom>
          <a:noFill/>
          <a:ln>
            <a:noFill/>
          </a:ln>
        </p:spPr>
      </p:pic>
      <p:pic>
        <p:nvPicPr>
          <p:cNvPr id="50" name="Google Shape;50;p1"/>
          <p:cNvPicPr preferRelativeResize="0"/>
          <p:nvPr/>
        </p:nvPicPr>
        <p:blipFill rotWithShape="1">
          <a:blip r:embed="rId6">
            <a:alphaModFix/>
          </a:blip>
          <a:srcRect b="0" l="0" r="0" t="0"/>
          <a:stretch/>
        </p:blipFill>
        <p:spPr>
          <a:xfrm>
            <a:off x="2656594" y="1905697"/>
            <a:ext cx="582445" cy="555873"/>
          </a:xfrm>
          <a:prstGeom prst="rect">
            <a:avLst/>
          </a:prstGeom>
          <a:noFill/>
          <a:ln>
            <a:noFill/>
          </a:ln>
        </p:spPr>
      </p:pic>
      <p:pic>
        <p:nvPicPr>
          <p:cNvPr id="51" name="Google Shape;51;p1"/>
          <p:cNvPicPr preferRelativeResize="0"/>
          <p:nvPr/>
        </p:nvPicPr>
        <p:blipFill rotWithShape="1">
          <a:blip r:embed="rId7">
            <a:alphaModFix/>
          </a:blip>
          <a:srcRect b="0" l="0" r="0" t="0"/>
          <a:stretch/>
        </p:blipFill>
        <p:spPr>
          <a:xfrm>
            <a:off x="5075200" y="1892852"/>
            <a:ext cx="595111" cy="567959"/>
          </a:xfrm>
          <a:prstGeom prst="rect">
            <a:avLst/>
          </a:prstGeom>
          <a:noFill/>
          <a:ln>
            <a:noFill/>
          </a:ln>
        </p:spPr>
      </p:pic>
      <p:pic>
        <p:nvPicPr>
          <p:cNvPr id="52" name="Google Shape;52;p1"/>
          <p:cNvPicPr preferRelativeResize="0"/>
          <p:nvPr/>
        </p:nvPicPr>
        <p:blipFill rotWithShape="1">
          <a:blip r:embed="rId8">
            <a:alphaModFix/>
          </a:blip>
          <a:srcRect b="0" l="0" r="0" t="0"/>
          <a:stretch/>
        </p:blipFill>
        <p:spPr>
          <a:xfrm>
            <a:off x="236538" y="1903505"/>
            <a:ext cx="595111" cy="567959"/>
          </a:xfrm>
          <a:prstGeom prst="rect">
            <a:avLst/>
          </a:prstGeom>
          <a:noFill/>
          <a:ln>
            <a:noFill/>
          </a:ln>
        </p:spPr>
      </p:pic>
      <p:sp>
        <p:nvSpPr>
          <p:cNvPr id="53" name="Google Shape;53;p1"/>
          <p:cNvSpPr txBox="1"/>
          <p:nvPr/>
        </p:nvSpPr>
        <p:spPr>
          <a:xfrm>
            <a:off x="5920963" y="6289547"/>
            <a:ext cx="2419985" cy="260350"/>
          </a:xfrm>
          <a:prstGeom prst="rect">
            <a:avLst/>
          </a:prstGeom>
          <a:noFill/>
          <a:ln>
            <a:noFill/>
          </a:ln>
        </p:spPr>
        <p:txBody>
          <a:bodyPr anchorCtr="0" anchor="t" bIns="0" lIns="0" spcFirstLastPara="1" rIns="0" wrap="square" tIns="23475">
            <a:spAutoFit/>
          </a:bodyPr>
          <a:lstStyle/>
          <a:p>
            <a:pPr indent="0" lvl="0" marL="12700" marR="5080" rtl="0" algn="l">
              <a:lnSpc>
                <a:spcPct val="111249"/>
              </a:lnSpc>
              <a:spcBef>
                <a:spcPts val="0"/>
              </a:spcBef>
              <a:spcAft>
                <a:spcPts val="0"/>
              </a:spcAft>
              <a:buNone/>
            </a:pPr>
            <a:r>
              <a:rPr lang="en-US" sz="800">
                <a:latin typeface="Arial"/>
                <a:ea typeface="Arial"/>
                <a:cs typeface="Arial"/>
                <a:sym typeface="Arial"/>
              </a:rPr>
              <a:t>This template is licensed under a Creative Commons Attribution-ShareAlike 4.0 Unported license.</a:t>
            </a:r>
            <a:endParaRPr sz="800">
              <a:latin typeface="Arial"/>
              <a:ea typeface="Arial"/>
              <a:cs typeface="Arial"/>
              <a:sym typeface="Arial"/>
            </a:endParaRPr>
          </a:p>
        </p:txBody>
      </p:sp>
      <p:pic>
        <p:nvPicPr>
          <p:cNvPr id="54" name="Google Shape;54;p1"/>
          <p:cNvPicPr preferRelativeResize="0"/>
          <p:nvPr/>
        </p:nvPicPr>
        <p:blipFill rotWithShape="1">
          <a:blip r:embed="rId9">
            <a:alphaModFix/>
          </a:blip>
          <a:srcRect b="0" l="0" r="0" t="0"/>
          <a:stretch/>
        </p:blipFill>
        <p:spPr>
          <a:xfrm>
            <a:off x="8422637" y="6295378"/>
            <a:ext cx="1396622" cy="488645"/>
          </a:xfrm>
          <a:prstGeom prst="rect">
            <a:avLst/>
          </a:prstGeom>
          <a:noFill/>
          <a:ln>
            <a:noFill/>
          </a:ln>
        </p:spPr>
      </p:pic>
      <p:sp>
        <p:nvSpPr>
          <p:cNvPr id="55" name="Google Shape;55;p1"/>
          <p:cNvSpPr txBox="1"/>
          <p:nvPr/>
        </p:nvSpPr>
        <p:spPr>
          <a:xfrm>
            <a:off x="3178350" y="840800"/>
            <a:ext cx="6209700" cy="769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100"/>
              <a:t>With this project, we aim to revolutionize freelance hiring by providing a platform that simplifies the process of connecting freelancers with enterprises through detailed profiles, communication tools, and application status tracking. We seek to facilitate collaboration between freelancers and enterprises, ultimately redefining the way hiring is executed in the freelance industry</a:t>
            </a:r>
            <a:endParaRPr sz="1100"/>
          </a:p>
        </p:txBody>
      </p:sp>
      <p:sp>
        <p:nvSpPr>
          <p:cNvPr id="56" name="Google Shape;56;p1"/>
          <p:cNvSpPr txBox="1"/>
          <p:nvPr/>
        </p:nvSpPr>
        <p:spPr>
          <a:xfrm>
            <a:off x="134124" y="3162493"/>
            <a:ext cx="2151900" cy="1023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1100"/>
              <a:t>We want to address:</a:t>
            </a:r>
            <a:endParaRPr sz="1100"/>
          </a:p>
          <a:p>
            <a:pPr indent="-171450" lvl="0" marL="171450" rtl="0" algn="l">
              <a:lnSpc>
                <a:spcPct val="150000"/>
              </a:lnSpc>
              <a:spcBef>
                <a:spcPts val="0"/>
              </a:spcBef>
              <a:spcAft>
                <a:spcPts val="0"/>
              </a:spcAft>
              <a:buSzPts val="1100"/>
              <a:buFont typeface="Arial"/>
              <a:buChar char="•"/>
            </a:pPr>
            <a:r>
              <a:rPr lang="en-US" sz="1100"/>
              <a:t>Freelance Workers</a:t>
            </a:r>
            <a:endParaRPr sz="1100"/>
          </a:p>
          <a:p>
            <a:pPr indent="-171450" lvl="0" marL="171450" rtl="0" algn="l">
              <a:lnSpc>
                <a:spcPct val="150000"/>
              </a:lnSpc>
              <a:spcBef>
                <a:spcPts val="0"/>
              </a:spcBef>
              <a:spcAft>
                <a:spcPts val="0"/>
              </a:spcAft>
              <a:buSzPts val="1100"/>
              <a:buFont typeface="Arial"/>
              <a:buChar char="•"/>
            </a:pPr>
            <a:r>
              <a:rPr lang="en-US" sz="1100"/>
              <a:t>Enterprises in need of freelance workers</a:t>
            </a:r>
            <a:endParaRPr sz="1100"/>
          </a:p>
        </p:txBody>
      </p:sp>
      <p:sp>
        <p:nvSpPr>
          <p:cNvPr id="57" name="Google Shape;57;p1"/>
          <p:cNvSpPr txBox="1"/>
          <p:nvPr/>
        </p:nvSpPr>
        <p:spPr>
          <a:xfrm>
            <a:off x="2580400" y="3162950"/>
            <a:ext cx="2151900" cy="2862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1000"/>
              <a:t>Enterprises often encounter challenges when seeking freelance services such as graphic design, programming, or translation. Traditional approaches may lead them to incur higher costs or engage larger teams for projects, resulting in unnecessary expenses for tasks that could be efficiently handled by individual freelancers. Our platform provides solution to this problem by </a:t>
            </a:r>
            <a:r>
              <a:rPr lang="en-US" sz="1000"/>
              <a:t>offering</a:t>
            </a:r>
            <a:r>
              <a:rPr lang="en-US" sz="1000"/>
              <a:t> enterprises direct and efficient means to connect with freelance workers, helping them finding and engaging the right talent, thereby meeting their necessities efficiently.</a:t>
            </a:r>
            <a:endParaRPr sz="1000"/>
          </a:p>
        </p:txBody>
      </p:sp>
      <p:sp>
        <p:nvSpPr>
          <p:cNvPr id="58" name="Google Shape;58;p1"/>
          <p:cNvSpPr txBox="1"/>
          <p:nvPr/>
        </p:nvSpPr>
        <p:spPr>
          <a:xfrm>
            <a:off x="5026675" y="3039800"/>
            <a:ext cx="2151900" cy="29244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800"/>
              <a:t>Our website simplifies the freelance job application and hiring process by providing a platform for enterprises to upload job offers and for freelancers to browse and apply to those offers.</a:t>
            </a:r>
            <a:endParaRPr sz="800"/>
          </a:p>
          <a:p>
            <a:pPr indent="0" lvl="0" marL="0" rtl="0" algn="l">
              <a:spcBef>
                <a:spcPts val="0"/>
              </a:spcBef>
              <a:spcAft>
                <a:spcPts val="0"/>
              </a:spcAft>
              <a:buNone/>
            </a:pPr>
            <a:r>
              <a:rPr lang="en-US" sz="800"/>
              <a:t>Freelancers have the opportunity to showcase their portfolios and upload their resumes, enabling enterprises to evaluate their suitability for the job.</a:t>
            </a:r>
            <a:endParaRPr sz="800"/>
          </a:p>
          <a:p>
            <a:pPr indent="0" lvl="0" marL="0" rtl="0" algn="l">
              <a:spcBef>
                <a:spcPts val="0"/>
              </a:spcBef>
              <a:spcAft>
                <a:spcPts val="0"/>
              </a:spcAft>
              <a:buNone/>
            </a:pPr>
            <a:r>
              <a:rPr lang="en-US" sz="800"/>
              <a:t>Simultaneously, enterprises can provide comprehensive job offer details, facilitating clear communication and alignment of expectations between both parties.</a:t>
            </a:r>
            <a:endParaRPr sz="800"/>
          </a:p>
          <a:p>
            <a:pPr indent="0" lvl="0" marL="0" rtl="0" algn="l">
              <a:spcBef>
                <a:spcPts val="0"/>
              </a:spcBef>
              <a:spcAft>
                <a:spcPts val="0"/>
              </a:spcAft>
              <a:buNone/>
            </a:pPr>
            <a:r>
              <a:rPr lang="en-US" sz="800">
                <a:solidFill>
                  <a:schemeClr val="dk1"/>
                </a:solidFill>
              </a:rPr>
              <a:t>Once a corporation expresses interest in a freelancer's profile, our platform facilitates communication between them, enabling them to discuss project details, negotiate terms, and collaborate effectively.</a:t>
            </a:r>
            <a:endParaRPr sz="800"/>
          </a:p>
          <a:p>
            <a:pPr indent="0" lvl="0" marL="0" rtl="0" algn="l">
              <a:spcBef>
                <a:spcPts val="0"/>
              </a:spcBef>
              <a:spcAft>
                <a:spcPts val="0"/>
              </a:spcAft>
              <a:buNone/>
            </a:pPr>
            <a:r>
              <a:t/>
            </a:r>
            <a:endParaRPr sz="800"/>
          </a:p>
          <a:p>
            <a:pPr indent="0" lvl="0" marL="0" rtl="0" algn="l">
              <a:spcBef>
                <a:spcPts val="0"/>
              </a:spcBef>
              <a:spcAft>
                <a:spcPts val="0"/>
              </a:spcAft>
              <a:buNone/>
            </a:pPr>
            <a:r>
              <a:rPr lang="en-US" sz="800"/>
              <a:t>A key feature of our platform is the ability for freelancers to track the status of their applications, ensuring transparency and peace of mind as they await feedback.</a:t>
            </a:r>
            <a:endParaRPr sz="800"/>
          </a:p>
        </p:txBody>
      </p:sp>
      <p:sp>
        <p:nvSpPr>
          <p:cNvPr id="59" name="Google Shape;59;p1"/>
          <p:cNvSpPr txBox="1"/>
          <p:nvPr/>
        </p:nvSpPr>
        <p:spPr>
          <a:xfrm>
            <a:off x="7350300" y="3099800"/>
            <a:ext cx="2383200" cy="3294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800">
                <a:solidFill>
                  <a:schemeClr val="dk1"/>
                </a:solidFill>
              </a:rPr>
              <a:t>With our website, freelancers can take control of their career, while corporations can connect with top talent to meet their project needs.</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rPr lang="en-US" sz="800">
                <a:solidFill>
                  <a:schemeClr val="dk1"/>
                </a:solidFill>
              </a:rPr>
              <a:t>Some of the benefits are:</a:t>
            </a:r>
            <a:endParaRPr sz="800">
              <a:solidFill>
                <a:schemeClr val="dk1"/>
              </a:solidFill>
            </a:endParaRPr>
          </a:p>
          <a:p>
            <a:pPr indent="0" lvl="0" marL="0" rtl="0" algn="l">
              <a:spcBef>
                <a:spcPts val="0"/>
              </a:spcBef>
              <a:spcAft>
                <a:spcPts val="0"/>
              </a:spcAft>
              <a:buNone/>
            </a:pPr>
            <a:r>
              <a:rPr b="1" lang="en-US" sz="800">
                <a:solidFill>
                  <a:schemeClr val="dk1"/>
                </a:solidFill>
              </a:rPr>
              <a:t>Efficiency:</a:t>
            </a:r>
            <a:r>
              <a:rPr lang="en-US" sz="800">
                <a:solidFill>
                  <a:schemeClr val="dk1"/>
                </a:solidFill>
              </a:rPr>
              <a:t> Our website saves time and effort for both parties. Freelancers can easily offer their services, while corporations can swiftly find the talent they need.</a:t>
            </a:r>
            <a:endParaRPr sz="800">
              <a:solidFill>
                <a:schemeClr val="dk1"/>
              </a:solidFill>
            </a:endParaRPr>
          </a:p>
          <a:p>
            <a:pPr indent="0" lvl="0" marL="0" rtl="0" algn="l">
              <a:spcBef>
                <a:spcPts val="0"/>
              </a:spcBef>
              <a:spcAft>
                <a:spcPts val="0"/>
              </a:spcAft>
              <a:buNone/>
            </a:pPr>
            <a:r>
              <a:rPr b="1" lang="en-US" sz="800">
                <a:solidFill>
                  <a:schemeClr val="dk1"/>
                </a:solidFill>
              </a:rPr>
              <a:t>Transparency:</a:t>
            </a:r>
            <a:r>
              <a:rPr lang="en-US" sz="800">
                <a:solidFill>
                  <a:schemeClr val="dk1"/>
                </a:solidFill>
              </a:rPr>
              <a:t> Our platform offers freelancers the ability to track the status of their applications, creating transparency throughout the hiring process.</a:t>
            </a:r>
            <a:endParaRPr sz="800">
              <a:solidFill>
                <a:schemeClr val="dk1"/>
              </a:solidFill>
            </a:endParaRPr>
          </a:p>
          <a:p>
            <a:pPr indent="0" lvl="0" marL="0" rtl="0" algn="l">
              <a:spcBef>
                <a:spcPts val="0"/>
              </a:spcBef>
              <a:spcAft>
                <a:spcPts val="0"/>
              </a:spcAft>
              <a:buNone/>
            </a:pPr>
            <a:r>
              <a:rPr b="1" lang="en-US" sz="800">
                <a:solidFill>
                  <a:schemeClr val="dk1"/>
                </a:solidFill>
              </a:rPr>
              <a:t>Improved Communication:</a:t>
            </a:r>
            <a:r>
              <a:rPr lang="en-US" sz="800">
                <a:solidFill>
                  <a:schemeClr val="dk1"/>
                </a:solidFill>
              </a:rPr>
              <a:t> Our platform enables effective collaboration and alignment on project details, since clear communication leads to better outcomes and smoother project execution.</a:t>
            </a:r>
            <a:endParaRPr sz="800">
              <a:solidFill>
                <a:schemeClr val="dk1"/>
              </a:solidFill>
            </a:endParaRPr>
          </a:p>
          <a:p>
            <a:pPr indent="0" lvl="0" marL="0" rtl="0" algn="l">
              <a:spcBef>
                <a:spcPts val="0"/>
              </a:spcBef>
              <a:spcAft>
                <a:spcPts val="0"/>
              </a:spcAft>
              <a:buNone/>
            </a:pPr>
            <a:r>
              <a:rPr b="1" lang="en-US" sz="800">
                <a:solidFill>
                  <a:schemeClr val="dk1"/>
                </a:solidFill>
              </a:rPr>
              <a:t>Quality Assurance:</a:t>
            </a:r>
            <a:r>
              <a:rPr lang="en-US" sz="800">
                <a:solidFill>
                  <a:schemeClr val="dk1"/>
                </a:solidFill>
              </a:rPr>
              <a:t> Our website allows enterprises to evaluate freelancers' portfolios and resumes, ensuring they choose candidates who meet their quality standards and project requirements.</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3" name="Shape 63"/>
        <p:cNvGrpSpPr/>
        <p:nvPr/>
      </p:nvGrpSpPr>
      <p:grpSpPr>
        <a:xfrm>
          <a:off x="0" y="0"/>
          <a:ext cx="0" cy="0"/>
          <a:chOff x="0" y="0"/>
          <a:chExt cx="0" cy="0"/>
        </a:xfrm>
      </p:grpSpPr>
      <p:sp>
        <p:nvSpPr>
          <p:cNvPr id="64" name="Google Shape;64;p2"/>
          <p:cNvSpPr txBox="1"/>
          <p:nvPr/>
        </p:nvSpPr>
        <p:spPr>
          <a:xfrm>
            <a:off x="3253730" y="10100564"/>
            <a:ext cx="1049020" cy="1466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800">
                <a:latin typeface="Arial"/>
                <a:ea typeface="Arial"/>
                <a:cs typeface="Arial"/>
                <a:sym typeface="Arial"/>
              </a:rPr>
              <a:t>© 2023 Roman Pichler</a:t>
            </a:r>
            <a:endParaRPr sz="800">
              <a:latin typeface="Arial"/>
              <a:ea typeface="Arial"/>
              <a:cs typeface="Arial"/>
              <a:sym typeface="Arial"/>
            </a:endParaRPr>
          </a:p>
        </p:txBody>
      </p:sp>
      <p:pic>
        <p:nvPicPr>
          <p:cNvPr id="65" name="Google Shape;65;p2"/>
          <p:cNvPicPr preferRelativeResize="0"/>
          <p:nvPr/>
        </p:nvPicPr>
        <p:blipFill rotWithShape="1">
          <a:blip r:embed="rId3">
            <a:alphaModFix/>
          </a:blip>
          <a:srcRect b="0" l="0" r="0" t="0"/>
          <a:stretch/>
        </p:blipFill>
        <p:spPr>
          <a:xfrm>
            <a:off x="5309871" y="457200"/>
            <a:ext cx="1331424" cy="338327"/>
          </a:xfrm>
          <a:prstGeom prst="rect">
            <a:avLst/>
          </a:prstGeom>
          <a:noFill/>
          <a:ln>
            <a:noFill/>
          </a:ln>
        </p:spPr>
      </p:pic>
      <p:sp>
        <p:nvSpPr>
          <p:cNvPr id="66" name="Google Shape;66;p2"/>
          <p:cNvSpPr txBox="1"/>
          <p:nvPr/>
        </p:nvSpPr>
        <p:spPr>
          <a:xfrm>
            <a:off x="901700" y="929131"/>
            <a:ext cx="3874770" cy="56070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1600">
                <a:latin typeface="Arial Black"/>
                <a:ea typeface="Arial Black"/>
                <a:cs typeface="Arial Black"/>
                <a:sym typeface="Arial Black"/>
              </a:rPr>
              <a:t>PRODUCT VISION BOARD CHECKLIST</a:t>
            </a:r>
            <a:endParaRPr sz="1600">
              <a:latin typeface="Arial Black"/>
              <a:ea typeface="Arial Black"/>
              <a:cs typeface="Arial Black"/>
              <a:sym typeface="Arial Black"/>
            </a:endParaRPr>
          </a:p>
          <a:p>
            <a:pPr indent="0" lvl="0" marL="12700" rtl="0" algn="l">
              <a:lnSpc>
                <a:spcPct val="100000"/>
              </a:lnSpc>
              <a:spcBef>
                <a:spcPts val="1330"/>
              </a:spcBef>
              <a:spcAft>
                <a:spcPts val="0"/>
              </a:spcAft>
              <a:buNone/>
            </a:pPr>
            <a:r>
              <a:rPr lang="en-US" sz="800">
                <a:latin typeface="Arial"/>
                <a:ea typeface="Arial"/>
                <a:cs typeface="Arial"/>
                <a:sym typeface="Arial"/>
              </a:rPr>
              <a:t>Use the following checklist to ensure that your Product Vision Board is effective.</a:t>
            </a:r>
            <a:endParaRPr sz="800">
              <a:latin typeface="Arial"/>
              <a:ea typeface="Arial"/>
              <a:cs typeface="Arial"/>
              <a:sym typeface="Arial"/>
            </a:endParaRPr>
          </a:p>
        </p:txBody>
      </p:sp>
      <p:sp>
        <p:nvSpPr>
          <p:cNvPr id="67" name="Google Shape;67;p2"/>
          <p:cNvSpPr txBox="1"/>
          <p:nvPr/>
        </p:nvSpPr>
        <p:spPr>
          <a:xfrm>
            <a:off x="876300" y="1642364"/>
            <a:ext cx="799465" cy="129159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US" sz="1200">
                <a:latin typeface="Lucida Sans"/>
                <a:ea typeface="Lucida Sans"/>
                <a:cs typeface="Lucida Sans"/>
                <a:sym typeface="Lucida Sans"/>
              </a:rPr>
              <a:t>VISION</a:t>
            </a:r>
            <a:endParaRPr sz="1200">
              <a:latin typeface="Lucida Sans"/>
              <a:ea typeface="Lucida Sans"/>
              <a:cs typeface="Lucida Sans"/>
              <a:sym typeface="Lucida Sans"/>
            </a:endParaRPr>
          </a:p>
          <a:p>
            <a:pPr indent="0" lvl="0" marL="55880" rtl="0" algn="l">
              <a:lnSpc>
                <a:spcPct val="100000"/>
              </a:lnSpc>
              <a:spcBef>
                <a:spcPts val="90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Inspiring</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Shared</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Ethical</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Concise</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Ambitious</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Enduring</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68" name="Google Shape;68;p2"/>
          <p:cNvSpPr txBox="1"/>
          <p:nvPr/>
        </p:nvSpPr>
        <p:spPr>
          <a:xfrm>
            <a:off x="1819147" y="1921561"/>
            <a:ext cx="4334510" cy="995044"/>
          </a:xfrm>
          <a:prstGeom prst="rect">
            <a:avLst/>
          </a:prstGeom>
          <a:noFill/>
          <a:ln>
            <a:noFill/>
          </a:ln>
        </p:spPr>
        <p:txBody>
          <a:bodyPr anchorCtr="0" anchor="t" bIns="0" lIns="0" spcFirstLastPara="1" rIns="0" wrap="square" tIns="12700">
            <a:spAutoFit/>
          </a:bodyPr>
          <a:lstStyle/>
          <a:p>
            <a:pPr indent="0" lvl="0" marL="12700" marR="1524000" rtl="0" algn="l">
              <a:lnSpc>
                <a:spcPct val="132500"/>
              </a:lnSpc>
              <a:spcBef>
                <a:spcPts val="0"/>
              </a:spcBef>
              <a:spcAft>
                <a:spcPts val="0"/>
              </a:spcAft>
              <a:buNone/>
            </a:pPr>
            <a:r>
              <a:rPr lang="en-US" sz="800">
                <a:latin typeface="Arial"/>
                <a:ea typeface="Arial"/>
                <a:cs typeface="Arial"/>
                <a:sym typeface="Arial"/>
              </a:rPr>
              <a:t>Describes the positive change the product should create. Unites people, creates alignment, and facilitates collaboration.</a:t>
            </a:r>
            <a:endParaRPr sz="800">
              <a:latin typeface="Arial"/>
              <a:ea typeface="Arial"/>
              <a:cs typeface="Arial"/>
              <a:sym typeface="Arial"/>
            </a:endParaRPr>
          </a:p>
          <a:p>
            <a:pPr indent="0" lvl="0" marL="12700" marR="783590" rtl="0" algn="l">
              <a:lnSpc>
                <a:spcPct val="132500"/>
              </a:lnSpc>
              <a:spcBef>
                <a:spcPts val="0"/>
              </a:spcBef>
              <a:spcAft>
                <a:spcPts val="0"/>
              </a:spcAft>
              <a:buNone/>
            </a:pPr>
            <a:r>
              <a:rPr lang="en-US" sz="800">
                <a:latin typeface="Arial"/>
                <a:ea typeface="Arial"/>
                <a:cs typeface="Arial"/>
                <a:sym typeface="Arial"/>
              </a:rPr>
              <a:t>Gives rise to a product that does not cause any harm to people and the planet. Easy to understand and remember.</a:t>
            </a:r>
            <a:endParaRPr sz="800">
              <a:latin typeface="Arial"/>
              <a:ea typeface="Arial"/>
              <a:cs typeface="Arial"/>
              <a:sym typeface="Arial"/>
            </a:endParaRPr>
          </a:p>
          <a:p>
            <a:pPr indent="0" lvl="0" marL="12700" rtl="0" algn="l">
              <a:lnSpc>
                <a:spcPct val="100000"/>
              </a:lnSpc>
              <a:spcBef>
                <a:spcPts val="310"/>
              </a:spcBef>
              <a:spcAft>
                <a:spcPts val="0"/>
              </a:spcAft>
              <a:buNone/>
            </a:pPr>
            <a:r>
              <a:rPr lang="en-US" sz="800">
                <a:latin typeface="Arial"/>
                <a:ea typeface="Arial"/>
                <a:cs typeface="Arial"/>
                <a:sym typeface="Arial"/>
              </a:rPr>
              <a:t>Describes a big, audacious goal that might never be fully reached.</a:t>
            </a:r>
            <a:endParaRPr sz="800">
              <a:latin typeface="Arial"/>
              <a:ea typeface="Arial"/>
              <a:cs typeface="Arial"/>
              <a:sym typeface="Arial"/>
            </a:endParaRPr>
          </a:p>
          <a:p>
            <a:pPr indent="0" lvl="0" marL="12700" rtl="0" algn="l">
              <a:lnSpc>
                <a:spcPct val="100000"/>
              </a:lnSpc>
              <a:spcBef>
                <a:spcPts val="315"/>
              </a:spcBef>
              <a:spcAft>
                <a:spcPts val="0"/>
              </a:spcAft>
              <a:buNone/>
            </a:pPr>
            <a:r>
              <a:rPr lang="en-US" sz="800">
                <a:latin typeface="Arial"/>
                <a:ea typeface="Arial"/>
                <a:cs typeface="Arial"/>
                <a:sym typeface="Arial"/>
              </a:rPr>
              <a:t>Provides guidance for the next five to ten years and is free from assumptions about the solution.</a:t>
            </a:r>
            <a:endParaRPr sz="800">
              <a:latin typeface="Arial"/>
              <a:ea typeface="Arial"/>
              <a:cs typeface="Arial"/>
              <a:sym typeface="Arial"/>
            </a:endParaRPr>
          </a:p>
        </p:txBody>
      </p:sp>
      <p:sp>
        <p:nvSpPr>
          <p:cNvPr id="69" name="Google Shape;69;p2"/>
          <p:cNvSpPr txBox="1"/>
          <p:nvPr/>
        </p:nvSpPr>
        <p:spPr>
          <a:xfrm>
            <a:off x="901700" y="3117595"/>
            <a:ext cx="118808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Lucida Sans"/>
                <a:ea typeface="Lucida Sans"/>
                <a:cs typeface="Lucida Sans"/>
                <a:sym typeface="Lucida Sans"/>
              </a:rPr>
              <a:t>TARGET GROUP</a:t>
            </a:r>
            <a:endParaRPr sz="1200">
              <a:latin typeface="Lucida Sans"/>
              <a:ea typeface="Lucida Sans"/>
              <a:cs typeface="Lucida Sans"/>
              <a:sym typeface="Lucida Sans"/>
            </a:endParaRPr>
          </a:p>
        </p:txBody>
      </p:sp>
      <p:sp>
        <p:nvSpPr>
          <p:cNvPr id="70" name="Google Shape;70;p2"/>
          <p:cNvSpPr txBox="1"/>
          <p:nvPr/>
        </p:nvSpPr>
        <p:spPr>
          <a:xfrm>
            <a:off x="894587" y="3410831"/>
            <a:ext cx="735965" cy="513715"/>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Clear</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Specific</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1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Cohesive</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71" name="Google Shape;71;p2"/>
          <p:cNvSpPr txBox="1"/>
          <p:nvPr/>
        </p:nvSpPr>
        <p:spPr>
          <a:xfrm>
            <a:off x="1819147" y="3396792"/>
            <a:ext cx="4776470" cy="629285"/>
          </a:xfrm>
          <a:prstGeom prst="rect">
            <a:avLst/>
          </a:prstGeom>
          <a:noFill/>
          <a:ln>
            <a:noFill/>
          </a:ln>
        </p:spPr>
        <p:txBody>
          <a:bodyPr anchorCtr="0" anchor="t" bIns="0" lIns="0" spcFirstLastPara="1" rIns="0" wrap="square" tIns="12700">
            <a:spAutoFit/>
          </a:bodyPr>
          <a:lstStyle/>
          <a:p>
            <a:pPr indent="0" lvl="0" marL="12700" marR="271145" rtl="0" algn="l">
              <a:lnSpc>
                <a:spcPct val="132500"/>
              </a:lnSpc>
              <a:spcBef>
                <a:spcPts val="0"/>
              </a:spcBef>
              <a:spcAft>
                <a:spcPts val="0"/>
              </a:spcAft>
              <a:buNone/>
            </a:pPr>
            <a:r>
              <a:rPr lang="en-US" sz="800">
                <a:latin typeface="Arial"/>
                <a:ea typeface="Arial"/>
                <a:cs typeface="Arial"/>
                <a:sym typeface="Arial"/>
              </a:rPr>
              <a:t>Use relevant qualities like demographics and behavioural attributes to characterise the target group. You can tell if somebody is included in the target group or not.</a:t>
            </a:r>
            <a:endParaRPr sz="800">
              <a:latin typeface="Arial"/>
              <a:ea typeface="Arial"/>
              <a:cs typeface="Arial"/>
              <a:sym typeface="Arial"/>
            </a:endParaRPr>
          </a:p>
          <a:p>
            <a:pPr indent="0" lvl="0" marL="12700" marR="5080" rtl="0" algn="l">
              <a:lnSpc>
                <a:spcPct val="117499"/>
              </a:lnSpc>
              <a:spcBef>
                <a:spcPts val="360"/>
              </a:spcBef>
              <a:spcAft>
                <a:spcPts val="0"/>
              </a:spcAft>
              <a:buNone/>
            </a:pPr>
            <a:r>
              <a:rPr lang="en-US" sz="800">
                <a:latin typeface="Arial"/>
                <a:ea typeface="Arial"/>
                <a:cs typeface="Arial"/>
                <a:sym typeface="Arial"/>
              </a:rPr>
              <a:t>The members of a target group share similar attributes, e.g., age, lifestyle, disposable income. If that’s not the case, then break up the target group and form several subgroups.</a:t>
            </a:r>
            <a:endParaRPr sz="800">
              <a:latin typeface="Arial"/>
              <a:ea typeface="Arial"/>
              <a:cs typeface="Arial"/>
              <a:sym typeface="Arial"/>
            </a:endParaRPr>
          </a:p>
        </p:txBody>
      </p:sp>
      <p:sp>
        <p:nvSpPr>
          <p:cNvPr id="72" name="Google Shape;72;p2"/>
          <p:cNvSpPr txBox="1"/>
          <p:nvPr/>
        </p:nvSpPr>
        <p:spPr>
          <a:xfrm>
            <a:off x="876300" y="4202684"/>
            <a:ext cx="805180" cy="1062990"/>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US" sz="1200">
                <a:latin typeface="Lucida Sans"/>
                <a:ea typeface="Lucida Sans"/>
                <a:cs typeface="Lucida Sans"/>
                <a:sym typeface="Lucida Sans"/>
              </a:rPr>
              <a:t>NEEDS</a:t>
            </a:r>
            <a:endParaRPr sz="1200">
              <a:latin typeface="Lucida Sans"/>
              <a:ea typeface="Lucida Sans"/>
              <a:cs typeface="Lucida Sans"/>
              <a:sym typeface="Lucida Sans"/>
            </a:endParaRPr>
          </a:p>
          <a:p>
            <a:pPr indent="-180340" lvl="0" marL="236220" marR="86995" rtl="0" algn="l">
              <a:lnSpc>
                <a:spcPct val="82400"/>
              </a:lnSpc>
              <a:spcBef>
                <a:spcPts val="114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Outcome- </a:t>
            </a:r>
            <a:r>
              <a:rPr b="1" lang="en-US" sz="800">
                <a:latin typeface="Arial"/>
                <a:ea typeface="Arial"/>
                <a:cs typeface="Arial"/>
                <a:sym typeface="Arial"/>
              </a:rPr>
              <a:t>based</a:t>
            </a:r>
            <a:r>
              <a:rPr lang="en-US" sz="800">
                <a:latin typeface="Arial"/>
                <a:ea typeface="Arial"/>
                <a:cs typeface="Arial"/>
                <a:sym typeface="Arial"/>
              </a:rPr>
              <a:t>:</a:t>
            </a:r>
            <a:endParaRPr sz="800">
              <a:latin typeface="Arial"/>
              <a:ea typeface="Arial"/>
              <a:cs typeface="Arial"/>
              <a:sym typeface="Arial"/>
            </a:endParaRPr>
          </a:p>
          <a:p>
            <a:pPr indent="0" lvl="0" marL="55880" rtl="0" algn="l">
              <a:lnSpc>
                <a:spcPct val="100833"/>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Specific</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Focused</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55880" rtl="0" algn="l">
              <a:lnSpc>
                <a:spcPct val="100000"/>
              </a:lnSpc>
              <a:spcBef>
                <a:spcPts val="1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Prioritised</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73" name="Google Shape;73;p2"/>
          <p:cNvSpPr txBox="1"/>
          <p:nvPr/>
        </p:nvSpPr>
        <p:spPr>
          <a:xfrm>
            <a:off x="1819147" y="4525771"/>
            <a:ext cx="4755515" cy="722630"/>
          </a:xfrm>
          <a:prstGeom prst="rect">
            <a:avLst/>
          </a:prstGeom>
          <a:noFill/>
          <a:ln>
            <a:noFill/>
          </a:ln>
        </p:spPr>
        <p:txBody>
          <a:bodyPr anchorCtr="0" anchor="t" bIns="0" lIns="0" spcFirstLastPara="1" rIns="0" wrap="square" tIns="20950">
            <a:spAutoFit/>
          </a:bodyPr>
          <a:lstStyle/>
          <a:p>
            <a:pPr indent="0" lvl="0" marL="12700" marR="5080" rtl="0" algn="l">
              <a:lnSpc>
                <a:spcPct val="113750"/>
              </a:lnSpc>
              <a:spcBef>
                <a:spcPts val="0"/>
              </a:spcBef>
              <a:spcAft>
                <a:spcPts val="0"/>
              </a:spcAft>
              <a:buNone/>
            </a:pPr>
            <a:r>
              <a:rPr lang="en-US" sz="800">
                <a:latin typeface="Arial"/>
                <a:ea typeface="Arial"/>
                <a:cs typeface="Arial"/>
                <a:sym typeface="Arial"/>
              </a:rPr>
              <a:t>Capture the reason why people would want to use the product. Describe what success looks like from the perspectives of the users and customers.</a:t>
            </a:r>
            <a:endParaRPr sz="800">
              <a:latin typeface="Arial"/>
              <a:ea typeface="Arial"/>
              <a:cs typeface="Arial"/>
              <a:sym typeface="Arial"/>
            </a:endParaRPr>
          </a:p>
          <a:p>
            <a:pPr indent="0" lvl="0" marL="12700" rtl="0" algn="l">
              <a:lnSpc>
                <a:spcPct val="100000"/>
              </a:lnSpc>
              <a:spcBef>
                <a:spcPts val="120"/>
              </a:spcBef>
              <a:spcAft>
                <a:spcPts val="0"/>
              </a:spcAft>
              <a:buNone/>
            </a:pPr>
            <a:r>
              <a:rPr lang="en-US" sz="800">
                <a:latin typeface="Arial"/>
                <a:ea typeface="Arial"/>
                <a:cs typeface="Arial"/>
                <a:sym typeface="Arial"/>
              </a:rPr>
              <a:t>The needs are detailed enough so that you can validate them.</a:t>
            </a:r>
            <a:endParaRPr sz="800">
              <a:latin typeface="Arial"/>
              <a:ea typeface="Arial"/>
              <a:cs typeface="Arial"/>
              <a:sym typeface="Arial"/>
            </a:endParaRPr>
          </a:p>
          <a:p>
            <a:pPr indent="0" lvl="0" marL="12700" rtl="0" algn="l">
              <a:lnSpc>
                <a:spcPct val="100000"/>
              </a:lnSpc>
              <a:spcBef>
                <a:spcPts val="315"/>
              </a:spcBef>
              <a:spcAft>
                <a:spcPts val="0"/>
              </a:spcAft>
              <a:buNone/>
            </a:pPr>
            <a:r>
              <a:rPr lang="en-US" sz="800">
                <a:latin typeface="Arial"/>
                <a:ea typeface="Arial"/>
                <a:cs typeface="Arial"/>
                <a:sym typeface="Arial"/>
              </a:rPr>
              <a:t>Concentrate on the main problem/benefit, the main reason for people to use the product.</a:t>
            </a:r>
            <a:endParaRPr sz="800">
              <a:latin typeface="Arial"/>
              <a:ea typeface="Arial"/>
              <a:cs typeface="Arial"/>
              <a:sym typeface="Arial"/>
            </a:endParaRPr>
          </a:p>
          <a:p>
            <a:pPr indent="0" lvl="0" marL="12700" rtl="0" algn="l">
              <a:lnSpc>
                <a:spcPct val="100000"/>
              </a:lnSpc>
              <a:spcBef>
                <a:spcPts val="285"/>
              </a:spcBef>
              <a:spcAft>
                <a:spcPts val="0"/>
              </a:spcAft>
              <a:buNone/>
            </a:pPr>
            <a:r>
              <a:rPr lang="en-US" sz="800">
                <a:latin typeface="Arial"/>
                <a:ea typeface="Arial"/>
                <a:cs typeface="Arial"/>
                <a:sym typeface="Arial"/>
              </a:rPr>
              <a:t>If you do identify several needs, prioritise them according to their importance for the target group.</a:t>
            </a:r>
            <a:endParaRPr sz="800">
              <a:latin typeface="Arial"/>
              <a:ea typeface="Arial"/>
              <a:cs typeface="Arial"/>
              <a:sym typeface="Arial"/>
            </a:endParaRPr>
          </a:p>
        </p:txBody>
      </p:sp>
      <p:sp>
        <p:nvSpPr>
          <p:cNvPr id="74" name="Google Shape;74;p2"/>
          <p:cNvSpPr txBox="1"/>
          <p:nvPr/>
        </p:nvSpPr>
        <p:spPr>
          <a:xfrm>
            <a:off x="876300" y="5449315"/>
            <a:ext cx="794385" cy="487045"/>
          </a:xfrm>
          <a:prstGeom prst="rect">
            <a:avLst/>
          </a:prstGeom>
          <a:noFill/>
          <a:ln>
            <a:noFill/>
          </a:ln>
        </p:spPr>
        <p:txBody>
          <a:bodyPr anchorCtr="0" anchor="t" bIns="0" lIns="0" spcFirstLastPara="1" rIns="0" wrap="square" tIns="12700">
            <a:spAutoFit/>
          </a:bodyPr>
          <a:lstStyle/>
          <a:p>
            <a:pPr indent="0" lvl="0" marL="38100" rtl="0" algn="l">
              <a:lnSpc>
                <a:spcPct val="100000"/>
              </a:lnSpc>
              <a:spcBef>
                <a:spcPts val="0"/>
              </a:spcBef>
              <a:spcAft>
                <a:spcPts val="0"/>
              </a:spcAft>
              <a:buNone/>
            </a:pPr>
            <a:r>
              <a:rPr lang="en-US" sz="1200">
                <a:latin typeface="Lucida Sans"/>
                <a:ea typeface="Lucida Sans"/>
                <a:cs typeface="Lucida Sans"/>
                <a:sym typeface="Lucida Sans"/>
              </a:rPr>
              <a:t>PRODUCT</a:t>
            </a:r>
            <a:endParaRPr sz="1200">
              <a:latin typeface="Lucida Sans"/>
              <a:ea typeface="Lucida Sans"/>
              <a:cs typeface="Lucida Sans"/>
              <a:sym typeface="Lucida Sans"/>
            </a:endParaRPr>
          </a:p>
          <a:p>
            <a:pPr indent="0" lvl="0" marL="55880" rtl="0" algn="l">
              <a:lnSpc>
                <a:spcPct val="100000"/>
              </a:lnSpc>
              <a:spcBef>
                <a:spcPts val="92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Type</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75" name="Google Shape;75;p2"/>
          <p:cNvSpPr txBox="1"/>
          <p:nvPr/>
        </p:nvSpPr>
        <p:spPr>
          <a:xfrm>
            <a:off x="1819147" y="5772403"/>
            <a:ext cx="4175125" cy="146685"/>
          </a:xfrm>
          <a:prstGeom prst="rect">
            <a:avLst/>
          </a:prstGeom>
          <a:noFill/>
          <a:ln>
            <a:noFill/>
          </a:ln>
        </p:spPr>
        <p:txBody>
          <a:bodyPr anchorCtr="0" anchor="t" bIns="0" lIns="0" spcFirstLastPara="1" rIns="0" wrap="square" tIns="11425">
            <a:spAutoFit/>
          </a:bodyPr>
          <a:lstStyle/>
          <a:p>
            <a:pPr indent="0" lvl="0" marL="12700" rtl="0" algn="l">
              <a:lnSpc>
                <a:spcPct val="100000"/>
              </a:lnSpc>
              <a:spcBef>
                <a:spcPts val="0"/>
              </a:spcBef>
              <a:spcAft>
                <a:spcPts val="0"/>
              </a:spcAft>
              <a:buNone/>
            </a:pPr>
            <a:r>
              <a:rPr lang="en-US" sz="800">
                <a:latin typeface="Arial"/>
                <a:ea typeface="Arial"/>
                <a:cs typeface="Arial"/>
                <a:sym typeface="Arial"/>
              </a:rPr>
              <a:t>It’s clear what kind of product you want to offer, for example, mobile app on Android and iOS</a:t>
            </a:r>
            <a:endParaRPr sz="800">
              <a:latin typeface="Arial"/>
              <a:ea typeface="Arial"/>
              <a:cs typeface="Arial"/>
              <a:sym typeface="Arial"/>
            </a:endParaRPr>
          </a:p>
        </p:txBody>
      </p:sp>
      <p:sp>
        <p:nvSpPr>
          <p:cNvPr id="76" name="Google Shape;76;p2"/>
          <p:cNvSpPr txBox="1"/>
          <p:nvPr/>
        </p:nvSpPr>
        <p:spPr>
          <a:xfrm>
            <a:off x="894587" y="5907144"/>
            <a:ext cx="5419725" cy="190500"/>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Differentiated</a:t>
            </a:r>
            <a:r>
              <a:rPr baseline="30000" lang="en-US" sz="1200">
                <a:latin typeface="Arial"/>
                <a:ea typeface="Arial"/>
                <a:cs typeface="Arial"/>
                <a:sym typeface="Arial"/>
              </a:rPr>
              <a:t>: The aspects of your product that make it stand out, set it apart from alternative offerings are stated.</a:t>
            </a:r>
            <a:endParaRPr baseline="30000" sz="1200">
              <a:latin typeface="Arial"/>
              <a:ea typeface="Arial"/>
              <a:cs typeface="Arial"/>
              <a:sym typeface="Arial"/>
            </a:endParaRPr>
          </a:p>
        </p:txBody>
      </p:sp>
      <p:sp>
        <p:nvSpPr>
          <p:cNvPr id="77" name="Google Shape;77;p2"/>
          <p:cNvSpPr txBox="1"/>
          <p:nvPr/>
        </p:nvSpPr>
        <p:spPr>
          <a:xfrm>
            <a:off x="894587" y="6068688"/>
            <a:ext cx="702310" cy="352425"/>
          </a:xfrm>
          <a:prstGeom prst="rect">
            <a:avLst/>
          </a:prstGeom>
          <a:noFill/>
          <a:ln>
            <a:noFill/>
          </a:ln>
        </p:spPr>
        <p:txBody>
          <a:bodyPr anchorCtr="0" anchor="t" bIns="0" lIns="0" spcFirstLastPara="1" rIns="0" wrap="square" tIns="16500">
            <a:spAutoFit/>
          </a:bodyPr>
          <a:lstStyle/>
          <a:p>
            <a:pPr indent="0" lvl="0" marL="38100" rtl="0" algn="l">
              <a:lnSpc>
                <a:spcPct val="1000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Focused</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Big</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78" name="Google Shape;78;p2"/>
          <p:cNvSpPr txBox="1"/>
          <p:nvPr/>
        </p:nvSpPr>
        <p:spPr>
          <a:xfrm>
            <a:off x="1819147" y="6054649"/>
            <a:ext cx="3589654" cy="348615"/>
          </a:xfrm>
          <a:prstGeom prst="rect">
            <a:avLst/>
          </a:prstGeom>
          <a:noFill/>
          <a:ln>
            <a:noFill/>
          </a:ln>
        </p:spPr>
        <p:txBody>
          <a:bodyPr anchorCtr="0" anchor="t" bIns="0" lIns="0" spcFirstLastPara="1" rIns="0" wrap="square" tIns="52050">
            <a:spAutoFit/>
          </a:bodyPr>
          <a:lstStyle/>
          <a:p>
            <a:pPr indent="0" lvl="0" marL="12700" rtl="0" algn="l">
              <a:lnSpc>
                <a:spcPct val="100000"/>
              </a:lnSpc>
              <a:spcBef>
                <a:spcPts val="0"/>
              </a:spcBef>
              <a:spcAft>
                <a:spcPts val="0"/>
              </a:spcAft>
              <a:buNone/>
            </a:pPr>
            <a:r>
              <a:rPr lang="en-US" sz="800">
                <a:latin typeface="Arial"/>
                <a:ea typeface="Arial"/>
                <a:cs typeface="Arial"/>
                <a:sym typeface="Arial"/>
              </a:rPr>
              <a:t>There are no more than five features.</a:t>
            </a:r>
            <a:endParaRPr sz="800">
              <a:latin typeface="Arial"/>
              <a:ea typeface="Arial"/>
              <a:cs typeface="Arial"/>
              <a:sym typeface="Arial"/>
            </a:endParaRPr>
          </a:p>
          <a:p>
            <a:pPr indent="0" lvl="0" marL="12700" rtl="0" algn="l">
              <a:lnSpc>
                <a:spcPct val="100000"/>
              </a:lnSpc>
              <a:spcBef>
                <a:spcPts val="315"/>
              </a:spcBef>
              <a:spcAft>
                <a:spcPts val="0"/>
              </a:spcAft>
              <a:buNone/>
            </a:pPr>
            <a:r>
              <a:rPr lang="en-US" sz="800">
                <a:latin typeface="Arial"/>
                <a:ea typeface="Arial"/>
                <a:cs typeface="Arial"/>
                <a:sym typeface="Arial"/>
              </a:rPr>
              <a:t>The features are coarse-grained product capabilities; no epics and user stories!</a:t>
            </a:r>
            <a:endParaRPr sz="800">
              <a:latin typeface="Arial"/>
              <a:ea typeface="Arial"/>
              <a:cs typeface="Arial"/>
              <a:sym typeface="Arial"/>
            </a:endParaRPr>
          </a:p>
        </p:txBody>
      </p:sp>
      <p:sp>
        <p:nvSpPr>
          <p:cNvPr id="79" name="Google Shape;79;p2"/>
          <p:cNvSpPr txBox="1"/>
          <p:nvPr/>
        </p:nvSpPr>
        <p:spPr>
          <a:xfrm>
            <a:off x="901700" y="6698995"/>
            <a:ext cx="1316355"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Lucida Sans"/>
                <a:ea typeface="Lucida Sans"/>
                <a:cs typeface="Lucida Sans"/>
                <a:sym typeface="Lucida Sans"/>
              </a:rPr>
              <a:t>BUSINESS GOALS</a:t>
            </a:r>
            <a:endParaRPr sz="1200">
              <a:latin typeface="Lucida Sans"/>
              <a:ea typeface="Lucida Sans"/>
              <a:cs typeface="Lucida Sans"/>
              <a:sym typeface="Lucida Sans"/>
            </a:endParaRPr>
          </a:p>
        </p:txBody>
      </p:sp>
      <p:sp>
        <p:nvSpPr>
          <p:cNvPr id="80" name="Google Shape;80;p2"/>
          <p:cNvSpPr txBox="1"/>
          <p:nvPr/>
        </p:nvSpPr>
        <p:spPr>
          <a:xfrm>
            <a:off x="894587" y="6992232"/>
            <a:ext cx="786765" cy="608330"/>
          </a:xfrm>
          <a:prstGeom prst="rect">
            <a:avLst/>
          </a:prstGeom>
          <a:noFill/>
          <a:ln>
            <a:noFill/>
          </a:ln>
        </p:spPr>
        <p:txBody>
          <a:bodyPr anchorCtr="0" anchor="t" bIns="0" lIns="0" spcFirstLastPara="1" rIns="0" wrap="square" tIns="40625">
            <a:spAutoFit/>
          </a:bodyPr>
          <a:lstStyle/>
          <a:p>
            <a:pPr indent="-180340" lvl="0" marL="217804" marR="86995" rtl="0" algn="l">
              <a:lnSpc>
                <a:spcPct val="848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Outcome- </a:t>
            </a:r>
            <a:r>
              <a:rPr b="1" lang="en-US" sz="800">
                <a:latin typeface="Arial"/>
                <a:ea typeface="Arial"/>
                <a:cs typeface="Arial"/>
                <a:sym typeface="Arial"/>
              </a:rPr>
              <a:t>based</a:t>
            </a:r>
            <a:r>
              <a:rPr lang="en-US" sz="800">
                <a:latin typeface="Arial"/>
                <a:ea typeface="Arial"/>
                <a:cs typeface="Arial"/>
                <a:sym typeface="Arial"/>
              </a:rPr>
              <a:t>:</a:t>
            </a:r>
            <a:endParaRPr sz="800">
              <a:latin typeface="Arial"/>
              <a:ea typeface="Arial"/>
              <a:cs typeface="Arial"/>
              <a:sym typeface="Arial"/>
            </a:endParaRPr>
          </a:p>
          <a:p>
            <a:pPr indent="0" lvl="0" marL="38100" rtl="0" algn="l">
              <a:lnSpc>
                <a:spcPct val="100833"/>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Specific</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1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Prioritised</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81" name="Google Shape;81;p2"/>
          <p:cNvSpPr txBox="1"/>
          <p:nvPr/>
        </p:nvSpPr>
        <p:spPr>
          <a:xfrm>
            <a:off x="1819147" y="7019035"/>
            <a:ext cx="4817110" cy="563880"/>
          </a:xfrm>
          <a:prstGeom prst="rect">
            <a:avLst/>
          </a:prstGeom>
          <a:noFill/>
          <a:ln>
            <a:noFill/>
          </a:ln>
        </p:spPr>
        <p:txBody>
          <a:bodyPr anchorCtr="0" anchor="t" bIns="0" lIns="0" spcFirstLastPara="1" rIns="0" wrap="square" tIns="17775">
            <a:spAutoFit/>
          </a:bodyPr>
          <a:lstStyle/>
          <a:p>
            <a:pPr indent="0" lvl="0" marL="12700" marR="5080" rtl="0" algn="l">
              <a:lnSpc>
                <a:spcPct val="117499"/>
              </a:lnSpc>
              <a:spcBef>
                <a:spcPts val="0"/>
              </a:spcBef>
              <a:spcAft>
                <a:spcPts val="0"/>
              </a:spcAft>
              <a:buNone/>
            </a:pPr>
            <a:r>
              <a:rPr lang="en-US" sz="800">
                <a:latin typeface="Arial"/>
                <a:ea typeface="Arial"/>
                <a:cs typeface="Arial"/>
                <a:sym typeface="Arial"/>
              </a:rPr>
              <a:t>The desired business benefits, the company’s reason for investing in the product, are clearly described, for example, revenue, brand equity, cost savings.</a:t>
            </a:r>
            <a:endParaRPr sz="800">
              <a:latin typeface="Arial"/>
              <a:ea typeface="Arial"/>
              <a:cs typeface="Arial"/>
              <a:sym typeface="Arial"/>
            </a:endParaRPr>
          </a:p>
          <a:p>
            <a:pPr indent="0" lvl="0" marL="12700" rtl="0" algn="l">
              <a:lnSpc>
                <a:spcPct val="100000"/>
              </a:lnSpc>
              <a:spcBef>
                <a:spcPts val="85"/>
              </a:spcBef>
              <a:spcAft>
                <a:spcPts val="0"/>
              </a:spcAft>
              <a:buNone/>
            </a:pPr>
            <a:r>
              <a:rPr lang="en-US" sz="800">
                <a:latin typeface="Arial"/>
                <a:ea typeface="Arial"/>
                <a:cs typeface="Arial"/>
                <a:sym typeface="Arial"/>
              </a:rPr>
              <a:t>The business goals are detailed; state rough targets if possible.</a:t>
            </a:r>
            <a:endParaRPr sz="800">
              <a:latin typeface="Arial"/>
              <a:ea typeface="Arial"/>
              <a:cs typeface="Arial"/>
              <a:sym typeface="Arial"/>
            </a:endParaRPr>
          </a:p>
          <a:p>
            <a:pPr indent="0" lvl="0" marL="12700" rtl="0" algn="l">
              <a:lnSpc>
                <a:spcPct val="100000"/>
              </a:lnSpc>
              <a:spcBef>
                <a:spcPts val="315"/>
              </a:spcBef>
              <a:spcAft>
                <a:spcPts val="0"/>
              </a:spcAft>
              <a:buNone/>
            </a:pPr>
            <a:r>
              <a:rPr lang="en-US" sz="800">
                <a:latin typeface="Arial"/>
                <a:ea typeface="Arial"/>
                <a:cs typeface="Arial"/>
                <a:sym typeface="Arial"/>
              </a:rPr>
              <a:t>If more than one business goal is identified; order according to business impact.</a:t>
            </a:r>
            <a:endParaRPr sz="800">
              <a:latin typeface="Arial"/>
              <a:ea typeface="Arial"/>
              <a:cs typeface="Arial"/>
              <a:sym typeface="Arial"/>
            </a:endParaRPr>
          </a:p>
        </p:txBody>
      </p:sp>
      <p:sp>
        <p:nvSpPr>
          <p:cNvPr id="82" name="Google Shape;82;p2"/>
          <p:cNvSpPr txBox="1"/>
          <p:nvPr/>
        </p:nvSpPr>
        <p:spPr>
          <a:xfrm>
            <a:off x="901700" y="7784083"/>
            <a:ext cx="127127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200">
                <a:latin typeface="Lucida Sans"/>
                <a:ea typeface="Lucida Sans"/>
                <a:cs typeface="Lucida Sans"/>
                <a:sym typeface="Lucida Sans"/>
              </a:rPr>
              <a:t>BONUS CRITERIA</a:t>
            </a:r>
            <a:endParaRPr sz="1200">
              <a:latin typeface="Lucida Sans"/>
              <a:ea typeface="Lucida Sans"/>
              <a:cs typeface="Lucida Sans"/>
              <a:sym typeface="Lucida Sans"/>
            </a:endParaRPr>
          </a:p>
        </p:txBody>
      </p:sp>
      <p:sp>
        <p:nvSpPr>
          <p:cNvPr id="83" name="Google Shape;83;p2"/>
          <p:cNvSpPr txBox="1"/>
          <p:nvPr/>
        </p:nvSpPr>
        <p:spPr>
          <a:xfrm>
            <a:off x="894587" y="7992334"/>
            <a:ext cx="814705" cy="531495"/>
          </a:xfrm>
          <a:prstGeom prst="rect">
            <a:avLst/>
          </a:prstGeom>
          <a:noFill/>
          <a:ln>
            <a:noFill/>
          </a:ln>
        </p:spPr>
        <p:txBody>
          <a:bodyPr anchorCtr="0" anchor="t" bIns="0" lIns="0" spcFirstLastPara="1" rIns="0" wrap="square" tIns="104775">
            <a:spAutoFit/>
          </a:bodyPr>
          <a:lstStyle/>
          <a:p>
            <a:pPr indent="0" lvl="0" marL="38100" rtl="0" algn="l">
              <a:lnSpc>
                <a:spcPct val="1000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Needs-first</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73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Validated</a:t>
            </a:r>
            <a:r>
              <a:rPr baseline="30000" lang="en-US" sz="1200">
                <a:latin typeface="Arial"/>
                <a:ea typeface="Arial"/>
                <a:cs typeface="Arial"/>
                <a:sym typeface="Arial"/>
              </a:rPr>
              <a:t>:</a:t>
            </a:r>
            <a:endParaRPr baseline="30000" sz="1200">
              <a:latin typeface="Arial"/>
              <a:ea typeface="Arial"/>
              <a:cs typeface="Arial"/>
              <a:sym typeface="Arial"/>
            </a:endParaRPr>
          </a:p>
        </p:txBody>
      </p:sp>
      <p:sp>
        <p:nvSpPr>
          <p:cNvPr id="84" name="Google Shape;84;p2"/>
          <p:cNvSpPr txBox="1"/>
          <p:nvPr/>
        </p:nvSpPr>
        <p:spPr>
          <a:xfrm>
            <a:off x="1819147" y="8107171"/>
            <a:ext cx="4805680" cy="1146175"/>
          </a:xfrm>
          <a:prstGeom prst="rect">
            <a:avLst/>
          </a:prstGeom>
          <a:noFill/>
          <a:ln>
            <a:noFill/>
          </a:ln>
        </p:spPr>
        <p:txBody>
          <a:bodyPr anchorCtr="0" anchor="t" bIns="0" lIns="0" spcFirstLastPara="1" rIns="0" wrap="square" tIns="20300">
            <a:spAutoFit/>
          </a:bodyPr>
          <a:lstStyle/>
          <a:p>
            <a:pPr indent="0" lvl="0" marL="12700" marR="74930" rtl="0" algn="l">
              <a:lnSpc>
                <a:spcPct val="113750"/>
              </a:lnSpc>
              <a:spcBef>
                <a:spcPts val="0"/>
              </a:spcBef>
              <a:spcAft>
                <a:spcPts val="0"/>
              </a:spcAft>
              <a:buNone/>
            </a:pPr>
            <a:r>
              <a:rPr lang="en-US" sz="800">
                <a:latin typeface="Arial"/>
                <a:ea typeface="Arial"/>
                <a:cs typeface="Arial"/>
                <a:sym typeface="Arial"/>
              </a:rPr>
              <a:t>Start with the needs after you’ve captured the vision especially when you create a new strategy—be it for a brand-new product or for an existing one.</a:t>
            </a:r>
            <a:endParaRPr sz="800">
              <a:latin typeface="Arial"/>
              <a:ea typeface="Arial"/>
              <a:cs typeface="Arial"/>
              <a:sym typeface="Arial"/>
            </a:endParaRPr>
          </a:p>
          <a:p>
            <a:pPr indent="0" lvl="0" marL="12700" marR="5080" rtl="0" algn="l">
              <a:lnSpc>
                <a:spcPct val="113750"/>
              </a:lnSpc>
              <a:spcBef>
                <a:spcPts val="200"/>
              </a:spcBef>
              <a:spcAft>
                <a:spcPts val="0"/>
              </a:spcAft>
              <a:buNone/>
            </a:pPr>
            <a:r>
              <a:rPr lang="en-US" sz="800">
                <a:latin typeface="Arial"/>
                <a:ea typeface="Arial"/>
                <a:cs typeface="Arial"/>
                <a:sym typeface="Arial"/>
              </a:rPr>
              <a:t>The strategy captured on the product vision board does not contain any major hypotheses and risks. It has been successfully validated, for instance, by interviewing and observing target users, building throwaway prototypes, and carrying out competitive analysis.</a:t>
            </a:r>
            <a:endParaRPr sz="800">
              <a:latin typeface="Arial"/>
              <a:ea typeface="Arial"/>
              <a:cs typeface="Arial"/>
              <a:sym typeface="Arial"/>
            </a:endParaRPr>
          </a:p>
          <a:p>
            <a:pPr indent="0" lvl="0" marL="12700" marR="27305" rtl="0" algn="l">
              <a:lnSpc>
                <a:spcPct val="113750"/>
              </a:lnSpc>
              <a:spcBef>
                <a:spcPts val="195"/>
              </a:spcBef>
              <a:spcAft>
                <a:spcPts val="0"/>
              </a:spcAft>
              <a:buNone/>
            </a:pPr>
            <a:r>
              <a:rPr lang="en-US" sz="800">
                <a:latin typeface="Arial"/>
                <a:ea typeface="Arial"/>
                <a:cs typeface="Arial"/>
                <a:sym typeface="Arial"/>
              </a:rPr>
              <a:t>The product vision board is regularly inspected and adapted, at least once every three months as a rule of thumb.</a:t>
            </a:r>
            <a:endParaRPr sz="800">
              <a:latin typeface="Arial"/>
              <a:ea typeface="Arial"/>
              <a:cs typeface="Arial"/>
              <a:sym typeface="Arial"/>
            </a:endParaRPr>
          </a:p>
          <a:p>
            <a:pPr indent="0" lvl="0" marL="12700" marR="23495" rtl="0" algn="l">
              <a:lnSpc>
                <a:spcPct val="117499"/>
              </a:lnSpc>
              <a:spcBef>
                <a:spcPts val="150"/>
              </a:spcBef>
              <a:spcAft>
                <a:spcPts val="0"/>
              </a:spcAft>
              <a:buNone/>
            </a:pPr>
            <a:r>
              <a:rPr lang="en-US" sz="800">
                <a:latin typeface="Arial"/>
                <a:ea typeface="Arial"/>
                <a:cs typeface="Arial"/>
                <a:sym typeface="Arial"/>
              </a:rPr>
              <a:t>The key stakeholders and development team members have a shared understanding of the product vision board contents and support the decisions captured on it.</a:t>
            </a:r>
            <a:endParaRPr sz="800">
              <a:latin typeface="Arial"/>
              <a:ea typeface="Arial"/>
              <a:cs typeface="Arial"/>
              <a:sym typeface="Arial"/>
            </a:endParaRPr>
          </a:p>
        </p:txBody>
      </p:sp>
      <p:sp>
        <p:nvSpPr>
          <p:cNvPr id="85" name="Google Shape;85;p2"/>
          <p:cNvSpPr txBox="1"/>
          <p:nvPr/>
        </p:nvSpPr>
        <p:spPr>
          <a:xfrm>
            <a:off x="894587" y="8614126"/>
            <a:ext cx="713105" cy="537845"/>
          </a:xfrm>
          <a:prstGeom prst="rect">
            <a:avLst/>
          </a:prstGeom>
          <a:noFill/>
          <a:ln>
            <a:noFill/>
          </a:ln>
        </p:spPr>
        <p:txBody>
          <a:bodyPr anchorCtr="0" anchor="t" bIns="0" lIns="0" spcFirstLastPara="1" rIns="0" wrap="square" tIns="107950">
            <a:spAutoFit/>
          </a:bodyPr>
          <a:lstStyle/>
          <a:p>
            <a:pPr indent="0" lvl="0" marL="38100" rtl="0" algn="l">
              <a:lnSpc>
                <a:spcPct val="100000"/>
              </a:lnSpc>
              <a:spcBef>
                <a:spcPts val="0"/>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Adaptive</a:t>
            </a:r>
            <a:r>
              <a:rPr baseline="30000" lang="en-US" sz="1200">
                <a:latin typeface="Arial"/>
                <a:ea typeface="Arial"/>
                <a:cs typeface="Arial"/>
                <a:sym typeface="Arial"/>
              </a:rPr>
              <a:t>:</a:t>
            </a:r>
            <a:endParaRPr baseline="30000" sz="1200">
              <a:latin typeface="Arial"/>
              <a:ea typeface="Arial"/>
              <a:cs typeface="Arial"/>
              <a:sym typeface="Arial"/>
            </a:endParaRPr>
          </a:p>
          <a:p>
            <a:pPr indent="0" lvl="0" marL="38100" rtl="0" algn="l">
              <a:lnSpc>
                <a:spcPct val="100000"/>
              </a:lnSpc>
              <a:spcBef>
                <a:spcPts val="755"/>
              </a:spcBef>
              <a:spcAft>
                <a:spcPts val="0"/>
              </a:spcAft>
              <a:buNone/>
            </a:pPr>
            <a:r>
              <a:rPr lang="en-US" sz="1050">
                <a:latin typeface="Quattrocento Sans"/>
                <a:ea typeface="Quattrocento Sans"/>
                <a:cs typeface="Quattrocento Sans"/>
                <a:sym typeface="Quattrocento Sans"/>
              </a:rPr>
              <a:t>☑ </a:t>
            </a:r>
            <a:r>
              <a:rPr b="1" baseline="30000" lang="en-US" sz="1200">
                <a:latin typeface="Arial"/>
                <a:ea typeface="Arial"/>
                <a:cs typeface="Arial"/>
                <a:sym typeface="Arial"/>
              </a:rPr>
              <a:t>Shared:</a:t>
            </a:r>
            <a:endParaRPr baseline="30000" sz="1200">
              <a:latin typeface="Arial"/>
              <a:ea typeface="Arial"/>
              <a:cs typeface="Arial"/>
              <a:sym typeface="Arial"/>
            </a:endParaRPr>
          </a:p>
        </p:txBody>
      </p:sp>
      <p:sp>
        <p:nvSpPr>
          <p:cNvPr id="86" name="Google Shape;86;p2"/>
          <p:cNvSpPr/>
          <p:nvPr/>
        </p:nvSpPr>
        <p:spPr>
          <a:xfrm>
            <a:off x="920496" y="9464039"/>
            <a:ext cx="5755005" cy="304800"/>
          </a:xfrm>
          <a:custGeom>
            <a:rect b="b" l="l" r="r" t="t"/>
            <a:pathLst>
              <a:path extrusionOk="0" h="304800" w="5755005">
                <a:moveTo>
                  <a:pt x="5754624" y="0"/>
                </a:moveTo>
                <a:lnTo>
                  <a:pt x="0" y="0"/>
                </a:lnTo>
                <a:lnTo>
                  <a:pt x="0" y="304800"/>
                </a:lnTo>
                <a:lnTo>
                  <a:pt x="5754624" y="304800"/>
                </a:lnTo>
                <a:lnTo>
                  <a:pt x="5754624"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7" name="Google Shape;87;p2"/>
          <p:cNvSpPr txBox="1"/>
          <p:nvPr/>
        </p:nvSpPr>
        <p:spPr>
          <a:xfrm>
            <a:off x="920496" y="9481819"/>
            <a:ext cx="5755005" cy="262255"/>
          </a:xfrm>
          <a:prstGeom prst="rect">
            <a:avLst/>
          </a:prstGeom>
          <a:noFill/>
          <a:ln>
            <a:noFill/>
          </a:ln>
        </p:spPr>
        <p:txBody>
          <a:bodyPr anchorCtr="0" anchor="t" bIns="0" lIns="0" spcFirstLastPara="1" rIns="0" wrap="square" tIns="20950">
            <a:spAutoFit/>
          </a:bodyPr>
          <a:lstStyle/>
          <a:p>
            <a:pPr indent="0" lvl="0" marL="33020" marR="50165" rtl="0" algn="l">
              <a:lnSpc>
                <a:spcPct val="113750"/>
              </a:lnSpc>
              <a:spcBef>
                <a:spcPts val="0"/>
              </a:spcBef>
              <a:spcAft>
                <a:spcPts val="0"/>
              </a:spcAft>
              <a:buNone/>
            </a:pPr>
            <a:r>
              <a:rPr b="1" lang="en-US" sz="800">
                <a:latin typeface="Arial"/>
                <a:ea typeface="Arial"/>
                <a:cs typeface="Arial"/>
                <a:sym typeface="Arial"/>
              </a:rPr>
              <a:t>For more advice on creating an effective product vision and product strategy, read my book </a:t>
            </a:r>
            <a:r>
              <a:rPr b="1" i="1" lang="en-US" sz="800">
                <a:latin typeface="Arial"/>
                <a:ea typeface="Arial"/>
                <a:cs typeface="Arial"/>
                <a:sym typeface="Arial"/>
              </a:rPr>
              <a:t>Strategize </a:t>
            </a:r>
            <a:r>
              <a:rPr b="1" lang="en-US" sz="800">
                <a:latin typeface="Arial"/>
                <a:ea typeface="Arial"/>
                <a:cs typeface="Arial"/>
                <a:sym typeface="Arial"/>
              </a:rPr>
              <a:t>and attend my training courses, see </a:t>
            </a:r>
            <a:r>
              <a:rPr b="1" lang="en-US" sz="800" u="sng">
                <a:solidFill>
                  <a:schemeClr val="hlink"/>
                </a:solidFill>
                <a:latin typeface="Arial"/>
                <a:ea typeface="Arial"/>
                <a:cs typeface="Arial"/>
                <a:sym typeface="Arial"/>
                <a:hlinkClick r:id="rId4"/>
              </a:rPr>
              <a:t>www.romanpichler.com.</a:t>
            </a:r>
            <a:endParaRPr sz="800">
              <a:latin typeface="Arial"/>
              <a:ea typeface="Arial"/>
              <a:cs typeface="Arial"/>
              <a:sym typeface="Arial"/>
            </a:endParaRPr>
          </a:p>
        </p:txBody>
      </p:sp>
      <p:grpSp>
        <p:nvGrpSpPr>
          <p:cNvPr id="88" name="Google Shape;88;p2"/>
          <p:cNvGrpSpPr/>
          <p:nvPr/>
        </p:nvGrpSpPr>
        <p:grpSpPr>
          <a:xfrm>
            <a:off x="914400" y="9457943"/>
            <a:ext cx="5767070" cy="316992"/>
            <a:chOff x="914400" y="9457943"/>
            <a:chExt cx="5767070" cy="316992"/>
          </a:xfrm>
        </p:grpSpPr>
        <p:sp>
          <p:nvSpPr>
            <p:cNvPr id="89" name="Google Shape;89;p2"/>
            <p:cNvSpPr/>
            <p:nvPr/>
          </p:nvSpPr>
          <p:spPr>
            <a:xfrm>
              <a:off x="914400" y="9457943"/>
              <a:ext cx="5767070" cy="43180"/>
            </a:xfrm>
            <a:custGeom>
              <a:rect b="b" l="l" r="r" t="t"/>
              <a:pathLst>
                <a:path extrusionOk="0" h="43179" w="5767070">
                  <a:moveTo>
                    <a:pt x="5766816" y="0"/>
                  </a:moveTo>
                  <a:lnTo>
                    <a:pt x="5760720" y="0"/>
                  </a:lnTo>
                  <a:lnTo>
                    <a:pt x="6096" y="0"/>
                  </a:lnTo>
                  <a:lnTo>
                    <a:pt x="0" y="0"/>
                  </a:lnTo>
                  <a:lnTo>
                    <a:pt x="0" y="6096"/>
                  </a:lnTo>
                  <a:lnTo>
                    <a:pt x="0" y="42672"/>
                  </a:lnTo>
                  <a:lnTo>
                    <a:pt x="6096" y="42672"/>
                  </a:lnTo>
                  <a:lnTo>
                    <a:pt x="6096" y="6096"/>
                  </a:lnTo>
                  <a:lnTo>
                    <a:pt x="5760720" y="6096"/>
                  </a:lnTo>
                  <a:lnTo>
                    <a:pt x="5760720" y="42672"/>
                  </a:lnTo>
                  <a:lnTo>
                    <a:pt x="5766816" y="42672"/>
                  </a:lnTo>
                  <a:lnTo>
                    <a:pt x="5766816" y="6096"/>
                  </a:lnTo>
                  <a:lnTo>
                    <a:pt x="576681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0" name="Google Shape;90;p2"/>
            <p:cNvSpPr/>
            <p:nvPr/>
          </p:nvSpPr>
          <p:spPr>
            <a:xfrm>
              <a:off x="917447" y="9732263"/>
              <a:ext cx="5760720" cy="36830"/>
            </a:xfrm>
            <a:custGeom>
              <a:rect b="b" l="l" r="r" t="t"/>
              <a:pathLst>
                <a:path extrusionOk="0" h="36829" w="5760720">
                  <a:moveTo>
                    <a:pt x="5760720" y="0"/>
                  </a:moveTo>
                  <a:lnTo>
                    <a:pt x="0" y="0"/>
                  </a:lnTo>
                  <a:lnTo>
                    <a:pt x="0" y="36576"/>
                  </a:lnTo>
                  <a:lnTo>
                    <a:pt x="5760720" y="36576"/>
                  </a:lnTo>
                  <a:lnTo>
                    <a:pt x="5760720" y="0"/>
                  </a:lnTo>
                  <a:close/>
                </a:path>
              </a:pathLst>
            </a:custGeom>
            <a:solidFill>
              <a:srgbClr val="F2F2F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91" name="Google Shape;91;p2"/>
            <p:cNvSpPr/>
            <p:nvPr/>
          </p:nvSpPr>
          <p:spPr>
            <a:xfrm>
              <a:off x="914400" y="9500615"/>
              <a:ext cx="5767070" cy="274320"/>
            </a:xfrm>
            <a:custGeom>
              <a:rect b="b" l="l" r="r" t="t"/>
              <a:pathLst>
                <a:path extrusionOk="0" h="274320" w="5767070">
                  <a:moveTo>
                    <a:pt x="5766816" y="0"/>
                  </a:moveTo>
                  <a:lnTo>
                    <a:pt x="5760720" y="0"/>
                  </a:lnTo>
                  <a:lnTo>
                    <a:pt x="5760720" y="268224"/>
                  </a:lnTo>
                  <a:lnTo>
                    <a:pt x="6096" y="268224"/>
                  </a:lnTo>
                  <a:lnTo>
                    <a:pt x="6096" y="0"/>
                  </a:lnTo>
                  <a:lnTo>
                    <a:pt x="0" y="0"/>
                  </a:lnTo>
                  <a:lnTo>
                    <a:pt x="0" y="268224"/>
                  </a:lnTo>
                  <a:lnTo>
                    <a:pt x="0" y="274320"/>
                  </a:lnTo>
                  <a:lnTo>
                    <a:pt x="6096" y="274320"/>
                  </a:lnTo>
                  <a:lnTo>
                    <a:pt x="5760720" y="274320"/>
                  </a:lnTo>
                  <a:lnTo>
                    <a:pt x="5766816" y="274320"/>
                  </a:lnTo>
                  <a:lnTo>
                    <a:pt x="5766816" y="268224"/>
                  </a:lnTo>
                  <a:lnTo>
                    <a:pt x="5766816"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2024-02-08T15:56:36Z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2023-02-01T00:00:00Z</vt:filetime>
  </property>
  <property fmtid="{D5CDD505-2E9C-101B-9397-08002B2CF9AE}" pid="3" name="LastSaved">
    <vt:filetime>2024-02-08T00:00:00Z</vt:filetime>
  </property>
  <property fmtid="{D5CDD505-2E9C-101B-9397-08002B2CF9AE}" pid="4" name="Producer">
    <vt:lpwstr>macOS Version 13.2 (Build 22D49) Quartz PDFContext</vt:lpwstr>
  </property>
</Properties>
</file>