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256" r:id="rId2"/>
    <p:sldId id="258" r:id="rId3"/>
    <p:sldId id="257" r:id="rId4"/>
  </p:sldIdLst>
  <p:sldSz cx="9906000" cy="10693400"/>
  <p:notesSz cx="9906000" cy="10693400"/>
  <p:embeddedFontLst>
    <p:embeddedFont>
      <p:font typeface="Arial Black" panose="020B0A04020102020204" pitchFamily="34" charset="0"/>
      <p:regular r:id="rId6"/>
      <p:bold r:id="rId7"/>
    </p:embeddedFont>
    <p:embeddedFont>
      <p:font typeface="Lucida Sans" panose="020B0602030504020204" pitchFamily="34" charset="0"/>
      <p:regular r:id="rId8"/>
      <p:bold r:id="rId9"/>
      <p:italic r:id="rId10"/>
      <p:boldItalic r:id="rId11"/>
    </p:embeddedFont>
    <p:embeddedFont>
      <p:font typeface="Quattrocento Sans" panose="020B0502050000020003" pitchFamily="34" charset="0"/>
      <p:regular r:id="rId12"/>
      <p:bold r:id="rId13"/>
      <p:italic r:id="rId14"/>
      <p:boldItalic r:id="rId15"/>
    </p:embeddedFont>
    <p:embeddedFont>
      <p:font typeface="Trebuchet MS" panose="020B0603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gObaRMEvc3Lq1M/tH6by+WbAPW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1E6534-B996-498F-A285-05F1E9E8A360}">
  <a:tblStyle styleId="{9A1E6534-B996-498F-A285-05F1E9E8A360}"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68"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11.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24" Type="http://schemas.openxmlformats.org/officeDocument/2006/relationships/tableStyles" Target="tableStyles.xml"/><Relationship Id="rId5" Type="http://schemas.openxmlformats.org/officeDocument/2006/relationships/notesMaster" Target="notesMasters/notesMaster1.xml"/><Relationship Id="rId15" Type="http://schemas.openxmlformats.org/officeDocument/2006/relationships/font" Target="fonts/font10.fntdata"/><Relationship Id="rId23" Type="http://schemas.openxmlformats.org/officeDocument/2006/relationships/theme" Target="theme/theme1.xml"/><Relationship Id="rId10" Type="http://schemas.openxmlformats.org/officeDocument/2006/relationships/font" Target="fonts/font5.fntdata"/><Relationship Id="rId19"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51325" y="802000"/>
            <a:ext cx="6604325"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90600" y="5079350"/>
            <a:ext cx="7924800" cy="48120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990600" y="5079350"/>
            <a:ext cx="7924800" cy="4812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3095625" y="801688"/>
            <a:ext cx="3714750"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a:extLst>
            <a:ext uri="{FF2B5EF4-FFF2-40B4-BE49-F238E27FC236}">
              <a16:creationId xmlns:a16="http://schemas.microsoft.com/office/drawing/2014/main" id="{DF4B3234-CCF6-9467-A25C-C01BFFA5BF57}"/>
            </a:ext>
          </a:extLst>
        </p:cNvPr>
        <p:cNvGrpSpPr/>
        <p:nvPr/>
      </p:nvGrpSpPr>
      <p:grpSpPr>
        <a:xfrm>
          <a:off x="0" y="0"/>
          <a:ext cx="0" cy="0"/>
          <a:chOff x="0" y="0"/>
          <a:chExt cx="0" cy="0"/>
        </a:xfrm>
      </p:grpSpPr>
      <p:sp>
        <p:nvSpPr>
          <p:cNvPr id="42" name="Google Shape;42;p1:notes">
            <a:extLst>
              <a:ext uri="{FF2B5EF4-FFF2-40B4-BE49-F238E27FC236}">
                <a16:creationId xmlns:a16="http://schemas.microsoft.com/office/drawing/2014/main" id="{FA51F539-E2F5-5F3E-720F-30896605BF3B}"/>
              </a:ext>
            </a:extLst>
          </p:cNvPr>
          <p:cNvSpPr txBox="1">
            <a:spLocks noGrp="1"/>
          </p:cNvSpPr>
          <p:nvPr>
            <p:ph type="body" idx="1"/>
          </p:nvPr>
        </p:nvSpPr>
        <p:spPr>
          <a:xfrm>
            <a:off x="990600" y="5079350"/>
            <a:ext cx="7924800" cy="4812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a:extLst>
              <a:ext uri="{FF2B5EF4-FFF2-40B4-BE49-F238E27FC236}">
                <a16:creationId xmlns:a16="http://schemas.microsoft.com/office/drawing/2014/main" id="{CB0C151F-4853-B1AF-850C-6094F3FEB8A1}"/>
              </a:ext>
            </a:extLst>
          </p:cNvPr>
          <p:cNvSpPr>
            <a:spLocks noGrp="1" noRot="1" noChangeAspect="1"/>
          </p:cNvSpPr>
          <p:nvPr>
            <p:ph type="sldImg" idx="2"/>
          </p:nvPr>
        </p:nvSpPr>
        <p:spPr>
          <a:xfrm>
            <a:off x="3095625" y="801688"/>
            <a:ext cx="3714750"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0042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990600" y="5079350"/>
            <a:ext cx="7924800" cy="4812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1651325" y="802000"/>
            <a:ext cx="6604325"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bg>
      <p:bgPr>
        <a:solidFill>
          <a:schemeClr val="lt1"/>
        </a:solidFill>
        <a:effectLst/>
      </p:bgPr>
    </p:bg>
    <p:spTree>
      <p:nvGrpSpPr>
        <p:cNvPr id="1" name="Shape 11"/>
        <p:cNvGrpSpPr/>
        <p:nvPr/>
      </p:nvGrpSpPr>
      <p:grpSpPr>
        <a:xfrm>
          <a:off x="0" y="0"/>
          <a:ext cx="0" cy="0"/>
          <a:chOff x="0" y="0"/>
          <a:chExt cx="0" cy="0"/>
        </a:xfrm>
      </p:grpSpPr>
      <p:sp>
        <p:nvSpPr>
          <p:cNvPr id="12" name="Google Shape;12;p4"/>
          <p:cNvSpPr/>
          <p:nvPr/>
        </p:nvSpPr>
        <p:spPr>
          <a:xfrm>
            <a:off x="112608" y="683390"/>
            <a:ext cx="9688195" cy="1090295"/>
          </a:xfrm>
          <a:custGeom>
            <a:avLst/>
            <a:gdLst/>
            <a:ahLst/>
            <a:cxnLst/>
            <a:rect l="l" t="t" r="r" b="b"/>
            <a:pathLst>
              <a:path w="9688195" h="1090295" extrusionOk="0">
                <a:moveTo>
                  <a:pt x="9688095" y="0"/>
                </a:moveTo>
                <a:lnTo>
                  <a:pt x="0" y="0"/>
                </a:lnTo>
                <a:lnTo>
                  <a:pt x="0" y="1090175"/>
                </a:lnTo>
                <a:lnTo>
                  <a:pt x="9688095" y="1090175"/>
                </a:lnTo>
                <a:lnTo>
                  <a:pt x="9688095" y="0"/>
                </a:lnTo>
                <a:close/>
              </a:path>
            </a:pathLst>
          </a:custGeom>
          <a:solidFill>
            <a:srgbClr val="EEEEEE"/>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3" name="Google Shape;13;p4"/>
          <p:cNvPicPr preferRelativeResize="0"/>
          <p:nvPr/>
        </p:nvPicPr>
        <p:blipFill rotWithShape="1">
          <a:blip r:embed="rId2">
            <a:alphaModFix/>
          </a:blip>
          <a:srcRect/>
          <a:stretch/>
        </p:blipFill>
        <p:spPr>
          <a:xfrm>
            <a:off x="236538" y="928926"/>
            <a:ext cx="614099" cy="584573"/>
          </a:xfrm>
          <a:prstGeom prst="rect">
            <a:avLst/>
          </a:prstGeom>
          <a:noFill/>
          <a:ln>
            <a:noFill/>
          </a:ln>
        </p:spPr>
      </p:pic>
      <p:sp>
        <p:nvSpPr>
          <p:cNvPr id="14" name="Google Shape;14;p4"/>
          <p:cNvSpPr txBox="1">
            <a:spLocks noGrp="1"/>
          </p:cNvSpPr>
          <p:nvPr>
            <p:ph type="title"/>
          </p:nvPr>
        </p:nvSpPr>
        <p:spPr>
          <a:xfrm>
            <a:off x="70524" y="187451"/>
            <a:ext cx="3255010" cy="3302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0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4"/>
          <p:cNvSpPr txBox="1">
            <a:spLocks noGrp="1"/>
          </p:cNvSpPr>
          <p:nvPr>
            <p:ph type="body" idx="1"/>
          </p:nvPr>
        </p:nvSpPr>
        <p:spPr>
          <a:xfrm>
            <a:off x="495300" y="1577340"/>
            <a:ext cx="89154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 name="Google Shape;16;p4"/>
          <p:cNvSpPr txBox="1">
            <a:spLocks noGrp="1"/>
          </p:cNvSpPr>
          <p:nvPr>
            <p:ph type="ftr" idx="11"/>
          </p:nvPr>
        </p:nvSpPr>
        <p:spPr>
          <a:xfrm>
            <a:off x="3368040" y="6377940"/>
            <a:ext cx="316992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
          <p:cNvSpPr txBox="1">
            <a:spLocks noGrp="1"/>
          </p:cNvSpPr>
          <p:nvPr>
            <p:ph type="dt" idx="10"/>
          </p:nvPr>
        </p:nvSpPr>
        <p:spPr>
          <a:xfrm>
            <a:off x="495300" y="6377940"/>
            <a:ext cx="227838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4"/>
          <p:cNvSpPr txBox="1">
            <a:spLocks noGrp="1"/>
          </p:cNvSpPr>
          <p:nvPr>
            <p:ph type="sldNum" idx="12"/>
          </p:nvPr>
        </p:nvSpPr>
        <p:spPr>
          <a:xfrm>
            <a:off x="7132320" y="6377940"/>
            <a:ext cx="227838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9"/>
        <p:cNvGrpSpPr/>
        <p:nvPr/>
      </p:nvGrpSpPr>
      <p:grpSpPr>
        <a:xfrm>
          <a:off x="0" y="0"/>
          <a:ext cx="0" cy="0"/>
          <a:chOff x="0" y="0"/>
          <a:chExt cx="0" cy="0"/>
        </a:xfrm>
      </p:grpSpPr>
      <p:sp>
        <p:nvSpPr>
          <p:cNvPr id="20" name="Google Shape;20;p5"/>
          <p:cNvSpPr txBox="1">
            <a:spLocks noGrp="1"/>
          </p:cNvSpPr>
          <p:nvPr>
            <p:ph type="ftr" idx="11"/>
          </p:nvPr>
        </p:nvSpPr>
        <p:spPr>
          <a:xfrm>
            <a:off x="3368040" y="6377940"/>
            <a:ext cx="316992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5"/>
          <p:cNvSpPr txBox="1">
            <a:spLocks noGrp="1"/>
          </p:cNvSpPr>
          <p:nvPr>
            <p:ph type="dt" idx="10"/>
          </p:nvPr>
        </p:nvSpPr>
        <p:spPr>
          <a:xfrm>
            <a:off x="495300" y="6377940"/>
            <a:ext cx="227838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7132320" y="6377940"/>
            <a:ext cx="227838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6"/>
          <p:cNvSpPr txBox="1">
            <a:spLocks noGrp="1"/>
          </p:cNvSpPr>
          <p:nvPr>
            <p:ph type="ctrTitle"/>
          </p:nvPr>
        </p:nvSpPr>
        <p:spPr>
          <a:xfrm>
            <a:off x="742950" y="2125980"/>
            <a:ext cx="84201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0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subTitle" idx="1"/>
          </p:nvPr>
        </p:nvSpPr>
        <p:spPr>
          <a:xfrm>
            <a:off x="1485900" y="3840480"/>
            <a:ext cx="69342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ftr" idx="11"/>
          </p:nvPr>
        </p:nvSpPr>
        <p:spPr>
          <a:xfrm>
            <a:off x="3368040" y="6377940"/>
            <a:ext cx="316992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6"/>
          <p:cNvSpPr txBox="1">
            <a:spLocks noGrp="1"/>
          </p:cNvSpPr>
          <p:nvPr>
            <p:ph type="dt" idx="10"/>
          </p:nvPr>
        </p:nvSpPr>
        <p:spPr>
          <a:xfrm>
            <a:off x="495300" y="6377940"/>
            <a:ext cx="227838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7132320" y="6377940"/>
            <a:ext cx="227838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70524" y="187451"/>
            <a:ext cx="3255010" cy="3302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0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495300" y="1577340"/>
            <a:ext cx="430911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7"/>
          <p:cNvSpPr txBox="1">
            <a:spLocks noGrp="1"/>
          </p:cNvSpPr>
          <p:nvPr>
            <p:ph type="body" idx="2"/>
          </p:nvPr>
        </p:nvSpPr>
        <p:spPr>
          <a:xfrm>
            <a:off x="5101590" y="1577340"/>
            <a:ext cx="430911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7"/>
          <p:cNvSpPr txBox="1">
            <a:spLocks noGrp="1"/>
          </p:cNvSpPr>
          <p:nvPr>
            <p:ph type="ftr" idx="11"/>
          </p:nvPr>
        </p:nvSpPr>
        <p:spPr>
          <a:xfrm>
            <a:off x="3368040" y="6377940"/>
            <a:ext cx="316992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7"/>
          <p:cNvSpPr txBox="1">
            <a:spLocks noGrp="1"/>
          </p:cNvSpPr>
          <p:nvPr>
            <p:ph type="dt" idx="10"/>
          </p:nvPr>
        </p:nvSpPr>
        <p:spPr>
          <a:xfrm>
            <a:off x="495300" y="6377940"/>
            <a:ext cx="227838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7132320" y="6377940"/>
            <a:ext cx="227838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70524" y="187451"/>
            <a:ext cx="3255010" cy="3302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0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ftr" idx="11"/>
          </p:nvPr>
        </p:nvSpPr>
        <p:spPr>
          <a:xfrm>
            <a:off x="3368040" y="6377940"/>
            <a:ext cx="316992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8"/>
          <p:cNvSpPr txBox="1">
            <a:spLocks noGrp="1"/>
          </p:cNvSpPr>
          <p:nvPr>
            <p:ph type="dt" idx="10"/>
          </p:nvPr>
        </p:nvSpPr>
        <p:spPr>
          <a:xfrm>
            <a:off x="495300" y="6377940"/>
            <a:ext cx="227838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8"/>
          <p:cNvSpPr txBox="1">
            <a:spLocks noGrp="1"/>
          </p:cNvSpPr>
          <p:nvPr>
            <p:ph type="sldNum" idx="12"/>
          </p:nvPr>
        </p:nvSpPr>
        <p:spPr>
          <a:xfrm>
            <a:off x="7132320" y="6377940"/>
            <a:ext cx="227838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70524" y="187451"/>
            <a:ext cx="3255010" cy="3302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0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495300" y="1577340"/>
            <a:ext cx="89154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3"/>
          <p:cNvSpPr txBox="1">
            <a:spLocks noGrp="1"/>
          </p:cNvSpPr>
          <p:nvPr>
            <p:ph type="ftr" idx="11"/>
          </p:nvPr>
        </p:nvSpPr>
        <p:spPr>
          <a:xfrm>
            <a:off x="3368040" y="6377940"/>
            <a:ext cx="316992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3"/>
          <p:cNvSpPr txBox="1">
            <a:spLocks noGrp="1"/>
          </p:cNvSpPr>
          <p:nvPr>
            <p:ph type="dt" idx="10"/>
          </p:nvPr>
        </p:nvSpPr>
        <p:spPr>
          <a:xfrm>
            <a:off x="495300" y="6377940"/>
            <a:ext cx="227838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3"/>
          <p:cNvSpPr txBox="1">
            <a:spLocks noGrp="1"/>
          </p:cNvSpPr>
          <p:nvPr>
            <p:ph type="sldNum" idx="12"/>
          </p:nvPr>
        </p:nvSpPr>
        <p:spPr>
          <a:xfrm>
            <a:off x="7132320" y="6377940"/>
            <a:ext cx="2278380" cy="342900"/>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hyperlink" Target="http://www.romanpichler.com/" TargetMode="External"/><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romanpichler.com/" TargetMode="External"/><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romanpichle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graphicFrame>
        <p:nvGraphicFramePr>
          <p:cNvPr id="45" name="Google Shape;45;p1"/>
          <p:cNvGraphicFramePr/>
          <p:nvPr/>
        </p:nvGraphicFramePr>
        <p:xfrm>
          <a:off x="83387" y="661259"/>
          <a:ext cx="9700875" cy="5514975"/>
        </p:xfrm>
        <a:graphic>
          <a:graphicData uri="http://schemas.openxmlformats.org/drawingml/2006/table">
            <a:tbl>
              <a:tblPr firstRow="1" bandRow="1">
                <a:noFill/>
                <a:tableStyleId>{9A1E6534-B996-498F-A285-05F1E9E8A360}</a:tableStyleId>
              </a:tblPr>
              <a:tblGrid>
                <a:gridCol w="2419350">
                  <a:extLst>
                    <a:ext uri="{9D8B030D-6E8A-4147-A177-3AD203B41FA5}">
                      <a16:colId xmlns:a16="http://schemas.microsoft.com/office/drawing/2014/main" val="20000"/>
                    </a:ext>
                  </a:extLst>
                </a:gridCol>
                <a:gridCol w="2423150">
                  <a:extLst>
                    <a:ext uri="{9D8B030D-6E8A-4147-A177-3AD203B41FA5}">
                      <a16:colId xmlns:a16="http://schemas.microsoft.com/office/drawing/2014/main" val="20001"/>
                    </a:ext>
                  </a:extLst>
                </a:gridCol>
                <a:gridCol w="2424425">
                  <a:extLst>
                    <a:ext uri="{9D8B030D-6E8A-4147-A177-3AD203B41FA5}">
                      <a16:colId xmlns:a16="http://schemas.microsoft.com/office/drawing/2014/main" val="20002"/>
                    </a:ext>
                  </a:extLst>
                </a:gridCol>
                <a:gridCol w="2433950">
                  <a:extLst>
                    <a:ext uri="{9D8B030D-6E8A-4147-A177-3AD203B41FA5}">
                      <a16:colId xmlns:a16="http://schemas.microsoft.com/office/drawing/2014/main" val="20003"/>
                    </a:ext>
                  </a:extLst>
                </a:gridCol>
              </a:tblGrid>
              <a:tr h="1092825">
                <a:tc gridSpan="4">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p>
                      <a:pPr marL="862330" marR="0" lvl="0" indent="0" algn="l" rtl="0">
                        <a:lnSpc>
                          <a:spcPct val="100000"/>
                        </a:lnSpc>
                        <a:spcBef>
                          <a:spcPts val="0"/>
                        </a:spcBef>
                        <a:spcAft>
                          <a:spcPts val="0"/>
                        </a:spcAft>
                        <a:buNone/>
                      </a:pPr>
                      <a:r>
                        <a:rPr lang="en-US" sz="1800" b="1" u="none" strike="noStrike" cap="none">
                          <a:latin typeface="Arial"/>
                          <a:ea typeface="Arial"/>
                          <a:cs typeface="Arial"/>
                          <a:sym typeface="Arial"/>
                        </a:rPr>
                        <a:t>VISION</a:t>
                      </a:r>
                      <a:endParaRPr sz="1800" u="none" strike="noStrike" cap="none">
                        <a:latin typeface="Arial"/>
                        <a:ea typeface="Arial"/>
                        <a:cs typeface="Arial"/>
                        <a:sym typeface="Arial"/>
                      </a:endParaRPr>
                    </a:p>
                    <a:p>
                      <a:pPr marL="869950" marR="6831965" lvl="0" indent="0" algn="l" rtl="0">
                        <a:lnSpc>
                          <a:spcPct val="111249"/>
                        </a:lnSpc>
                        <a:spcBef>
                          <a:spcPts val="484"/>
                        </a:spcBef>
                        <a:spcAft>
                          <a:spcPts val="0"/>
                        </a:spcAft>
                        <a:buNone/>
                      </a:pPr>
                      <a:r>
                        <a:rPr lang="en-US" sz="800" u="none" strike="noStrike" cap="none">
                          <a:latin typeface="Arial"/>
                          <a:ea typeface="Arial"/>
                          <a:cs typeface="Arial"/>
                          <a:sym typeface="Arial"/>
                        </a:rPr>
                        <a:t>What is the reason for creating the product? What positive change should it create?</a:t>
                      </a:r>
                      <a:endParaRPr sz="800" u="none" strike="noStrike" cap="none">
                        <a:latin typeface="Arial"/>
                        <a:ea typeface="Arial"/>
                        <a:cs typeface="Arial"/>
                        <a:sym typeface="Arial"/>
                      </a:endParaRPr>
                    </a:p>
                  </a:txBody>
                  <a:tcPr marL="0" marR="0" marT="10800" marB="0">
                    <a:lnL w="5715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4422150">
                <a:tc>
                  <a:txBody>
                    <a:bodyPr/>
                    <a:lstStyle/>
                    <a:p>
                      <a:pPr marL="863600" marR="649605" lvl="0" indent="0" algn="l" rtl="0">
                        <a:lnSpc>
                          <a:spcPct val="117222"/>
                        </a:lnSpc>
                        <a:spcBef>
                          <a:spcPts val="0"/>
                        </a:spcBef>
                        <a:spcAft>
                          <a:spcPts val="0"/>
                        </a:spcAft>
                        <a:buNone/>
                      </a:pPr>
                      <a:r>
                        <a:rPr lang="en-US" sz="1700" b="1" u="none" strike="noStrike" cap="none" dirty="0">
                          <a:latin typeface="Arial"/>
                          <a:ea typeface="Arial"/>
                          <a:cs typeface="Arial"/>
                          <a:sym typeface="Arial"/>
                        </a:rPr>
                        <a:t>TARGET GROUP</a:t>
                      </a:r>
                      <a:endParaRPr sz="1700" u="none" strike="noStrike" cap="none" dirty="0">
                        <a:latin typeface="Arial"/>
                        <a:ea typeface="Arial"/>
                        <a:cs typeface="Arial"/>
                        <a:sym typeface="Arial"/>
                      </a:endParaRPr>
                    </a:p>
                    <a:p>
                      <a:pPr marL="142875" marR="104139" lvl="0" indent="0" algn="l" rtl="0">
                        <a:lnSpc>
                          <a:spcPct val="98700"/>
                        </a:lnSpc>
                        <a:spcBef>
                          <a:spcPts val="735"/>
                        </a:spcBef>
                        <a:spcAft>
                          <a:spcPts val="0"/>
                        </a:spcAft>
                        <a:buNone/>
                      </a:pPr>
                      <a:r>
                        <a:rPr lang="en-US" sz="800" u="none" strike="noStrike" cap="none" dirty="0">
                          <a:latin typeface="Arial"/>
                          <a:ea typeface="Arial"/>
                          <a:cs typeface="Arial"/>
                          <a:sym typeface="Arial"/>
                        </a:rPr>
                        <a:t>Which market or market segment does the product address? </a:t>
                      </a:r>
                      <a:r>
                        <a:rPr lang="en-US" sz="800" u="none" strike="noStrike" cap="none">
                          <a:latin typeface="Arial"/>
                          <a:ea typeface="Arial"/>
                          <a:cs typeface="Arial"/>
                          <a:sym typeface="Arial"/>
                        </a:rPr>
                        <a:t>Who are the target customers and users?</a:t>
                      </a:r>
                      <a:endParaRPr sz="800" u="none" strike="noStrike" cap="none">
                        <a:latin typeface="Arial"/>
                        <a:ea typeface="Arial"/>
                        <a:cs typeface="Arial"/>
                        <a:sym typeface="Arial"/>
                      </a:endParaRPr>
                    </a:p>
                  </a:txBody>
                  <a:tcPr marL="0" marR="0" marT="151775" marB="0">
                    <a:lnL w="3810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800" b="1" u="none" strike="noStrike" cap="none" dirty="0">
                          <a:latin typeface="Arial"/>
                          <a:ea typeface="Arial"/>
                          <a:cs typeface="Arial"/>
                          <a:sym typeface="Arial"/>
                        </a:rPr>
                        <a:t>NEEDS</a:t>
                      </a:r>
                      <a:endParaRPr sz="1800" u="none" strike="noStrike" cap="none" dirty="0">
                        <a:latin typeface="Arial"/>
                        <a:ea typeface="Arial"/>
                        <a:cs typeface="Arial"/>
                        <a:sym typeface="Arial"/>
                      </a:endParaRPr>
                    </a:p>
                    <a:p>
                      <a:pPr marL="127635" marR="186055" lvl="0" indent="0" algn="l" rtl="0">
                        <a:lnSpc>
                          <a:spcPct val="100800"/>
                        </a:lnSpc>
                        <a:spcBef>
                          <a:spcPts val="1835"/>
                        </a:spcBef>
                        <a:spcAft>
                          <a:spcPts val="0"/>
                        </a:spcAft>
                        <a:buNone/>
                      </a:pPr>
                      <a:r>
                        <a:rPr lang="en-US" sz="800" u="none" strike="noStrike" cap="none" dirty="0">
                          <a:latin typeface="Arial"/>
                          <a:ea typeface="Arial"/>
                          <a:cs typeface="Arial"/>
                          <a:sym typeface="Arial"/>
                        </a:rPr>
                        <a:t>What problem does the product solve or which benefit does it offer? If you identify several needs, </a:t>
                      </a:r>
                      <a:r>
                        <a:rPr lang="en-US" sz="800" u="none" strike="noStrike" cap="none" dirty="0" err="1">
                          <a:latin typeface="Arial"/>
                          <a:ea typeface="Arial"/>
                          <a:cs typeface="Arial"/>
                          <a:sym typeface="Arial"/>
                        </a:rPr>
                        <a:t>prioritise</a:t>
                      </a:r>
                      <a:r>
                        <a:rPr lang="en-US" sz="800" u="none" strike="noStrike" cap="none" dirty="0">
                          <a:latin typeface="Arial"/>
                          <a:ea typeface="Arial"/>
                          <a:cs typeface="Arial"/>
                          <a:sym typeface="Arial"/>
                        </a:rPr>
                        <a:t> them and move the most important one to the top.</a:t>
                      </a:r>
                      <a:endParaRPr sz="800" u="none" strike="noStrike" cap="none" dirty="0">
                        <a:latin typeface="Arial"/>
                        <a:ea typeface="Arial"/>
                        <a:cs typeface="Arial"/>
                        <a:sym typeface="Arial"/>
                      </a:endParaRPr>
                    </a:p>
                  </a:txBody>
                  <a:tcPr marL="0" marR="0" marT="114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dirty="0">
                        <a:latin typeface="Times New Roman"/>
                        <a:ea typeface="Times New Roman"/>
                        <a:cs typeface="Times New Roman"/>
                        <a:sym typeface="Times New Roman"/>
                      </a:endParaRPr>
                    </a:p>
                    <a:p>
                      <a:pPr marL="862964" marR="0" lvl="0" indent="0" algn="l" rtl="0">
                        <a:lnSpc>
                          <a:spcPct val="100000"/>
                        </a:lnSpc>
                        <a:spcBef>
                          <a:spcPts val="0"/>
                        </a:spcBef>
                        <a:spcAft>
                          <a:spcPts val="0"/>
                        </a:spcAft>
                        <a:buNone/>
                      </a:pPr>
                      <a:r>
                        <a:rPr lang="en-US" sz="1800" b="1" u="none" strike="noStrike" cap="none" dirty="0">
                          <a:latin typeface="Arial"/>
                          <a:ea typeface="Arial"/>
                          <a:cs typeface="Arial"/>
                          <a:sym typeface="Arial"/>
                        </a:rPr>
                        <a:t>PRODUCT</a:t>
                      </a:r>
                      <a:endParaRPr sz="1800" u="none" strike="noStrike" cap="none" dirty="0">
                        <a:latin typeface="Arial"/>
                        <a:ea typeface="Arial"/>
                        <a:cs typeface="Arial"/>
                        <a:sym typeface="Arial"/>
                      </a:endParaRPr>
                    </a:p>
                    <a:p>
                      <a:pPr marL="140335" marR="136525" lvl="0" indent="0" algn="l" rtl="0">
                        <a:lnSpc>
                          <a:spcPct val="100800"/>
                        </a:lnSpc>
                        <a:spcBef>
                          <a:spcPts val="1835"/>
                        </a:spcBef>
                        <a:spcAft>
                          <a:spcPts val="0"/>
                        </a:spcAft>
                        <a:buNone/>
                      </a:pPr>
                      <a:r>
                        <a:rPr lang="en-US" sz="600" u="none" strike="noStrike" cap="none" dirty="0">
                          <a:latin typeface="Arial"/>
                          <a:ea typeface="Arial"/>
                          <a:cs typeface="Arial"/>
                          <a:sym typeface="Arial"/>
                        </a:rPr>
                        <a:t>What product is it? What are its three to five stand-out features that set it apart from competing offering? Is it feasible to develop the product?</a:t>
                      </a:r>
                      <a:endParaRPr sz="600" u="none" strike="noStrike" cap="none" dirty="0">
                        <a:latin typeface="Arial"/>
                        <a:ea typeface="Arial"/>
                        <a:cs typeface="Arial"/>
                        <a:sym typeface="Arial"/>
                      </a:endParaRPr>
                    </a:p>
                  </a:txBody>
                  <a:tcPr marL="0" marR="0" marT="114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844550" marR="455294" lvl="0" indent="0" algn="l" rtl="0">
                        <a:lnSpc>
                          <a:spcPct val="117222"/>
                        </a:lnSpc>
                        <a:spcBef>
                          <a:spcPts val="0"/>
                        </a:spcBef>
                        <a:spcAft>
                          <a:spcPts val="0"/>
                        </a:spcAft>
                        <a:buNone/>
                      </a:pPr>
                      <a:r>
                        <a:rPr lang="en-US" sz="1700" b="1" u="none" strike="noStrike" cap="none" dirty="0">
                          <a:latin typeface="Arial"/>
                          <a:ea typeface="Arial"/>
                          <a:cs typeface="Arial"/>
                          <a:sym typeface="Arial"/>
                        </a:rPr>
                        <a:t>BUSINESS GOALS</a:t>
                      </a:r>
                      <a:endParaRPr sz="1700" u="none" strike="noStrike" cap="none" dirty="0">
                        <a:latin typeface="Arial"/>
                        <a:ea typeface="Arial"/>
                        <a:cs typeface="Arial"/>
                        <a:sym typeface="Arial"/>
                      </a:endParaRPr>
                    </a:p>
                    <a:p>
                      <a:pPr marL="140335" marR="147955" lvl="0" indent="0" algn="l" rtl="0">
                        <a:lnSpc>
                          <a:spcPct val="100800"/>
                        </a:lnSpc>
                        <a:spcBef>
                          <a:spcPts val="815"/>
                        </a:spcBef>
                        <a:spcAft>
                          <a:spcPts val="0"/>
                        </a:spcAft>
                        <a:buNone/>
                      </a:pPr>
                      <a:r>
                        <a:rPr lang="en-US" sz="600" u="none" strike="noStrike" cap="none" dirty="0">
                          <a:latin typeface="Arial"/>
                          <a:ea typeface="Arial"/>
                          <a:cs typeface="Arial"/>
                          <a:sym typeface="Arial"/>
                        </a:rPr>
                        <a:t>How will the product benefit the company that develops an</a:t>
                      </a:r>
                      <a:r>
                        <a:rPr lang="en-US" sz="600" dirty="0">
                          <a:latin typeface="Arial"/>
                          <a:ea typeface="Arial"/>
                          <a:cs typeface="Arial"/>
                          <a:sym typeface="Arial"/>
                        </a:rPr>
                        <a:t>d</a:t>
                      </a:r>
                      <a:r>
                        <a:rPr lang="en-US" sz="600" u="none" strike="noStrike" cap="none" dirty="0">
                          <a:latin typeface="Arial"/>
                          <a:ea typeface="Arial"/>
                          <a:cs typeface="Arial"/>
                          <a:sym typeface="Arial"/>
                        </a:rPr>
                        <a:t> provides it? What are the desired business benefits? </a:t>
                      </a:r>
                      <a:r>
                        <a:rPr lang="en-US" sz="600" u="none" strike="noStrike" cap="none" dirty="0" err="1">
                          <a:latin typeface="Arial"/>
                          <a:ea typeface="Arial"/>
                          <a:cs typeface="Arial"/>
                          <a:sym typeface="Arial"/>
                        </a:rPr>
                        <a:t>Prioritise</a:t>
                      </a:r>
                      <a:r>
                        <a:rPr lang="en-US" sz="600" u="none" strike="noStrike" cap="none" dirty="0">
                          <a:latin typeface="Arial"/>
                          <a:ea typeface="Arial"/>
                          <a:cs typeface="Arial"/>
                          <a:sym typeface="Arial"/>
                        </a:rPr>
                        <a:t> them and move the most important one to the top.</a:t>
                      </a:r>
                      <a:endParaRPr sz="600" u="none" strike="noStrike" cap="none" dirty="0">
                        <a:latin typeface="Arial"/>
                        <a:ea typeface="Arial"/>
                        <a:cs typeface="Arial"/>
                        <a:sym typeface="Arial"/>
                      </a:endParaRPr>
                    </a:p>
                  </a:txBody>
                  <a:tcPr marL="0" marR="0" marT="142250" marB="0">
                    <a:lnL w="1905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6" name="Google Shape;46;p1"/>
          <p:cNvSpPr txBox="1">
            <a:spLocks noGrp="1"/>
          </p:cNvSpPr>
          <p:nvPr>
            <p:ph type="title"/>
          </p:nvPr>
        </p:nvSpPr>
        <p:spPr>
          <a:xfrm>
            <a:off x="70524" y="187451"/>
            <a:ext cx="7625676" cy="32060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PRODUCT VISION BOARD              MAGNETO FREELANCE</a:t>
            </a:r>
            <a:endParaRPr/>
          </a:p>
        </p:txBody>
      </p:sp>
      <p:pic>
        <p:nvPicPr>
          <p:cNvPr id="47" name="Google Shape;47;p1"/>
          <p:cNvPicPr preferRelativeResize="0"/>
          <p:nvPr/>
        </p:nvPicPr>
        <p:blipFill rotWithShape="1">
          <a:blip r:embed="rId3">
            <a:alphaModFix/>
          </a:blip>
          <a:srcRect/>
          <a:stretch/>
        </p:blipFill>
        <p:spPr>
          <a:xfrm>
            <a:off x="8238798" y="150572"/>
            <a:ext cx="1609534" cy="408821"/>
          </a:xfrm>
          <a:prstGeom prst="rect">
            <a:avLst/>
          </a:prstGeom>
          <a:noFill/>
          <a:ln>
            <a:noFill/>
          </a:ln>
        </p:spPr>
      </p:pic>
      <p:sp>
        <p:nvSpPr>
          <p:cNvPr id="48" name="Google Shape;48;p1"/>
          <p:cNvSpPr txBox="1"/>
          <p:nvPr/>
        </p:nvSpPr>
        <p:spPr>
          <a:xfrm>
            <a:off x="87427" y="6229350"/>
            <a:ext cx="1453515" cy="384810"/>
          </a:xfrm>
          <a:prstGeom prst="rect">
            <a:avLst/>
          </a:prstGeom>
          <a:noFill/>
          <a:ln>
            <a:noFill/>
          </a:ln>
        </p:spPr>
        <p:txBody>
          <a:bodyPr spcFirstLastPara="1" wrap="square" lIns="0" tIns="59675" rIns="0" bIns="0" anchor="t" anchorCtr="0">
            <a:spAutoFit/>
          </a:bodyPr>
          <a:lstStyle/>
          <a:p>
            <a:pPr marL="12700" lvl="0" indent="0" algn="l" rtl="0">
              <a:lnSpc>
                <a:spcPct val="100000"/>
              </a:lnSpc>
              <a:spcBef>
                <a:spcPts val="0"/>
              </a:spcBef>
              <a:spcAft>
                <a:spcPts val="0"/>
              </a:spcAft>
              <a:buNone/>
            </a:pPr>
            <a:r>
              <a:rPr lang="en-US" sz="1000" b="1" u="sng">
                <a:solidFill>
                  <a:schemeClr val="hlink"/>
                </a:solidFill>
                <a:latin typeface="Arial"/>
                <a:ea typeface="Arial"/>
                <a:cs typeface="Arial"/>
                <a:sym typeface="Arial"/>
                <a:hlinkClick r:id="rId4"/>
              </a:rPr>
              <a:t>www.romanpichler.com</a:t>
            </a:r>
            <a:endParaRPr sz="1000">
              <a:latin typeface="Arial"/>
              <a:ea typeface="Arial"/>
              <a:cs typeface="Arial"/>
              <a:sym typeface="Arial"/>
            </a:endParaRPr>
          </a:p>
          <a:p>
            <a:pPr marL="12700" lvl="0" indent="0" algn="l" rtl="0">
              <a:lnSpc>
                <a:spcPct val="100000"/>
              </a:lnSpc>
              <a:spcBef>
                <a:spcPts val="295"/>
              </a:spcBef>
              <a:spcAft>
                <a:spcPts val="0"/>
              </a:spcAft>
              <a:buNone/>
            </a:pPr>
            <a:r>
              <a:rPr lang="en-US" sz="800">
                <a:latin typeface="Arial"/>
                <a:ea typeface="Arial"/>
                <a:cs typeface="Arial"/>
                <a:sym typeface="Arial"/>
              </a:rPr>
              <a:t>Version 01/2023</a:t>
            </a:r>
            <a:endParaRPr sz="800">
              <a:latin typeface="Arial"/>
              <a:ea typeface="Arial"/>
              <a:cs typeface="Arial"/>
              <a:sym typeface="Arial"/>
            </a:endParaRPr>
          </a:p>
        </p:txBody>
      </p:sp>
      <p:pic>
        <p:nvPicPr>
          <p:cNvPr id="49" name="Google Shape;49;p1"/>
          <p:cNvPicPr preferRelativeResize="0"/>
          <p:nvPr/>
        </p:nvPicPr>
        <p:blipFill rotWithShape="1">
          <a:blip r:embed="rId5">
            <a:alphaModFix/>
          </a:blip>
          <a:srcRect/>
          <a:stretch/>
        </p:blipFill>
        <p:spPr>
          <a:xfrm>
            <a:off x="7498090" y="1891705"/>
            <a:ext cx="595110" cy="580043"/>
          </a:xfrm>
          <a:prstGeom prst="rect">
            <a:avLst/>
          </a:prstGeom>
          <a:noFill/>
          <a:ln>
            <a:noFill/>
          </a:ln>
        </p:spPr>
      </p:pic>
      <p:pic>
        <p:nvPicPr>
          <p:cNvPr id="50" name="Google Shape;50;p1"/>
          <p:cNvPicPr preferRelativeResize="0"/>
          <p:nvPr/>
        </p:nvPicPr>
        <p:blipFill rotWithShape="1">
          <a:blip r:embed="rId6">
            <a:alphaModFix/>
          </a:blip>
          <a:srcRect/>
          <a:stretch/>
        </p:blipFill>
        <p:spPr>
          <a:xfrm>
            <a:off x="2656594" y="1905697"/>
            <a:ext cx="582445" cy="555873"/>
          </a:xfrm>
          <a:prstGeom prst="rect">
            <a:avLst/>
          </a:prstGeom>
          <a:noFill/>
          <a:ln>
            <a:noFill/>
          </a:ln>
        </p:spPr>
      </p:pic>
      <p:pic>
        <p:nvPicPr>
          <p:cNvPr id="51" name="Google Shape;51;p1"/>
          <p:cNvPicPr preferRelativeResize="0"/>
          <p:nvPr/>
        </p:nvPicPr>
        <p:blipFill rotWithShape="1">
          <a:blip r:embed="rId7">
            <a:alphaModFix/>
          </a:blip>
          <a:srcRect/>
          <a:stretch/>
        </p:blipFill>
        <p:spPr>
          <a:xfrm>
            <a:off x="5075200" y="1892852"/>
            <a:ext cx="595111" cy="567959"/>
          </a:xfrm>
          <a:prstGeom prst="rect">
            <a:avLst/>
          </a:prstGeom>
          <a:noFill/>
          <a:ln>
            <a:noFill/>
          </a:ln>
        </p:spPr>
      </p:pic>
      <p:pic>
        <p:nvPicPr>
          <p:cNvPr id="52" name="Google Shape;52;p1"/>
          <p:cNvPicPr preferRelativeResize="0"/>
          <p:nvPr/>
        </p:nvPicPr>
        <p:blipFill rotWithShape="1">
          <a:blip r:embed="rId8">
            <a:alphaModFix/>
          </a:blip>
          <a:srcRect/>
          <a:stretch/>
        </p:blipFill>
        <p:spPr>
          <a:xfrm>
            <a:off x="236538" y="1903505"/>
            <a:ext cx="595111" cy="567959"/>
          </a:xfrm>
          <a:prstGeom prst="rect">
            <a:avLst/>
          </a:prstGeom>
          <a:noFill/>
          <a:ln>
            <a:noFill/>
          </a:ln>
        </p:spPr>
      </p:pic>
      <p:sp>
        <p:nvSpPr>
          <p:cNvPr id="53" name="Google Shape;53;p1"/>
          <p:cNvSpPr txBox="1"/>
          <p:nvPr/>
        </p:nvSpPr>
        <p:spPr>
          <a:xfrm>
            <a:off x="5920963" y="6289547"/>
            <a:ext cx="2419985" cy="260350"/>
          </a:xfrm>
          <a:prstGeom prst="rect">
            <a:avLst/>
          </a:prstGeom>
          <a:noFill/>
          <a:ln>
            <a:noFill/>
          </a:ln>
        </p:spPr>
        <p:txBody>
          <a:bodyPr spcFirstLastPara="1" wrap="square" lIns="0" tIns="23475" rIns="0" bIns="0" anchor="t" anchorCtr="0">
            <a:spAutoFit/>
          </a:bodyPr>
          <a:lstStyle/>
          <a:p>
            <a:pPr marL="12700" marR="5080" lvl="0" indent="0" algn="l" rtl="0">
              <a:lnSpc>
                <a:spcPct val="111249"/>
              </a:lnSpc>
              <a:spcBef>
                <a:spcPts val="0"/>
              </a:spcBef>
              <a:spcAft>
                <a:spcPts val="0"/>
              </a:spcAft>
              <a:buNone/>
            </a:pPr>
            <a:r>
              <a:rPr lang="en-US" sz="800">
                <a:latin typeface="Arial"/>
                <a:ea typeface="Arial"/>
                <a:cs typeface="Arial"/>
                <a:sym typeface="Arial"/>
              </a:rPr>
              <a:t>This template is licensed under a Creative Commons Attribution-ShareAlike 4.0 Unported license.</a:t>
            </a:r>
            <a:endParaRPr sz="800">
              <a:latin typeface="Arial"/>
              <a:ea typeface="Arial"/>
              <a:cs typeface="Arial"/>
              <a:sym typeface="Arial"/>
            </a:endParaRPr>
          </a:p>
        </p:txBody>
      </p:sp>
      <p:pic>
        <p:nvPicPr>
          <p:cNvPr id="54" name="Google Shape;54;p1"/>
          <p:cNvPicPr preferRelativeResize="0"/>
          <p:nvPr/>
        </p:nvPicPr>
        <p:blipFill rotWithShape="1">
          <a:blip r:embed="rId9">
            <a:alphaModFix/>
          </a:blip>
          <a:srcRect/>
          <a:stretch/>
        </p:blipFill>
        <p:spPr>
          <a:xfrm>
            <a:off x="8422637" y="6295378"/>
            <a:ext cx="1396622" cy="488645"/>
          </a:xfrm>
          <a:prstGeom prst="rect">
            <a:avLst/>
          </a:prstGeom>
          <a:noFill/>
          <a:ln>
            <a:noFill/>
          </a:ln>
        </p:spPr>
      </p:pic>
      <p:sp>
        <p:nvSpPr>
          <p:cNvPr id="55" name="Google Shape;55;p1"/>
          <p:cNvSpPr txBox="1"/>
          <p:nvPr/>
        </p:nvSpPr>
        <p:spPr>
          <a:xfrm>
            <a:off x="3178350" y="840800"/>
            <a:ext cx="6209700" cy="7695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100" dirty="0"/>
              <a:t>With this project, we aim to revolutionize freelance hiring by providing a platform that simplifies the process of connecting freelancers with employers through detailed profiles, communication tools, and application status tracking. Redefining the way hiring is conducted in the freelance industry.</a:t>
            </a:r>
          </a:p>
        </p:txBody>
      </p:sp>
      <p:sp>
        <p:nvSpPr>
          <p:cNvPr id="56" name="Google Shape;56;p1"/>
          <p:cNvSpPr txBox="1"/>
          <p:nvPr/>
        </p:nvSpPr>
        <p:spPr>
          <a:xfrm>
            <a:off x="134124" y="3162493"/>
            <a:ext cx="2151900" cy="10236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None/>
            </a:pPr>
            <a:r>
              <a:rPr lang="en-US" sz="1100" dirty="0"/>
              <a:t>We want to address:</a:t>
            </a:r>
            <a:endParaRPr sz="1100" dirty="0"/>
          </a:p>
          <a:p>
            <a:pPr marL="171450" lvl="0" indent="-171450" algn="l" rtl="0">
              <a:lnSpc>
                <a:spcPct val="150000"/>
              </a:lnSpc>
              <a:spcBef>
                <a:spcPts val="0"/>
              </a:spcBef>
              <a:spcAft>
                <a:spcPts val="0"/>
              </a:spcAft>
              <a:buSzPts val="1100"/>
              <a:buFont typeface="Arial"/>
              <a:buChar char="•"/>
            </a:pPr>
            <a:r>
              <a:rPr lang="en-US" sz="1100" dirty="0"/>
              <a:t>Freelance Workers</a:t>
            </a:r>
            <a:endParaRPr sz="1100" dirty="0"/>
          </a:p>
          <a:p>
            <a:pPr marL="171450" lvl="0" indent="-171450" algn="l" rtl="0">
              <a:lnSpc>
                <a:spcPct val="150000"/>
              </a:lnSpc>
              <a:spcBef>
                <a:spcPts val="0"/>
              </a:spcBef>
              <a:spcAft>
                <a:spcPts val="0"/>
              </a:spcAft>
              <a:buSzPts val="1100"/>
              <a:buFont typeface="Arial"/>
              <a:buChar char="•"/>
            </a:pPr>
            <a:r>
              <a:rPr lang="en-US" sz="1100" dirty="0"/>
              <a:t>Enterprises in need of freelance workers</a:t>
            </a:r>
            <a:endParaRPr sz="1100" dirty="0"/>
          </a:p>
        </p:txBody>
      </p:sp>
      <p:sp>
        <p:nvSpPr>
          <p:cNvPr id="57" name="Google Shape;57;p1"/>
          <p:cNvSpPr txBox="1"/>
          <p:nvPr/>
        </p:nvSpPr>
        <p:spPr>
          <a:xfrm>
            <a:off x="2580400" y="3195607"/>
            <a:ext cx="2151900" cy="1785064"/>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000" dirty="0"/>
              <a:t>Employers often face challenges when seeking freelance services. Traditional methods can result in higher costs or the hiring of larger teams than necessary. Our platform provides a solution by offering employers a direct and efficient way to connect with individual freelancers, while also promoting the autonomy of these freelancers.</a:t>
            </a:r>
          </a:p>
        </p:txBody>
      </p:sp>
      <p:sp>
        <p:nvSpPr>
          <p:cNvPr id="58" name="Google Shape;58;p1"/>
          <p:cNvSpPr txBox="1"/>
          <p:nvPr/>
        </p:nvSpPr>
        <p:spPr>
          <a:xfrm>
            <a:off x="5026676" y="3162493"/>
            <a:ext cx="2151900" cy="1938952"/>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000" dirty="0"/>
              <a:t>The website simplifies the process of searching for and hiring freelancers, allowing employers to post job offers and freelancers to apply to them or offer their services. We promote clear information from both parties and facilitate communication. A standout feature is the ability for freelancers to track the status of their applications, ensuring transparency.</a:t>
            </a:r>
          </a:p>
        </p:txBody>
      </p:sp>
      <p:sp>
        <p:nvSpPr>
          <p:cNvPr id="59" name="Google Shape;59;p1"/>
          <p:cNvSpPr txBox="1"/>
          <p:nvPr/>
        </p:nvSpPr>
        <p:spPr>
          <a:xfrm>
            <a:off x="7388676" y="3003286"/>
            <a:ext cx="2383200" cy="2677616"/>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endParaRPr lang="en-US" sz="800" dirty="0">
              <a:solidFill>
                <a:schemeClr val="dk1"/>
              </a:solidFill>
            </a:endParaRPr>
          </a:p>
          <a:p>
            <a:pPr marL="0" lvl="0" indent="0" algn="l" rtl="0">
              <a:spcBef>
                <a:spcPts val="0"/>
              </a:spcBef>
              <a:spcAft>
                <a:spcPts val="0"/>
              </a:spcAft>
              <a:buNone/>
            </a:pPr>
            <a:r>
              <a:rPr lang="en-US" sz="1000" dirty="0">
                <a:solidFill>
                  <a:schemeClr val="dk1"/>
                </a:solidFill>
              </a:rPr>
              <a:t>With our website, freelancers can take control of their careers, and employers can connect with top talent.</a:t>
            </a:r>
          </a:p>
          <a:p>
            <a:pPr marL="0" lvl="0" indent="0" algn="l" rtl="0">
              <a:spcBef>
                <a:spcPts val="0"/>
              </a:spcBef>
              <a:spcAft>
                <a:spcPts val="0"/>
              </a:spcAft>
              <a:buNone/>
            </a:pPr>
            <a:endParaRPr lang="en-US" sz="1000" dirty="0">
              <a:solidFill>
                <a:schemeClr val="dk1"/>
              </a:solidFill>
            </a:endParaRPr>
          </a:p>
          <a:p>
            <a:pPr marL="0" lvl="0" indent="0" algn="l" rtl="0">
              <a:spcBef>
                <a:spcPts val="0"/>
              </a:spcBef>
              <a:spcAft>
                <a:spcPts val="0"/>
              </a:spcAft>
              <a:buNone/>
            </a:pPr>
            <a:r>
              <a:rPr lang="en-US" sz="1000" dirty="0">
                <a:solidFill>
                  <a:schemeClr val="dk1"/>
                </a:solidFill>
              </a:rPr>
              <a:t>Some of the benefits include:</a:t>
            </a:r>
          </a:p>
          <a:p>
            <a:pPr marL="0" lvl="0" indent="0" algn="l" rtl="0">
              <a:spcBef>
                <a:spcPts val="0"/>
              </a:spcBef>
              <a:spcAft>
                <a:spcPts val="0"/>
              </a:spcAft>
              <a:buNone/>
            </a:pPr>
            <a:r>
              <a:rPr lang="en-US" sz="1000" b="1" dirty="0">
                <a:solidFill>
                  <a:schemeClr val="dk1"/>
                </a:solidFill>
              </a:rPr>
              <a:t>Efficiency: </a:t>
            </a:r>
            <a:r>
              <a:rPr lang="en-US" sz="1000" dirty="0">
                <a:solidFill>
                  <a:schemeClr val="dk1"/>
                </a:solidFill>
              </a:rPr>
              <a:t>Our website saves time and effort for both parties.</a:t>
            </a:r>
          </a:p>
          <a:p>
            <a:pPr marL="0" lvl="0" indent="0" algn="l" rtl="0">
              <a:spcBef>
                <a:spcPts val="0"/>
              </a:spcBef>
              <a:spcAft>
                <a:spcPts val="0"/>
              </a:spcAft>
              <a:buNone/>
            </a:pPr>
            <a:r>
              <a:rPr lang="en-US" sz="1000" b="1" dirty="0">
                <a:solidFill>
                  <a:schemeClr val="dk1"/>
                </a:solidFill>
              </a:rPr>
              <a:t>Transparency</a:t>
            </a:r>
            <a:r>
              <a:rPr lang="en-US" sz="1000" dirty="0">
                <a:solidFill>
                  <a:schemeClr val="dk1"/>
                </a:solidFill>
              </a:rPr>
              <a:t>: Our platform gives freelancers the ability to track the status of their applications.</a:t>
            </a:r>
          </a:p>
          <a:p>
            <a:pPr marL="0" lvl="0" indent="0" algn="l" rtl="0">
              <a:spcBef>
                <a:spcPts val="0"/>
              </a:spcBef>
              <a:spcAft>
                <a:spcPts val="0"/>
              </a:spcAft>
              <a:buNone/>
            </a:pPr>
            <a:r>
              <a:rPr lang="en-US" sz="1000" b="1" dirty="0">
                <a:solidFill>
                  <a:schemeClr val="dk1"/>
                </a:solidFill>
              </a:rPr>
              <a:t>Improved Communication: </a:t>
            </a:r>
            <a:r>
              <a:rPr lang="en-US" sz="1000" dirty="0">
                <a:solidFill>
                  <a:schemeClr val="dk1"/>
                </a:solidFill>
              </a:rPr>
              <a:t>Our platform enables clear information and effective communication.</a:t>
            </a:r>
          </a:p>
          <a:p>
            <a:pPr marL="0" lvl="0" indent="0" algn="l" rtl="0">
              <a:spcBef>
                <a:spcPts val="0"/>
              </a:spcBef>
              <a:spcAft>
                <a:spcPts val="0"/>
              </a:spcAft>
              <a:buNone/>
            </a:pPr>
            <a:r>
              <a:rPr lang="en-US" sz="1000" b="1" dirty="0">
                <a:solidFill>
                  <a:schemeClr val="dk1"/>
                </a:solidFill>
              </a:rPr>
              <a:t>Quality Assurance</a:t>
            </a:r>
            <a:r>
              <a:rPr lang="en-US" sz="1000" dirty="0">
                <a:solidFill>
                  <a:schemeClr val="dk1"/>
                </a:solidFill>
              </a:rPr>
              <a:t>: Our website allows employers to evaluate freelancers' portfolios.</a:t>
            </a:r>
            <a:endParaRPr lang="en-US" sz="800"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a:extLst>
            <a:ext uri="{FF2B5EF4-FFF2-40B4-BE49-F238E27FC236}">
              <a16:creationId xmlns:a16="http://schemas.microsoft.com/office/drawing/2014/main" id="{942F4E9C-DC17-318D-6640-C8AEF44A652A}"/>
            </a:ext>
          </a:extLst>
        </p:cNvPr>
        <p:cNvGrpSpPr/>
        <p:nvPr/>
      </p:nvGrpSpPr>
      <p:grpSpPr>
        <a:xfrm>
          <a:off x="0" y="0"/>
          <a:ext cx="0" cy="0"/>
          <a:chOff x="0" y="0"/>
          <a:chExt cx="0" cy="0"/>
        </a:xfrm>
      </p:grpSpPr>
      <p:graphicFrame>
        <p:nvGraphicFramePr>
          <p:cNvPr id="45" name="Google Shape;45;p1">
            <a:extLst>
              <a:ext uri="{FF2B5EF4-FFF2-40B4-BE49-F238E27FC236}">
                <a16:creationId xmlns:a16="http://schemas.microsoft.com/office/drawing/2014/main" id="{1048C7BC-C214-C7B6-7F8B-A3AC1F49ADA0}"/>
              </a:ext>
            </a:extLst>
          </p:cNvPr>
          <p:cNvGraphicFramePr/>
          <p:nvPr>
            <p:extLst>
              <p:ext uri="{D42A27DB-BD31-4B8C-83A1-F6EECF244321}">
                <p14:modId xmlns:p14="http://schemas.microsoft.com/office/powerpoint/2010/main" val="3111821979"/>
              </p:ext>
            </p:extLst>
          </p:nvPr>
        </p:nvGraphicFramePr>
        <p:xfrm>
          <a:off x="83387" y="661259"/>
          <a:ext cx="9700875" cy="5514975"/>
        </p:xfrm>
        <a:graphic>
          <a:graphicData uri="http://schemas.openxmlformats.org/drawingml/2006/table">
            <a:tbl>
              <a:tblPr firstRow="1" bandRow="1">
                <a:noFill/>
                <a:tableStyleId>{9A1E6534-B996-498F-A285-05F1E9E8A360}</a:tableStyleId>
              </a:tblPr>
              <a:tblGrid>
                <a:gridCol w="2419350">
                  <a:extLst>
                    <a:ext uri="{9D8B030D-6E8A-4147-A177-3AD203B41FA5}">
                      <a16:colId xmlns:a16="http://schemas.microsoft.com/office/drawing/2014/main" val="20000"/>
                    </a:ext>
                  </a:extLst>
                </a:gridCol>
                <a:gridCol w="2423150">
                  <a:extLst>
                    <a:ext uri="{9D8B030D-6E8A-4147-A177-3AD203B41FA5}">
                      <a16:colId xmlns:a16="http://schemas.microsoft.com/office/drawing/2014/main" val="20001"/>
                    </a:ext>
                  </a:extLst>
                </a:gridCol>
                <a:gridCol w="2424425">
                  <a:extLst>
                    <a:ext uri="{9D8B030D-6E8A-4147-A177-3AD203B41FA5}">
                      <a16:colId xmlns:a16="http://schemas.microsoft.com/office/drawing/2014/main" val="20002"/>
                    </a:ext>
                  </a:extLst>
                </a:gridCol>
                <a:gridCol w="2433950">
                  <a:extLst>
                    <a:ext uri="{9D8B030D-6E8A-4147-A177-3AD203B41FA5}">
                      <a16:colId xmlns:a16="http://schemas.microsoft.com/office/drawing/2014/main" val="20003"/>
                    </a:ext>
                  </a:extLst>
                </a:gridCol>
              </a:tblGrid>
              <a:tr h="1092825">
                <a:tc gridSpan="4">
                  <a:txBody>
                    <a:bodyPr/>
                    <a:lstStyle/>
                    <a:p>
                      <a:pPr marL="0" marR="0" lvl="0" indent="0" algn="l" rtl="0">
                        <a:lnSpc>
                          <a:spcPct val="100000"/>
                        </a:lnSpc>
                        <a:spcBef>
                          <a:spcPts val="0"/>
                        </a:spcBef>
                        <a:spcAft>
                          <a:spcPts val="0"/>
                        </a:spcAft>
                        <a:buNone/>
                      </a:pPr>
                      <a:endParaRPr sz="1800" u="none" strike="noStrike" cap="none" dirty="0">
                        <a:latin typeface="Times New Roman"/>
                        <a:ea typeface="Times New Roman"/>
                        <a:cs typeface="Times New Roman"/>
                        <a:sym typeface="Times New Roman"/>
                      </a:endParaRPr>
                    </a:p>
                    <a:p>
                      <a:pPr marL="862330" marR="0" lvl="0" indent="0" algn="l" rtl="0">
                        <a:lnSpc>
                          <a:spcPct val="150000"/>
                        </a:lnSpc>
                        <a:spcBef>
                          <a:spcPts val="0"/>
                        </a:spcBef>
                        <a:spcAft>
                          <a:spcPts val="0"/>
                        </a:spcAft>
                        <a:buNone/>
                      </a:pPr>
                      <a:r>
                        <a:rPr lang="en-US" sz="1800" b="1" u="none" strike="noStrike" cap="none" dirty="0">
                          <a:latin typeface="Arial"/>
                          <a:ea typeface="Arial"/>
                          <a:cs typeface="Arial"/>
                          <a:sym typeface="Arial"/>
                        </a:rPr>
                        <a:t>VISION</a:t>
                      </a:r>
                      <a:endParaRPr sz="1800" u="none" strike="noStrike" cap="none" dirty="0">
                        <a:latin typeface="Arial"/>
                        <a:ea typeface="Arial"/>
                        <a:cs typeface="Arial"/>
                        <a:sym typeface="Arial"/>
                      </a:endParaRPr>
                    </a:p>
                  </a:txBody>
                  <a:tcPr marL="0" marR="0" marT="10800" marB="0">
                    <a:lnL w="5715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4422150">
                <a:tc>
                  <a:txBody>
                    <a:bodyPr/>
                    <a:lstStyle/>
                    <a:p>
                      <a:pPr marL="863600" marR="649605" lvl="0" indent="0" algn="l" rtl="0">
                        <a:lnSpc>
                          <a:spcPct val="117222"/>
                        </a:lnSpc>
                        <a:spcBef>
                          <a:spcPts val="0"/>
                        </a:spcBef>
                        <a:spcAft>
                          <a:spcPts val="0"/>
                        </a:spcAft>
                        <a:buNone/>
                      </a:pPr>
                      <a:r>
                        <a:rPr lang="en-US" sz="1700" b="1" u="none" strike="noStrike" cap="none" dirty="0">
                          <a:latin typeface="Arial"/>
                          <a:ea typeface="Arial"/>
                          <a:cs typeface="Arial"/>
                          <a:sym typeface="Arial"/>
                        </a:rPr>
                        <a:t>TARGET GROUP</a:t>
                      </a:r>
                      <a:endParaRPr sz="1700" u="none" strike="noStrike" cap="none" dirty="0">
                        <a:latin typeface="Arial"/>
                        <a:ea typeface="Arial"/>
                        <a:cs typeface="Arial"/>
                        <a:sym typeface="Arial"/>
                      </a:endParaRPr>
                    </a:p>
                  </a:txBody>
                  <a:tcPr marL="0" marR="0" marT="151775" marB="0">
                    <a:lnL w="3810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800" b="1" u="none" strike="noStrike" cap="none" dirty="0">
                          <a:latin typeface="Arial"/>
                          <a:ea typeface="Arial"/>
                          <a:cs typeface="Arial"/>
                          <a:sym typeface="Arial"/>
                        </a:rPr>
                        <a:t>NEEDS</a:t>
                      </a:r>
                      <a:endParaRPr sz="1800" u="none" strike="noStrike" cap="none" dirty="0">
                        <a:latin typeface="Arial"/>
                        <a:ea typeface="Arial"/>
                        <a:cs typeface="Arial"/>
                        <a:sym typeface="Arial"/>
                      </a:endParaRPr>
                    </a:p>
                  </a:txBody>
                  <a:tcPr marL="0" marR="0" marT="114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dirty="0">
                        <a:latin typeface="Times New Roman"/>
                        <a:ea typeface="Times New Roman"/>
                        <a:cs typeface="Times New Roman"/>
                        <a:sym typeface="Times New Roman"/>
                      </a:endParaRPr>
                    </a:p>
                    <a:p>
                      <a:pPr marL="862964" marR="0" lvl="0" indent="0" algn="l" rtl="0">
                        <a:lnSpc>
                          <a:spcPct val="100000"/>
                        </a:lnSpc>
                        <a:spcBef>
                          <a:spcPts val="0"/>
                        </a:spcBef>
                        <a:spcAft>
                          <a:spcPts val="0"/>
                        </a:spcAft>
                        <a:buNone/>
                      </a:pPr>
                      <a:r>
                        <a:rPr lang="en-US" sz="1800" b="1" u="none" strike="noStrike" cap="none" dirty="0">
                          <a:latin typeface="Arial"/>
                          <a:ea typeface="Arial"/>
                          <a:cs typeface="Arial"/>
                          <a:sym typeface="Arial"/>
                        </a:rPr>
                        <a:t>PRODUCT</a:t>
                      </a:r>
                      <a:endParaRPr lang="es-CO" sz="1800" u="none" strike="noStrike" cap="none" dirty="0">
                        <a:latin typeface="Arial"/>
                        <a:ea typeface="Arial"/>
                        <a:cs typeface="Arial"/>
                        <a:sym typeface="Arial"/>
                      </a:endParaRPr>
                    </a:p>
                  </a:txBody>
                  <a:tcPr marL="0" marR="0" marT="114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844550" marR="455294" lvl="0" indent="0" algn="l" rtl="0">
                        <a:lnSpc>
                          <a:spcPct val="117222"/>
                        </a:lnSpc>
                        <a:spcBef>
                          <a:spcPts val="0"/>
                        </a:spcBef>
                        <a:spcAft>
                          <a:spcPts val="0"/>
                        </a:spcAft>
                        <a:buNone/>
                      </a:pPr>
                      <a:r>
                        <a:rPr lang="en-US" sz="1700" b="1" u="none" strike="noStrike" cap="none" dirty="0">
                          <a:latin typeface="Arial"/>
                          <a:ea typeface="Arial"/>
                          <a:cs typeface="Arial"/>
                          <a:sym typeface="Arial"/>
                        </a:rPr>
                        <a:t>BUSINESS GOALS</a:t>
                      </a:r>
                      <a:endParaRPr sz="1700" u="none" strike="noStrike" cap="none" dirty="0">
                        <a:latin typeface="Arial"/>
                        <a:ea typeface="Arial"/>
                        <a:cs typeface="Arial"/>
                        <a:sym typeface="Arial"/>
                      </a:endParaRPr>
                    </a:p>
                  </a:txBody>
                  <a:tcPr marL="0" marR="0" marT="142250" marB="0">
                    <a:lnL w="1905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6" name="Google Shape;46;p1">
            <a:extLst>
              <a:ext uri="{FF2B5EF4-FFF2-40B4-BE49-F238E27FC236}">
                <a16:creationId xmlns:a16="http://schemas.microsoft.com/office/drawing/2014/main" id="{3BC1C436-F4E5-2033-7030-831301FAB39A}"/>
              </a:ext>
            </a:extLst>
          </p:cNvPr>
          <p:cNvSpPr txBox="1">
            <a:spLocks noGrp="1"/>
          </p:cNvSpPr>
          <p:nvPr>
            <p:ph type="title"/>
          </p:nvPr>
        </p:nvSpPr>
        <p:spPr>
          <a:xfrm>
            <a:off x="70524" y="314451"/>
            <a:ext cx="7625676" cy="32060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PRODUCT VISION BOARD</a:t>
            </a:r>
            <a:endParaRPr dirty="0"/>
          </a:p>
        </p:txBody>
      </p:sp>
      <p:sp>
        <p:nvSpPr>
          <p:cNvPr id="48" name="Google Shape;48;p1">
            <a:extLst>
              <a:ext uri="{FF2B5EF4-FFF2-40B4-BE49-F238E27FC236}">
                <a16:creationId xmlns:a16="http://schemas.microsoft.com/office/drawing/2014/main" id="{370FA025-4F4F-13B5-B4B6-7D5943984360}"/>
              </a:ext>
            </a:extLst>
          </p:cNvPr>
          <p:cNvSpPr txBox="1"/>
          <p:nvPr/>
        </p:nvSpPr>
        <p:spPr>
          <a:xfrm>
            <a:off x="87427" y="6229350"/>
            <a:ext cx="1453515" cy="384810"/>
          </a:xfrm>
          <a:prstGeom prst="rect">
            <a:avLst/>
          </a:prstGeom>
          <a:noFill/>
          <a:ln>
            <a:noFill/>
          </a:ln>
        </p:spPr>
        <p:txBody>
          <a:bodyPr spcFirstLastPara="1" wrap="square" lIns="0" tIns="59675" rIns="0" bIns="0" anchor="t" anchorCtr="0">
            <a:spAutoFit/>
          </a:bodyPr>
          <a:lstStyle/>
          <a:p>
            <a:pPr marL="12700" lvl="0" indent="0" algn="l" rtl="0">
              <a:lnSpc>
                <a:spcPct val="100000"/>
              </a:lnSpc>
              <a:spcBef>
                <a:spcPts val="0"/>
              </a:spcBef>
              <a:spcAft>
                <a:spcPts val="0"/>
              </a:spcAft>
              <a:buNone/>
            </a:pPr>
            <a:r>
              <a:rPr lang="en-US" sz="1000" b="1" u="sng">
                <a:solidFill>
                  <a:schemeClr val="hlink"/>
                </a:solidFill>
                <a:latin typeface="Arial"/>
                <a:ea typeface="Arial"/>
                <a:cs typeface="Arial"/>
                <a:sym typeface="Arial"/>
                <a:hlinkClick r:id="rId3"/>
              </a:rPr>
              <a:t>www.romanpichler.com</a:t>
            </a:r>
            <a:endParaRPr sz="1000">
              <a:latin typeface="Arial"/>
              <a:ea typeface="Arial"/>
              <a:cs typeface="Arial"/>
              <a:sym typeface="Arial"/>
            </a:endParaRPr>
          </a:p>
          <a:p>
            <a:pPr marL="12700" lvl="0" indent="0" algn="l" rtl="0">
              <a:lnSpc>
                <a:spcPct val="100000"/>
              </a:lnSpc>
              <a:spcBef>
                <a:spcPts val="295"/>
              </a:spcBef>
              <a:spcAft>
                <a:spcPts val="0"/>
              </a:spcAft>
              <a:buNone/>
            </a:pPr>
            <a:r>
              <a:rPr lang="en-US" sz="800">
                <a:latin typeface="Arial"/>
                <a:ea typeface="Arial"/>
                <a:cs typeface="Arial"/>
                <a:sym typeface="Arial"/>
              </a:rPr>
              <a:t>Version 01/2023</a:t>
            </a:r>
            <a:endParaRPr sz="800">
              <a:latin typeface="Arial"/>
              <a:ea typeface="Arial"/>
              <a:cs typeface="Arial"/>
              <a:sym typeface="Arial"/>
            </a:endParaRPr>
          </a:p>
        </p:txBody>
      </p:sp>
      <p:pic>
        <p:nvPicPr>
          <p:cNvPr id="49" name="Google Shape;49;p1">
            <a:extLst>
              <a:ext uri="{FF2B5EF4-FFF2-40B4-BE49-F238E27FC236}">
                <a16:creationId xmlns:a16="http://schemas.microsoft.com/office/drawing/2014/main" id="{E86E1571-1B5B-3663-6328-291F303E275A}"/>
              </a:ext>
            </a:extLst>
          </p:cNvPr>
          <p:cNvPicPr preferRelativeResize="0"/>
          <p:nvPr/>
        </p:nvPicPr>
        <p:blipFill rotWithShape="1">
          <a:blip r:embed="rId4">
            <a:alphaModFix/>
          </a:blip>
          <a:srcRect/>
          <a:stretch/>
        </p:blipFill>
        <p:spPr>
          <a:xfrm>
            <a:off x="7498090" y="1891705"/>
            <a:ext cx="595110" cy="580043"/>
          </a:xfrm>
          <a:prstGeom prst="rect">
            <a:avLst/>
          </a:prstGeom>
          <a:noFill/>
          <a:ln>
            <a:noFill/>
          </a:ln>
        </p:spPr>
      </p:pic>
      <p:pic>
        <p:nvPicPr>
          <p:cNvPr id="50" name="Google Shape;50;p1">
            <a:extLst>
              <a:ext uri="{FF2B5EF4-FFF2-40B4-BE49-F238E27FC236}">
                <a16:creationId xmlns:a16="http://schemas.microsoft.com/office/drawing/2014/main" id="{B9A9FFBB-A3F0-D4F6-2176-F7BE5AA25BB1}"/>
              </a:ext>
            </a:extLst>
          </p:cNvPr>
          <p:cNvPicPr preferRelativeResize="0"/>
          <p:nvPr/>
        </p:nvPicPr>
        <p:blipFill rotWithShape="1">
          <a:blip r:embed="rId5">
            <a:alphaModFix/>
          </a:blip>
          <a:srcRect/>
          <a:stretch/>
        </p:blipFill>
        <p:spPr>
          <a:xfrm>
            <a:off x="2656594" y="1905697"/>
            <a:ext cx="582445" cy="555873"/>
          </a:xfrm>
          <a:prstGeom prst="rect">
            <a:avLst/>
          </a:prstGeom>
          <a:noFill/>
          <a:ln>
            <a:noFill/>
          </a:ln>
        </p:spPr>
      </p:pic>
      <p:pic>
        <p:nvPicPr>
          <p:cNvPr id="51" name="Google Shape;51;p1">
            <a:extLst>
              <a:ext uri="{FF2B5EF4-FFF2-40B4-BE49-F238E27FC236}">
                <a16:creationId xmlns:a16="http://schemas.microsoft.com/office/drawing/2014/main" id="{17F39F9E-F8C5-62A3-2793-BC624C843B0A}"/>
              </a:ext>
            </a:extLst>
          </p:cNvPr>
          <p:cNvPicPr preferRelativeResize="0"/>
          <p:nvPr/>
        </p:nvPicPr>
        <p:blipFill rotWithShape="1">
          <a:blip r:embed="rId6">
            <a:alphaModFix/>
          </a:blip>
          <a:srcRect/>
          <a:stretch/>
        </p:blipFill>
        <p:spPr>
          <a:xfrm>
            <a:off x="5075200" y="1892852"/>
            <a:ext cx="595111" cy="567959"/>
          </a:xfrm>
          <a:prstGeom prst="rect">
            <a:avLst/>
          </a:prstGeom>
          <a:noFill/>
          <a:ln>
            <a:noFill/>
          </a:ln>
        </p:spPr>
      </p:pic>
      <p:pic>
        <p:nvPicPr>
          <p:cNvPr id="52" name="Google Shape;52;p1">
            <a:extLst>
              <a:ext uri="{FF2B5EF4-FFF2-40B4-BE49-F238E27FC236}">
                <a16:creationId xmlns:a16="http://schemas.microsoft.com/office/drawing/2014/main" id="{F227402B-7E97-F3D6-6352-0EC59CDCC8AF}"/>
              </a:ext>
            </a:extLst>
          </p:cNvPr>
          <p:cNvPicPr preferRelativeResize="0"/>
          <p:nvPr/>
        </p:nvPicPr>
        <p:blipFill rotWithShape="1">
          <a:blip r:embed="rId7">
            <a:alphaModFix/>
          </a:blip>
          <a:srcRect/>
          <a:stretch/>
        </p:blipFill>
        <p:spPr>
          <a:xfrm>
            <a:off x="236538" y="1903505"/>
            <a:ext cx="595111" cy="567959"/>
          </a:xfrm>
          <a:prstGeom prst="rect">
            <a:avLst/>
          </a:prstGeom>
          <a:noFill/>
          <a:ln>
            <a:noFill/>
          </a:ln>
        </p:spPr>
      </p:pic>
      <p:sp>
        <p:nvSpPr>
          <p:cNvPr id="53" name="Google Shape;53;p1">
            <a:extLst>
              <a:ext uri="{FF2B5EF4-FFF2-40B4-BE49-F238E27FC236}">
                <a16:creationId xmlns:a16="http://schemas.microsoft.com/office/drawing/2014/main" id="{2C7AA7B5-379F-11E0-6AC6-388E0B446283}"/>
              </a:ext>
            </a:extLst>
          </p:cNvPr>
          <p:cNvSpPr txBox="1"/>
          <p:nvPr/>
        </p:nvSpPr>
        <p:spPr>
          <a:xfrm>
            <a:off x="5920963" y="6289547"/>
            <a:ext cx="2419985" cy="260350"/>
          </a:xfrm>
          <a:prstGeom prst="rect">
            <a:avLst/>
          </a:prstGeom>
          <a:noFill/>
          <a:ln>
            <a:noFill/>
          </a:ln>
        </p:spPr>
        <p:txBody>
          <a:bodyPr spcFirstLastPara="1" wrap="square" lIns="0" tIns="23475" rIns="0" bIns="0" anchor="t" anchorCtr="0">
            <a:spAutoFit/>
          </a:bodyPr>
          <a:lstStyle/>
          <a:p>
            <a:pPr marL="12700" marR="5080" lvl="0" indent="0" algn="l" rtl="0">
              <a:lnSpc>
                <a:spcPct val="111249"/>
              </a:lnSpc>
              <a:spcBef>
                <a:spcPts val="0"/>
              </a:spcBef>
              <a:spcAft>
                <a:spcPts val="0"/>
              </a:spcAft>
              <a:buNone/>
            </a:pPr>
            <a:r>
              <a:rPr lang="en-US" sz="800">
                <a:latin typeface="Arial"/>
                <a:ea typeface="Arial"/>
                <a:cs typeface="Arial"/>
                <a:sym typeface="Arial"/>
              </a:rPr>
              <a:t>This template is licensed under a Creative Commons Attribution-ShareAlike 4.0 Unported license.</a:t>
            </a:r>
            <a:endParaRPr sz="800">
              <a:latin typeface="Arial"/>
              <a:ea typeface="Arial"/>
              <a:cs typeface="Arial"/>
              <a:sym typeface="Arial"/>
            </a:endParaRPr>
          </a:p>
        </p:txBody>
      </p:sp>
      <p:pic>
        <p:nvPicPr>
          <p:cNvPr id="54" name="Google Shape;54;p1">
            <a:extLst>
              <a:ext uri="{FF2B5EF4-FFF2-40B4-BE49-F238E27FC236}">
                <a16:creationId xmlns:a16="http://schemas.microsoft.com/office/drawing/2014/main" id="{39F3BCA6-14E0-EBB9-72D1-B168F2B31117}"/>
              </a:ext>
            </a:extLst>
          </p:cNvPr>
          <p:cNvPicPr preferRelativeResize="0"/>
          <p:nvPr/>
        </p:nvPicPr>
        <p:blipFill rotWithShape="1">
          <a:blip r:embed="rId8">
            <a:alphaModFix/>
          </a:blip>
          <a:srcRect/>
          <a:stretch/>
        </p:blipFill>
        <p:spPr>
          <a:xfrm>
            <a:off x="8422637" y="6295378"/>
            <a:ext cx="1396622" cy="488645"/>
          </a:xfrm>
          <a:prstGeom prst="rect">
            <a:avLst/>
          </a:prstGeom>
          <a:noFill/>
          <a:ln>
            <a:noFill/>
          </a:ln>
        </p:spPr>
      </p:pic>
      <p:sp>
        <p:nvSpPr>
          <p:cNvPr id="55" name="Google Shape;55;p1">
            <a:extLst>
              <a:ext uri="{FF2B5EF4-FFF2-40B4-BE49-F238E27FC236}">
                <a16:creationId xmlns:a16="http://schemas.microsoft.com/office/drawing/2014/main" id="{685D881D-682A-BEA2-2EF4-04C63D565DAD}"/>
              </a:ext>
            </a:extLst>
          </p:cNvPr>
          <p:cNvSpPr txBox="1"/>
          <p:nvPr/>
        </p:nvSpPr>
        <p:spPr>
          <a:xfrm>
            <a:off x="2057400" y="840800"/>
            <a:ext cx="7429500" cy="7695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s-ES" sz="1100" dirty="0"/>
              <a:t>Nuestro proyecto busca revolucionar la contratación de </a:t>
            </a:r>
            <a:r>
              <a:rPr lang="es-ES" sz="1100" dirty="0" err="1"/>
              <a:t>freelancers</a:t>
            </a:r>
            <a:r>
              <a:rPr lang="es-ES" sz="1100" dirty="0"/>
              <a:t> mediante una plataforma que simplifica la conexión entre ellos y los empleadores a través de perfiles detallados, herramientas de comunicación y seguimiento del estado de las aplicaciones. Estamos redefiniendo la forma en que se lleva a cabo la contratación en la industria freelance</a:t>
            </a:r>
            <a:endParaRPr lang="en-US" sz="1100" dirty="0"/>
          </a:p>
        </p:txBody>
      </p:sp>
      <p:sp>
        <p:nvSpPr>
          <p:cNvPr id="56" name="Google Shape;56;p1">
            <a:extLst>
              <a:ext uri="{FF2B5EF4-FFF2-40B4-BE49-F238E27FC236}">
                <a16:creationId xmlns:a16="http://schemas.microsoft.com/office/drawing/2014/main" id="{4EF222D3-A0A4-2486-5E79-FD013ED47FEA}"/>
              </a:ext>
            </a:extLst>
          </p:cNvPr>
          <p:cNvSpPr txBox="1"/>
          <p:nvPr/>
        </p:nvSpPr>
        <p:spPr>
          <a:xfrm>
            <a:off x="134124" y="2573330"/>
            <a:ext cx="2316976" cy="2123618"/>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None/>
            </a:pPr>
            <a:r>
              <a:rPr lang="es-CO" sz="1100" dirty="0"/>
              <a:t>Queremos dirigirnos a:</a:t>
            </a:r>
          </a:p>
          <a:p>
            <a:pPr marL="171450" lvl="0" indent="-171450" algn="l" rtl="0">
              <a:lnSpc>
                <a:spcPct val="150000"/>
              </a:lnSpc>
              <a:spcBef>
                <a:spcPts val="0"/>
              </a:spcBef>
              <a:spcAft>
                <a:spcPts val="0"/>
              </a:spcAft>
              <a:buFont typeface="Arial" panose="020B0604020202020204" pitchFamily="34" charset="0"/>
              <a:buChar char="•"/>
            </a:pPr>
            <a:r>
              <a:rPr lang="es-CO" sz="1100" dirty="0"/>
              <a:t>Trabajadores freelance</a:t>
            </a:r>
          </a:p>
          <a:p>
            <a:pPr marL="171450" lvl="0" indent="-171450" algn="l" rtl="0">
              <a:lnSpc>
                <a:spcPct val="150000"/>
              </a:lnSpc>
              <a:spcBef>
                <a:spcPts val="0"/>
              </a:spcBef>
              <a:spcAft>
                <a:spcPts val="0"/>
              </a:spcAft>
              <a:buFont typeface="Arial" panose="020B0604020202020204" pitchFamily="34" charset="0"/>
              <a:buChar char="•"/>
            </a:pPr>
            <a:r>
              <a:rPr lang="es-CO" sz="1100" dirty="0"/>
              <a:t>Empresas que necesiten trabajadores freelance</a:t>
            </a:r>
          </a:p>
          <a:p>
            <a:pPr marL="0" lvl="0" indent="0" algn="l" rtl="0">
              <a:lnSpc>
                <a:spcPct val="150000"/>
              </a:lnSpc>
              <a:spcBef>
                <a:spcPts val="0"/>
              </a:spcBef>
              <a:spcAft>
                <a:spcPts val="0"/>
              </a:spcAft>
              <a:buNone/>
            </a:pPr>
            <a:endParaRPr lang="es-CO" sz="1100" dirty="0"/>
          </a:p>
          <a:p>
            <a:pPr marL="0" lvl="0" indent="0" algn="l" rtl="0">
              <a:lnSpc>
                <a:spcPct val="150000"/>
              </a:lnSpc>
              <a:spcBef>
                <a:spcPts val="0"/>
              </a:spcBef>
              <a:spcAft>
                <a:spcPts val="0"/>
              </a:spcAft>
              <a:buNone/>
            </a:pPr>
            <a:endParaRPr lang="es-CO" sz="1100" dirty="0"/>
          </a:p>
          <a:p>
            <a:pPr marL="0" lvl="0" indent="0" algn="l" rtl="0">
              <a:lnSpc>
                <a:spcPct val="150000"/>
              </a:lnSpc>
              <a:spcBef>
                <a:spcPts val="0"/>
              </a:spcBef>
              <a:spcAft>
                <a:spcPts val="0"/>
              </a:spcAft>
              <a:buNone/>
            </a:pPr>
            <a:endParaRPr lang="es-CO" sz="1100" dirty="0"/>
          </a:p>
          <a:p>
            <a:pPr marL="0" lvl="0" indent="0" algn="l" rtl="0">
              <a:lnSpc>
                <a:spcPct val="150000"/>
              </a:lnSpc>
              <a:spcBef>
                <a:spcPts val="0"/>
              </a:spcBef>
              <a:spcAft>
                <a:spcPts val="0"/>
              </a:spcAft>
              <a:buNone/>
            </a:pPr>
            <a:endParaRPr lang="es-CO" sz="1100" dirty="0"/>
          </a:p>
        </p:txBody>
      </p:sp>
      <p:sp>
        <p:nvSpPr>
          <p:cNvPr id="57" name="Google Shape;57;p1">
            <a:extLst>
              <a:ext uri="{FF2B5EF4-FFF2-40B4-BE49-F238E27FC236}">
                <a16:creationId xmlns:a16="http://schemas.microsoft.com/office/drawing/2014/main" id="{DE12D6C5-605E-7BEA-2EFE-9C952581F362}"/>
              </a:ext>
            </a:extLst>
          </p:cNvPr>
          <p:cNvSpPr txBox="1"/>
          <p:nvPr/>
        </p:nvSpPr>
        <p:spPr>
          <a:xfrm>
            <a:off x="2517325" y="2526214"/>
            <a:ext cx="2362000" cy="229289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s-ES" sz="1100" dirty="0"/>
              <a:t>Los empleadores a menudo enfrentan desafíos al buscar servicios de </a:t>
            </a:r>
            <a:r>
              <a:rPr lang="es-ES" sz="1100" dirty="0" err="1"/>
              <a:t>freelancers</a:t>
            </a:r>
            <a:r>
              <a:rPr lang="es-ES" sz="1100" dirty="0"/>
              <a:t>, lo que puede resultar en costos más altos o la contratación de equipos más grandes de lo necesario. Nuestra plataforma ofrece una solución al proporcionar a los empleadores una forma directa y eficiente de conectarse con </a:t>
            </a:r>
            <a:r>
              <a:rPr lang="es-ES" sz="1100" dirty="0" err="1"/>
              <a:t>freelancers</a:t>
            </a:r>
            <a:r>
              <a:rPr lang="es-ES" sz="1100" dirty="0"/>
              <a:t> individuales, promoviendo al mismo tiempo la autonomía de estos</a:t>
            </a:r>
            <a:endParaRPr lang="en-US" sz="1100" dirty="0"/>
          </a:p>
        </p:txBody>
      </p:sp>
      <p:sp>
        <p:nvSpPr>
          <p:cNvPr id="58" name="Google Shape;58;p1">
            <a:extLst>
              <a:ext uri="{FF2B5EF4-FFF2-40B4-BE49-F238E27FC236}">
                <a16:creationId xmlns:a16="http://schemas.microsoft.com/office/drawing/2014/main" id="{8A2AA617-6705-E3FB-65BC-2EDFDBD61B3C}"/>
              </a:ext>
            </a:extLst>
          </p:cNvPr>
          <p:cNvSpPr txBox="1"/>
          <p:nvPr/>
        </p:nvSpPr>
        <p:spPr>
          <a:xfrm>
            <a:off x="4960451" y="2526214"/>
            <a:ext cx="2352812" cy="2462172"/>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s-ES" sz="1100" dirty="0"/>
              <a:t>Nuestro sitio web simplifica el proceso de búsqueda y contratación de </a:t>
            </a:r>
            <a:r>
              <a:rPr lang="es-ES" sz="1100" dirty="0" err="1"/>
              <a:t>freelancers</a:t>
            </a:r>
            <a:r>
              <a:rPr lang="es-ES" sz="1100" dirty="0"/>
              <a:t>, permitiendo a los empleadores publicar ofertas de trabajo y a los </a:t>
            </a:r>
            <a:r>
              <a:rPr lang="es-ES" sz="1100" dirty="0" err="1"/>
              <a:t>freelancers</a:t>
            </a:r>
            <a:r>
              <a:rPr lang="es-ES" sz="1100" dirty="0"/>
              <a:t> solicitarlas o ofrecer sus servicios. Promovemos información clara de ambas partes y facilitamos la comunicación. Una característica destacada es la capacidad para que los </a:t>
            </a:r>
            <a:r>
              <a:rPr lang="es-ES" sz="1100" dirty="0" err="1"/>
              <a:t>freelancers</a:t>
            </a:r>
            <a:r>
              <a:rPr lang="es-ES" sz="1100" dirty="0"/>
              <a:t> sigan el estado de sus aplicaciones, garantizando transparencia</a:t>
            </a:r>
            <a:endParaRPr lang="en-US" sz="1100" dirty="0"/>
          </a:p>
        </p:txBody>
      </p:sp>
      <p:sp>
        <p:nvSpPr>
          <p:cNvPr id="59" name="Google Shape;59;p1">
            <a:extLst>
              <a:ext uri="{FF2B5EF4-FFF2-40B4-BE49-F238E27FC236}">
                <a16:creationId xmlns:a16="http://schemas.microsoft.com/office/drawing/2014/main" id="{F9CC608D-248B-3E6E-0D82-CB2B0F9493BF}"/>
              </a:ext>
            </a:extLst>
          </p:cNvPr>
          <p:cNvSpPr txBox="1"/>
          <p:nvPr/>
        </p:nvSpPr>
        <p:spPr>
          <a:xfrm>
            <a:off x="7388676" y="2527036"/>
            <a:ext cx="2383200" cy="3647112"/>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s-ES" sz="1050" dirty="0">
                <a:solidFill>
                  <a:schemeClr val="dk1"/>
                </a:solidFill>
              </a:rPr>
              <a:t>Con nuestro sitio web, los </a:t>
            </a:r>
            <a:r>
              <a:rPr lang="es-ES" sz="1050" dirty="0" err="1">
                <a:solidFill>
                  <a:schemeClr val="dk1"/>
                </a:solidFill>
              </a:rPr>
              <a:t>freelancers</a:t>
            </a:r>
            <a:r>
              <a:rPr lang="es-ES" sz="1050" dirty="0">
                <a:solidFill>
                  <a:schemeClr val="dk1"/>
                </a:solidFill>
              </a:rPr>
              <a:t> pueden tomar control de sus carreras, y los empleadores pueden conectar con talento de primera.</a:t>
            </a:r>
          </a:p>
          <a:p>
            <a:pPr marL="0" lvl="0" indent="0" algn="l" rtl="0">
              <a:spcBef>
                <a:spcPts val="0"/>
              </a:spcBef>
              <a:spcAft>
                <a:spcPts val="0"/>
              </a:spcAft>
              <a:buNone/>
            </a:pPr>
            <a:endParaRPr lang="es-ES" sz="1050" dirty="0">
              <a:solidFill>
                <a:schemeClr val="dk1"/>
              </a:solidFill>
            </a:endParaRPr>
          </a:p>
          <a:p>
            <a:pPr marL="0" lvl="0" indent="0" algn="l" rtl="0">
              <a:spcBef>
                <a:spcPts val="0"/>
              </a:spcBef>
              <a:spcAft>
                <a:spcPts val="0"/>
              </a:spcAft>
              <a:buNone/>
            </a:pPr>
            <a:r>
              <a:rPr lang="es-ES" sz="1050" dirty="0">
                <a:solidFill>
                  <a:schemeClr val="dk1"/>
                </a:solidFill>
              </a:rPr>
              <a:t>Algunos de los beneficios incluyen:</a:t>
            </a:r>
          </a:p>
          <a:p>
            <a:pPr marL="0" lvl="0" indent="0" algn="l" rtl="0">
              <a:spcBef>
                <a:spcPts val="0"/>
              </a:spcBef>
              <a:spcAft>
                <a:spcPts val="0"/>
              </a:spcAft>
              <a:buNone/>
            </a:pPr>
            <a:r>
              <a:rPr lang="es-ES" sz="1050" b="1" dirty="0">
                <a:solidFill>
                  <a:schemeClr val="dk1"/>
                </a:solidFill>
              </a:rPr>
              <a:t>Eficiencia: </a:t>
            </a:r>
            <a:r>
              <a:rPr lang="es-ES" sz="1050" dirty="0">
                <a:solidFill>
                  <a:schemeClr val="dk1"/>
                </a:solidFill>
              </a:rPr>
              <a:t>Nuestro sitio web ahorra tiempo y esfuerzo para ambas partes.</a:t>
            </a:r>
          </a:p>
          <a:p>
            <a:pPr marL="0" lvl="0" indent="0" algn="l" rtl="0">
              <a:spcBef>
                <a:spcPts val="0"/>
              </a:spcBef>
              <a:spcAft>
                <a:spcPts val="0"/>
              </a:spcAft>
              <a:buNone/>
            </a:pPr>
            <a:r>
              <a:rPr lang="es-ES" sz="1050" b="1" dirty="0">
                <a:solidFill>
                  <a:schemeClr val="dk1"/>
                </a:solidFill>
              </a:rPr>
              <a:t>Transparencia:</a:t>
            </a:r>
            <a:r>
              <a:rPr lang="es-ES" sz="1050" dirty="0">
                <a:solidFill>
                  <a:schemeClr val="dk1"/>
                </a:solidFill>
              </a:rPr>
              <a:t> Nuestra plataforma brinda a los </a:t>
            </a:r>
            <a:r>
              <a:rPr lang="es-ES" sz="1050" dirty="0" err="1">
                <a:solidFill>
                  <a:schemeClr val="dk1"/>
                </a:solidFill>
              </a:rPr>
              <a:t>freelancers</a:t>
            </a:r>
            <a:r>
              <a:rPr lang="es-ES" sz="1050" dirty="0">
                <a:solidFill>
                  <a:schemeClr val="dk1"/>
                </a:solidFill>
              </a:rPr>
              <a:t> la capacidad de rastrear el estado de sus aplicaciones.</a:t>
            </a:r>
          </a:p>
          <a:p>
            <a:pPr marL="0" lvl="0" indent="0" algn="l" rtl="0">
              <a:spcBef>
                <a:spcPts val="0"/>
              </a:spcBef>
              <a:spcAft>
                <a:spcPts val="0"/>
              </a:spcAft>
              <a:buNone/>
            </a:pPr>
            <a:r>
              <a:rPr lang="es-ES" sz="1050" b="1" dirty="0">
                <a:solidFill>
                  <a:schemeClr val="dk1"/>
                </a:solidFill>
              </a:rPr>
              <a:t>Mejora en la comunicación: </a:t>
            </a:r>
            <a:r>
              <a:rPr lang="es-ES" sz="1050" dirty="0">
                <a:solidFill>
                  <a:schemeClr val="dk1"/>
                </a:solidFill>
              </a:rPr>
              <a:t>Nuestra plataforma facilita información clara y comunicación efectiva.</a:t>
            </a:r>
          </a:p>
          <a:p>
            <a:pPr marL="0" lvl="0" indent="0" algn="l" rtl="0">
              <a:spcBef>
                <a:spcPts val="0"/>
              </a:spcBef>
              <a:spcAft>
                <a:spcPts val="0"/>
              </a:spcAft>
              <a:buNone/>
            </a:pPr>
            <a:r>
              <a:rPr lang="es-ES" sz="1050" b="1" dirty="0">
                <a:solidFill>
                  <a:schemeClr val="dk1"/>
                </a:solidFill>
              </a:rPr>
              <a:t>Garantía de calidad: </a:t>
            </a:r>
            <a:r>
              <a:rPr lang="es-ES" sz="1050" dirty="0">
                <a:solidFill>
                  <a:schemeClr val="dk1"/>
                </a:solidFill>
              </a:rPr>
              <a:t>Nuestro sitio web permite a los empleadores evaluar los portafolios de los </a:t>
            </a:r>
            <a:r>
              <a:rPr lang="es-ES" sz="1050" dirty="0" err="1">
                <a:solidFill>
                  <a:schemeClr val="dk1"/>
                </a:solidFill>
              </a:rPr>
              <a:t>freelancers</a:t>
            </a:r>
            <a:r>
              <a:rPr lang="es-ES" sz="1050" dirty="0">
                <a:solidFill>
                  <a:schemeClr val="dk1"/>
                </a:solidFill>
              </a:rPr>
              <a:t>.</a:t>
            </a:r>
            <a:endParaRPr lang="en-US" sz="900" dirty="0">
              <a:solidFill>
                <a:schemeClr val="dk1"/>
              </a:solidFill>
            </a:endParaRPr>
          </a:p>
        </p:txBody>
      </p:sp>
      <p:pic>
        <p:nvPicPr>
          <p:cNvPr id="1026" name="Picture 2">
            <a:extLst>
              <a:ext uri="{FF2B5EF4-FFF2-40B4-BE49-F238E27FC236}">
                <a16:creationId xmlns:a16="http://schemas.microsoft.com/office/drawing/2014/main" id="{B727AE50-74C3-373F-BB4F-6B748209EBE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699" t="14866" r="2336" b="12346"/>
          <a:stretch/>
        </p:blipFill>
        <p:spPr bwMode="auto">
          <a:xfrm>
            <a:off x="3729975" y="267052"/>
            <a:ext cx="2298700" cy="3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975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3"/>
        <p:cNvGrpSpPr/>
        <p:nvPr/>
      </p:nvGrpSpPr>
      <p:grpSpPr>
        <a:xfrm>
          <a:off x="0" y="0"/>
          <a:ext cx="0" cy="0"/>
          <a:chOff x="0" y="0"/>
          <a:chExt cx="0" cy="0"/>
        </a:xfrm>
      </p:grpSpPr>
      <p:sp>
        <p:nvSpPr>
          <p:cNvPr id="64" name="Google Shape;64;p2"/>
          <p:cNvSpPr txBox="1"/>
          <p:nvPr/>
        </p:nvSpPr>
        <p:spPr>
          <a:xfrm>
            <a:off x="3253730" y="10100564"/>
            <a:ext cx="1049020" cy="14668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US" sz="800">
                <a:latin typeface="Arial"/>
                <a:ea typeface="Arial"/>
                <a:cs typeface="Arial"/>
                <a:sym typeface="Arial"/>
              </a:rPr>
              <a:t>© 2023 Roman Pichler</a:t>
            </a:r>
            <a:endParaRPr sz="800">
              <a:latin typeface="Arial"/>
              <a:ea typeface="Arial"/>
              <a:cs typeface="Arial"/>
              <a:sym typeface="Arial"/>
            </a:endParaRPr>
          </a:p>
        </p:txBody>
      </p:sp>
      <p:pic>
        <p:nvPicPr>
          <p:cNvPr id="65" name="Google Shape;65;p2"/>
          <p:cNvPicPr preferRelativeResize="0"/>
          <p:nvPr/>
        </p:nvPicPr>
        <p:blipFill rotWithShape="1">
          <a:blip r:embed="rId3">
            <a:alphaModFix/>
          </a:blip>
          <a:srcRect/>
          <a:stretch/>
        </p:blipFill>
        <p:spPr>
          <a:xfrm>
            <a:off x="5309871" y="457200"/>
            <a:ext cx="1331424" cy="338327"/>
          </a:xfrm>
          <a:prstGeom prst="rect">
            <a:avLst/>
          </a:prstGeom>
          <a:noFill/>
          <a:ln>
            <a:noFill/>
          </a:ln>
        </p:spPr>
      </p:pic>
      <p:sp>
        <p:nvSpPr>
          <p:cNvPr id="66" name="Google Shape;66;p2"/>
          <p:cNvSpPr txBox="1"/>
          <p:nvPr/>
        </p:nvSpPr>
        <p:spPr>
          <a:xfrm>
            <a:off x="901700" y="929131"/>
            <a:ext cx="3874770" cy="56070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1600">
                <a:latin typeface="Arial Black"/>
                <a:ea typeface="Arial Black"/>
                <a:cs typeface="Arial Black"/>
                <a:sym typeface="Arial Black"/>
              </a:rPr>
              <a:t>PRODUCT VISION BOARD CHECKLIST</a:t>
            </a:r>
            <a:endParaRPr sz="1600">
              <a:latin typeface="Arial Black"/>
              <a:ea typeface="Arial Black"/>
              <a:cs typeface="Arial Black"/>
              <a:sym typeface="Arial Black"/>
            </a:endParaRPr>
          </a:p>
          <a:p>
            <a:pPr marL="12700" lvl="0" indent="0" algn="l" rtl="0">
              <a:lnSpc>
                <a:spcPct val="100000"/>
              </a:lnSpc>
              <a:spcBef>
                <a:spcPts val="1330"/>
              </a:spcBef>
              <a:spcAft>
                <a:spcPts val="0"/>
              </a:spcAft>
              <a:buNone/>
            </a:pPr>
            <a:r>
              <a:rPr lang="en-US" sz="800">
                <a:latin typeface="Arial"/>
                <a:ea typeface="Arial"/>
                <a:cs typeface="Arial"/>
                <a:sym typeface="Arial"/>
              </a:rPr>
              <a:t>Use the following checklist to ensure that your Product Vision Board is effective.</a:t>
            </a:r>
            <a:endParaRPr sz="800">
              <a:latin typeface="Arial"/>
              <a:ea typeface="Arial"/>
              <a:cs typeface="Arial"/>
              <a:sym typeface="Arial"/>
            </a:endParaRPr>
          </a:p>
        </p:txBody>
      </p:sp>
      <p:sp>
        <p:nvSpPr>
          <p:cNvPr id="67" name="Google Shape;67;p2"/>
          <p:cNvSpPr txBox="1"/>
          <p:nvPr/>
        </p:nvSpPr>
        <p:spPr>
          <a:xfrm>
            <a:off x="876300" y="1642364"/>
            <a:ext cx="799465" cy="1291590"/>
          </a:xfrm>
          <a:prstGeom prst="rect">
            <a:avLst/>
          </a:prstGeom>
          <a:noFill/>
          <a:ln>
            <a:noFill/>
          </a:ln>
        </p:spPr>
        <p:txBody>
          <a:bodyPr spcFirstLastPara="1" wrap="square" lIns="0" tIns="12700" rIns="0" bIns="0" anchor="t" anchorCtr="0">
            <a:spAutoFit/>
          </a:bodyPr>
          <a:lstStyle/>
          <a:p>
            <a:pPr marL="38100" lvl="0" indent="0" algn="l" rtl="0">
              <a:lnSpc>
                <a:spcPct val="100000"/>
              </a:lnSpc>
              <a:spcBef>
                <a:spcPts val="0"/>
              </a:spcBef>
              <a:spcAft>
                <a:spcPts val="0"/>
              </a:spcAft>
              <a:buNone/>
            </a:pPr>
            <a:r>
              <a:rPr lang="en-US" sz="1200">
                <a:latin typeface="Lucida Sans"/>
                <a:ea typeface="Lucida Sans"/>
                <a:cs typeface="Lucida Sans"/>
                <a:sym typeface="Lucida Sans"/>
              </a:rPr>
              <a:t>VISION</a:t>
            </a:r>
            <a:endParaRPr sz="1200">
              <a:latin typeface="Lucida Sans"/>
              <a:ea typeface="Lucida Sans"/>
              <a:cs typeface="Lucida Sans"/>
              <a:sym typeface="Lucida Sans"/>
            </a:endParaRPr>
          </a:p>
          <a:p>
            <a:pPr marL="55880" lvl="0" indent="0" algn="l" rtl="0">
              <a:lnSpc>
                <a:spcPct val="100000"/>
              </a:lnSpc>
              <a:spcBef>
                <a:spcPts val="900"/>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Inspiring</a:t>
            </a:r>
            <a:r>
              <a:rPr lang="en-US" sz="1200" baseline="30000">
                <a:latin typeface="Arial"/>
                <a:ea typeface="Arial"/>
                <a:cs typeface="Arial"/>
                <a:sym typeface="Arial"/>
              </a:rPr>
              <a:t>:</a:t>
            </a:r>
            <a:endParaRPr sz="1200" baseline="30000">
              <a:latin typeface="Arial"/>
              <a:ea typeface="Arial"/>
              <a:cs typeface="Arial"/>
              <a:sym typeface="Arial"/>
            </a:endParaRPr>
          </a:p>
          <a:p>
            <a:pPr marL="55880" lvl="0" indent="0" algn="l" rtl="0">
              <a:lnSpc>
                <a:spcPct val="100000"/>
              </a:lnSpc>
              <a:spcBef>
                <a:spcPts val="10"/>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Shared</a:t>
            </a:r>
            <a:r>
              <a:rPr lang="en-US" sz="1200" baseline="30000">
                <a:latin typeface="Arial"/>
                <a:ea typeface="Arial"/>
                <a:cs typeface="Arial"/>
                <a:sym typeface="Arial"/>
              </a:rPr>
              <a:t>:</a:t>
            </a:r>
            <a:endParaRPr sz="1200" baseline="30000">
              <a:latin typeface="Arial"/>
              <a:ea typeface="Arial"/>
              <a:cs typeface="Arial"/>
              <a:sym typeface="Arial"/>
            </a:endParaRPr>
          </a:p>
          <a:p>
            <a:pPr marL="55880" lvl="0" indent="0" algn="l" rtl="0">
              <a:lnSpc>
                <a:spcPct val="100000"/>
              </a:lnSpc>
              <a:spcBef>
                <a:spcPts val="15"/>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Ethical</a:t>
            </a:r>
            <a:r>
              <a:rPr lang="en-US" sz="1200" baseline="30000">
                <a:latin typeface="Arial"/>
                <a:ea typeface="Arial"/>
                <a:cs typeface="Arial"/>
                <a:sym typeface="Arial"/>
              </a:rPr>
              <a:t>:</a:t>
            </a:r>
            <a:endParaRPr sz="1200" baseline="30000">
              <a:latin typeface="Arial"/>
              <a:ea typeface="Arial"/>
              <a:cs typeface="Arial"/>
              <a:sym typeface="Arial"/>
            </a:endParaRPr>
          </a:p>
          <a:p>
            <a:pPr marL="55880" lvl="0" indent="0" algn="l" rtl="0">
              <a:lnSpc>
                <a:spcPct val="100000"/>
              </a:lnSpc>
              <a:spcBef>
                <a:spcPts val="10"/>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Concise</a:t>
            </a:r>
            <a:r>
              <a:rPr lang="en-US" sz="1200" baseline="30000">
                <a:latin typeface="Arial"/>
                <a:ea typeface="Arial"/>
                <a:cs typeface="Arial"/>
                <a:sym typeface="Arial"/>
              </a:rPr>
              <a:t>:</a:t>
            </a:r>
            <a:endParaRPr sz="1200" baseline="30000">
              <a:latin typeface="Arial"/>
              <a:ea typeface="Arial"/>
              <a:cs typeface="Arial"/>
              <a:sym typeface="Arial"/>
            </a:endParaRPr>
          </a:p>
          <a:p>
            <a:pPr marL="55880" lvl="0" indent="0" algn="l" rtl="0">
              <a:lnSpc>
                <a:spcPct val="100000"/>
              </a:lnSpc>
              <a:spcBef>
                <a:spcPts val="15"/>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Ambitious</a:t>
            </a:r>
            <a:r>
              <a:rPr lang="en-US" sz="1200" baseline="30000">
                <a:latin typeface="Arial"/>
                <a:ea typeface="Arial"/>
                <a:cs typeface="Arial"/>
                <a:sym typeface="Arial"/>
              </a:rPr>
              <a:t>:</a:t>
            </a:r>
            <a:endParaRPr sz="1200" baseline="30000">
              <a:latin typeface="Arial"/>
              <a:ea typeface="Arial"/>
              <a:cs typeface="Arial"/>
              <a:sym typeface="Arial"/>
            </a:endParaRPr>
          </a:p>
          <a:p>
            <a:pPr marL="55880" lvl="0" indent="0" algn="l" rtl="0">
              <a:lnSpc>
                <a:spcPct val="100000"/>
              </a:lnSpc>
              <a:spcBef>
                <a:spcPts val="10"/>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Enduring</a:t>
            </a:r>
            <a:r>
              <a:rPr lang="en-US" sz="1200" baseline="30000">
                <a:latin typeface="Arial"/>
                <a:ea typeface="Arial"/>
                <a:cs typeface="Arial"/>
                <a:sym typeface="Arial"/>
              </a:rPr>
              <a:t>:</a:t>
            </a:r>
            <a:endParaRPr sz="1200" baseline="30000">
              <a:latin typeface="Arial"/>
              <a:ea typeface="Arial"/>
              <a:cs typeface="Arial"/>
              <a:sym typeface="Arial"/>
            </a:endParaRPr>
          </a:p>
        </p:txBody>
      </p:sp>
      <p:sp>
        <p:nvSpPr>
          <p:cNvPr id="68" name="Google Shape;68;p2"/>
          <p:cNvSpPr txBox="1"/>
          <p:nvPr/>
        </p:nvSpPr>
        <p:spPr>
          <a:xfrm>
            <a:off x="1819147" y="1921561"/>
            <a:ext cx="4334510" cy="995044"/>
          </a:xfrm>
          <a:prstGeom prst="rect">
            <a:avLst/>
          </a:prstGeom>
          <a:noFill/>
          <a:ln>
            <a:noFill/>
          </a:ln>
        </p:spPr>
        <p:txBody>
          <a:bodyPr spcFirstLastPara="1" wrap="square" lIns="0" tIns="12700" rIns="0" bIns="0" anchor="t" anchorCtr="0">
            <a:spAutoFit/>
          </a:bodyPr>
          <a:lstStyle/>
          <a:p>
            <a:pPr marL="12700" marR="1524000" lvl="0" indent="0" algn="l" rtl="0">
              <a:lnSpc>
                <a:spcPct val="132500"/>
              </a:lnSpc>
              <a:spcBef>
                <a:spcPts val="0"/>
              </a:spcBef>
              <a:spcAft>
                <a:spcPts val="0"/>
              </a:spcAft>
              <a:buNone/>
            </a:pPr>
            <a:r>
              <a:rPr lang="en-US" sz="800">
                <a:latin typeface="Arial"/>
                <a:ea typeface="Arial"/>
                <a:cs typeface="Arial"/>
                <a:sym typeface="Arial"/>
              </a:rPr>
              <a:t>Describes the positive change the product should create. Unites people, creates alignment, and facilitates collaboration.</a:t>
            </a:r>
            <a:endParaRPr sz="800">
              <a:latin typeface="Arial"/>
              <a:ea typeface="Arial"/>
              <a:cs typeface="Arial"/>
              <a:sym typeface="Arial"/>
            </a:endParaRPr>
          </a:p>
          <a:p>
            <a:pPr marL="12700" marR="783590" lvl="0" indent="0" algn="l" rtl="0">
              <a:lnSpc>
                <a:spcPct val="132500"/>
              </a:lnSpc>
              <a:spcBef>
                <a:spcPts val="0"/>
              </a:spcBef>
              <a:spcAft>
                <a:spcPts val="0"/>
              </a:spcAft>
              <a:buNone/>
            </a:pPr>
            <a:r>
              <a:rPr lang="en-US" sz="800">
                <a:latin typeface="Arial"/>
                <a:ea typeface="Arial"/>
                <a:cs typeface="Arial"/>
                <a:sym typeface="Arial"/>
              </a:rPr>
              <a:t>Gives rise to a product that does not cause any harm to people and the planet. Easy to understand and remember.</a:t>
            </a:r>
            <a:endParaRPr sz="800">
              <a:latin typeface="Arial"/>
              <a:ea typeface="Arial"/>
              <a:cs typeface="Arial"/>
              <a:sym typeface="Arial"/>
            </a:endParaRPr>
          </a:p>
          <a:p>
            <a:pPr marL="12700" lvl="0" indent="0" algn="l" rtl="0">
              <a:lnSpc>
                <a:spcPct val="100000"/>
              </a:lnSpc>
              <a:spcBef>
                <a:spcPts val="310"/>
              </a:spcBef>
              <a:spcAft>
                <a:spcPts val="0"/>
              </a:spcAft>
              <a:buNone/>
            </a:pPr>
            <a:r>
              <a:rPr lang="en-US" sz="800">
                <a:latin typeface="Arial"/>
                <a:ea typeface="Arial"/>
                <a:cs typeface="Arial"/>
                <a:sym typeface="Arial"/>
              </a:rPr>
              <a:t>Describes a big, audacious goal that might never be fully reached.</a:t>
            </a:r>
            <a:endParaRPr sz="800">
              <a:latin typeface="Arial"/>
              <a:ea typeface="Arial"/>
              <a:cs typeface="Arial"/>
              <a:sym typeface="Arial"/>
            </a:endParaRPr>
          </a:p>
          <a:p>
            <a:pPr marL="12700" lvl="0" indent="0" algn="l" rtl="0">
              <a:lnSpc>
                <a:spcPct val="100000"/>
              </a:lnSpc>
              <a:spcBef>
                <a:spcPts val="315"/>
              </a:spcBef>
              <a:spcAft>
                <a:spcPts val="0"/>
              </a:spcAft>
              <a:buNone/>
            </a:pPr>
            <a:r>
              <a:rPr lang="en-US" sz="800">
                <a:latin typeface="Arial"/>
                <a:ea typeface="Arial"/>
                <a:cs typeface="Arial"/>
                <a:sym typeface="Arial"/>
              </a:rPr>
              <a:t>Provides guidance for the next five to ten years and is free from assumptions about the solution.</a:t>
            </a:r>
            <a:endParaRPr sz="800">
              <a:latin typeface="Arial"/>
              <a:ea typeface="Arial"/>
              <a:cs typeface="Arial"/>
              <a:sym typeface="Arial"/>
            </a:endParaRPr>
          </a:p>
        </p:txBody>
      </p:sp>
      <p:sp>
        <p:nvSpPr>
          <p:cNvPr id="69" name="Google Shape;69;p2"/>
          <p:cNvSpPr txBox="1"/>
          <p:nvPr/>
        </p:nvSpPr>
        <p:spPr>
          <a:xfrm>
            <a:off x="901700" y="3117595"/>
            <a:ext cx="1188085" cy="20827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200">
                <a:latin typeface="Lucida Sans"/>
                <a:ea typeface="Lucida Sans"/>
                <a:cs typeface="Lucida Sans"/>
                <a:sym typeface="Lucida Sans"/>
              </a:rPr>
              <a:t>TARGET GROUP</a:t>
            </a:r>
            <a:endParaRPr sz="1200">
              <a:latin typeface="Lucida Sans"/>
              <a:ea typeface="Lucida Sans"/>
              <a:cs typeface="Lucida Sans"/>
              <a:sym typeface="Lucida Sans"/>
            </a:endParaRPr>
          </a:p>
        </p:txBody>
      </p:sp>
      <p:sp>
        <p:nvSpPr>
          <p:cNvPr id="70" name="Google Shape;70;p2"/>
          <p:cNvSpPr txBox="1"/>
          <p:nvPr/>
        </p:nvSpPr>
        <p:spPr>
          <a:xfrm>
            <a:off x="894587" y="3410831"/>
            <a:ext cx="735965" cy="513715"/>
          </a:xfrm>
          <a:prstGeom prst="rect">
            <a:avLst/>
          </a:prstGeom>
          <a:noFill/>
          <a:ln>
            <a:noFill/>
          </a:ln>
        </p:spPr>
        <p:txBody>
          <a:bodyPr spcFirstLastPara="1" wrap="square" lIns="0" tIns="16500" rIns="0" bIns="0" anchor="t" anchorCtr="0">
            <a:spAutoFit/>
          </a:bodyPr>
          <a:lstStyle/>
          <a:p>
            <a:pPr marL="38100" lvl="0" indent="0" algn="l" rtl="0">
              <a:lnSpc>
                <a:spcPct val="100000"/>
              </a:lnSpc>
              <a:spcBef>
                <a:spcPts val="0"/>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Clear</a:t>
            </a:r>
            <a:r>
              <a:rPr lang="en-US" sz="1200" baseline="30000">
                <a:latin typeface="Arial"/>
                <a:ea typeface="Arial"/>
                <a:cs typeface="Arial"/>
                <a:sym typeface="Arial"/>
              </a:rPr>
              <a:t>:</a:t>
            </a:r>
            <a:endParaRPr sz="1200" baseline="30000">
              <a:latin typeface="Arial"/>
              <a:ea typeface="Arial"/>
              <a:cs typeface="Arial"/>
              <a:sym typeface="Arial"/>
            </a:endParaRPr>
          </a:p>
          <a:p>
            <a:pPr marL="38100" lvl="0" indent="0" algn="l" rtl="0">
              <a:lnSpc>
                <a:spcPct val="100000"/>
              </a:lnSpc>
              <a:spcBef>
                <a:spcPts val="15"/>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Specific</a:t>
            </a:r>
            <a:r>
              <a:rPr lang="en-US" sz="1200" baseline="30000">
                <a:latin typeface="Arial"/>
                <a:ea typeface="Arial"/>
                <a:cs typeface="Arial"/>
                <a:sym typeface="Arial"/>
              </a:rPr>
              <a:t>:</a:t>
            </a:r>
            <a:endParaRPr sz="1200" baseline="30000">
              <a:latin typeface="Arial"/>
              <a:ea typeface="Arial"/>
              <a:cs typeface="Arial"/>
              <a:sym typeface="Arial"/>
            </a:endParaRPr>
          </a:p>
          <a:p>
            <a:pPr marL="38100" lvl="0" indent="0" algn="l" rtl="0">
              <a:lnSpc>
                <a:spcPct val="100000"/>
              </a:lnSpc>
              <a:spcBef>
                <a:spcPts val="10"/>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Cohesive</a:t>
            </a:r>
            <a:r>
              <a:rPr lang="en-US" sz="1200" baseline="30000">
                <a:latin typeface="Arial"/>
                <a:ea typeface="Arial"/>
                <a:cs typeface="Arial"/>
                <a:sym typeface="Arial"/>
              </a:rPr>
              <a:t>:</a:t>
            </a:r>
            <a:endParaRPr sz="1200" baseline="30000">
              <a:latin typeface="Arial"/>
              <a:ea typeface="Arial"/>
              <a:cs typeface="Arial"/>
              <a:sym typeface="Arial"/>
            </a:endParaRPr>
          </a:p>
        </p:txBody>
      </p:sp>
      <p:sp>
        <p:nvSpPr>
          <p:cNvPr id="71" name="Google Shape;71;p2"/>
          <p:cNvSpPr txBox="1"/>
          <p:nvPr/>
        </p:nvSpPr>
        <p:spPr>
          <a:xfrm>
            <a:off x="1819147" y="3396792"/>
            <a:ext cx="4776470" cy="629285"/>
          </a:xfrm>
          <a:prstGeom prst="rect">
            <a:avLst/>
          </a:prstGeom>
          <a:noFill/>
          <a:ln>
            <a:noFill/>
          </a:ln>
        </p:spPr>
        <p:txBody>
          <a:bodyPr spcFirstLastPara="1" wrap="square" lIns="0" tIns="12700" rIns="0" bIns="0" anchor="t" anchorCtr="0">
            <a:spAutoFit/>
          </a:bodyPr>
          <a:lstStyle/>
          <a:p>
            <a:pPr marL="12700" marR="271145" lvl="0" indent="0" algn="l" rtl="0">
              <a:lnSpc>
                <a:spcPct val="132500"/>
              </a:lnSpc>
              <a:spcBef>
                <a:spcPts val="0"/>
              </a:spcBef>
              <a:spcAft>
                <a:spcPts val="0"/>
              </a:spcAft>
              <a:buNone/>
            </a:pPr>
            <a:r>
              <a:rPr lang="en-US" sz="800">
                <a:latin typeface="Arial"/>
                <a:ea typeface="Arial"/>
                <a:cs typeface="Arial"/>
                <a:sym typeface="Arial"/>
              </a:rPr>
              <a:t>Use relevant qualities like demographics and behavioural attributes to characterise the target group. You can tell if somebody is included in the target group or not.</a:t>
            </a:r>
            <a:endParaRPr sz="800">
              <a:latin typeface="Arial"/>
              <a:ea typeface="Arial"/>
              <a:cs typeface="Arial"/>
              <a:sym typeface="Arial"/>
            </a:endParaRPr>
          </a:p>
          <a:p>
            <a:pPr marL="12700" marR="5080" lvl="0" indent="0" algn="l" rtl="0">
              <a:lnSpc>
                <a:spcPct val="117499"/>
              </a:lnSpc>
              <a:spcBef>
                <a:spcPts val="360"/>
              </a:spcBef>
              <a:spcAft>
                <a:spcPts val="0"/>
              </a:spcAft>
              <a:buNone/>
            </a:pPr>
            <a:r>
              <a:rPr lang="en-US" sz="800">
                <a:latin typeface="Arial"/>
                <a:ea typeface="Arial"/>
                <a:cs typeface="Arial"/>
                <a:sym typeface="Arial"/>
              </a:rPr>
              <a:t>The members of a target group share similar attributes, e.g., age, lifestyle, disposable income. If that’s not the case, then break up the target group and form several subgroups.</a:t>
            </a:r>
            <a:endParaRPr sz="800">
              <a:latin typeface="Arial"/>
              <a:ea typeface="Arial"/>
              <a:cs typeface="Arial"/>
              <a:sym typeface="Arial"/>
            </a:endParaRPr>
          </a:p>
        </p:txBody>
      </p:sp>
      <p:sp>
        <p:nvSpPr>
          <p:cNvPr id="72" name="Google Shape;72;p2"/>
          <p:cNvSpPr txBox="1"/>
          <p:nvPr/>
        </p:nvSpPr>
        <p:spPr>
          <a:xfrm>
            <a:off x="876300" y="4202684"/>
            <a:ext cx="805180" cy="1062990"/>
          </a:xfrm>
          <a:prstGeom prst="rect">
            <a:avLst/>
          </a:prstGeom>
          <a:noFill/>
          <a:ln>
            <a:noFill/>
          </a:ln>
        </p:spPr>
        <p:txBody>
          <a:bodyPr spcFirstLastPara="1" wrap="square" lIns="0" tIns="12700" rIns="0" bIns="0" anchor="t" anchorCtr="0">
            <a:spAutoFit/>
          </a:bodyPr>
          <a:lstStyle/>
          <a:p>
            <a:pPr marL="38100" lvl="0" indent="0" algn="l" rtl="0">
              <a:lnSpc>
                <a:spcPct val="100000"/>
              </a:lnSpc>
              <a:spcBef>
                <a:spcPts val="0"/>
              </a:spcBef>
              <a:spcAft>
                <a:spcPts val="0"/>
              </a:spcAft>
              <a:buNone/>
            </a:pPr>
            <a:r>
              <a:rPr lang="en-US" sz="1200">
                <a:latin typeface="Lucida Sans"/>
                <a:ea typeface="Lucida Sans"/>
                <a:cs typeface="Lucida Sans"/>
                <a:sym typeface="Lucida Sans"/>
              </a:rPr>
              <a:t>NEEDS</a:t>
            </a:r>
            <a:endParaRPr sz="1200">
              <a:latin typeface="Lucida Sans"/>
              <a:ea typeface="Lucida Sans"/>
              <a:cs typeface="Lucida Sans"/>
              <a:sym typeface="Lucida Sans"/>
            </a:endParaRPr>
          </a:p>
          <a:p>
            <a:pPr marL="236220" marR="86995" lvl="0" indent="-180340" algn="l" rtl="0">
              <a:lnSpc>
                <a:spcPct val="82400"/>
              </a:lnSpc>
              <a:spcBef>
                <a:spcPts val="1145"/>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Outcome- </a:t>
            </a:r>
            <a:r>
              <a:rPr lang="en-US" sz="800" b="1">
                <a:latin typeface="Arial"/>
                <a:ea typeface="Arial"/>
                <a:cs typeface="Arial"/>
                <a:sym typeface="Arial"/>
              </a:rPr>
              <a:t>based</a:t>
            </a:r>
            <a:r>
              <a:rPr lang="en-US" sz="800">
                <a:latin typeface="Arial"/>
                <a:ea typeface="Arial"/>
                <a:cs typeface="Arial"/>
                <a:sym typeface="Arial"/>
              </a:rPr>
              <a:t>:</a:t>
            </a:r>
            <a:endParaRPr sz="800">
              <a:latin typeface="Arial"/>
              <a:ea typeface="Arial"/>
              <a:cs typeface="Arial"/>
              <a:sym typeface="Arial"/>
            </a:endParaRPr>
          </a:p>
          <a:p>
            <a:pPr marL="55880" lvl="0" indent="0" algn="l" rtl="0">
              <a:lnSpc>
                <a:spcPct val="100833"/>
              </a:lnSpc>
              <a:spcBef>
                <a:spcPts val="0"/>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Specific</a:t>
            </a:r>
            <a:r>
              <a:rPr lang="en-US" sz="1200" baseline="30000">
                <a:latin typeface="Arial"/>
                <a:ea typeface="Arial"/>
                <a:cs typeface="Arial"/>
                <a:sym typeface="Arial"/>
              </a:rPr>
              <a:t>:</a:t>
            </a:r>
            <a:endParaRPr sz="1200" baseline="30000">
              <a:latin typeface="Arial"/>
              <a:ea typeface="Arial"/>
              <a:cs typeface="Arial"/>
              <a:sym typeface="Arial"/>
            </a:endParaRPr>
          </a:p>
          <a:p>
            <a:pPr marL="55880" lvl="0" indent="0" algn="l" rtl="0">
              <a:lnSpc>
                <a:spcPct val="100000"/>
              </a:lnSpc>
              <a:spcBef>
                <a:spcPts val="15"/>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Focused</a:t>
            </a:r>
            <a:r>
              <a:rPr lang="en-US" sz="1200" baseline="30000">
                <a:latin typeface="Arial"/>
                <a:ea typeface="Arial"/>
                <a:cs typeface="Arial"/>
                <a:sym typeface="Arial"/>
              </a:rPr>
              <a:t>:</a:t>
            </a:r>
            <a:endParaRPr sz="1200" baseline="30000">
              <a:latin typeface="Arial"/>
              <a:ea typeface="Arial"/>
              <a:cs typeface="Arial"/>
              <a:sym typeface="Arial"/>
            </a:endParaRPr>
          </a:p>
          <a:p>
            <a:pPr marL="55880" lvl="0" indent="0" algn="l" rtl="0">
              <a:lnSpc>
                <a:spcPct val="100000"/>
              </a:lnSpc>
              <a:spcBef>
                <a:spcPts val="10"/>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Prioritised</a:t>
            </a:r>
            <a:r>
              <a:rPr lang="en-US" sz="1200" baseline="30000">
                <a:latin typeface="Arial"/>
                <a:ea typeface="Arial"/>
                <a:cs typeface="Arial"/>
                <a:sym typeface="Arial"/>
              </a:rPr>
              <a:t>:</a:t>
            </a:r>
            <a:endParaRPr sz="1200" baseline="30000">
              <a:latin typeface="Arial"/>
              <a:ea typeface="Arial"/>
              <a:cs typeface="Arial"/>
              <a:sym typeface="Arial"/>
            </a:endParaRPr>
          </a:p>
        </p:txBody>
      </p:sp>
      <p:sp>
        <p:nvSpPr>
          <p:cNvPr id="73" name="Google Shape;73;p2"/>
          <p:cNvSpPr txBox="1"/>
          <p:nvPr/>
        </p:nvSpPr>
        <p:spPr>
          <a:xfrm>
            <a:off x="1819147" y="4525771"/>
            <a:ext cx="4755515" cy="722630"/>
          </a:xfrm>
          <a:prstGeom prst="rect">
            <a:avLst/>
          </a:prstGeom>
          <a:noFill/>
          <a:ln>
            <a:noFill/>
          </a:ln>
        </p:spPr>
        <p:txBody>
          <a:bodyPr spcFirstLastPara="1" wrap="square" lIns="0" tIns="20950" rIns="0" bIns="0" anchor="t" anchorCtr="0">
            <a:spAutoFit/>
          </a:bodyPr>
          <a:lstStyle/>
          <a:p>
            <a:pPr marL="12700" marR="5080" lvl="0" indent="0" algn="l" rtl="0">
              <a:lnSpc>
                <a:spcPct val="113750"/>
              </a:lnSpc>
              <a:spcBef>
                <a:spcPts val="0"/>
              </a:spcBef>
              <a:spcAft>
                <a:spcPts val="0"/>
              </a:spcAft>
              <a:buNone/>
            </a:pPr>
            <a:r>
              <a:rPr lang="en-US" sz="800">
                <a:latin typeface="Arial"/>
                <a:ea typeface="Arial"/>
                <a:cs typeface="Arial"/>
                <a:sym typeface="Arial"/>
              </a:rPr>
              <a:t>Capture the reason why people would want to use the product. Describe what success looks like from the perspectives of the users and customers.</a:t>
            </a:r>
            <a:endParaRPr sz="800">
              <a:latin typeface="Arial"/>
              <a:ea typeface="Arial"/>
              <a:cs typeface="Arial"/>
              <a:sym typeface="Arial"/>
            </a:endParaRPr>
          </a:p>
          <a:p>
            <a:pPr marL="12700" lvl="0" indent="0" algn="l" rtl="0">
              <a:lnSpc>
                <a:spcPct val="100000"/>
              </a:lnSpc>
              <a:spcBef>
                <a:spcPts val="120"/>
              </a:spcBef>
              <a:spcAft>
                <a:spcPts val="0"/>
              </a:spcAft>
              <a:buNone/>
            </a:pPr>
            <a:r>
              <a:rPr lang="en-US" sz="800">
                <a:latin typeface="Arial"/>
                <a:ea typeface="Arial"/>
                <a:cs typeface="Arial"/>
                <a:sym typeface="Arial"/>
              </a:rPr>
              <a:t>The needs are detailed enough so that you can validate them.</a:t>
            </a:r>
            <a:endParaRPr sz="800">
              <a:latin typeface="Arial"/>
              <a:ea typeface="Arial"/>
              <a:cs typeface="Arial"/>
              <a:sym typeface="Arial"/>
            </a:endParaRPr>
          </a:p>
          <a:p>
            <a:pPr marL="12700" lvl="0" indent="0" algn="l" rtl="0">
              <a:lnSpc>
                <a:spcPct val="100000"/>
              </a:lnSpc>
              <a:spcBef>
                <a:spcPts val="315"/>
              </a:spcBef>
              <a:spcAft>
                <a:spcPts val="0"/>
              </a:spcAft>
              <a:buNone/>
            </a:pPr>
            <a:r>
              <a:rPr lang="en-US" sz="800">
                <a:latin typeface="Arial"/>
                <a:ea typeface="Arial"/>
                <a:cs typeface="Arial"/>
                <a:sym typeface="Arial"/>
              </a:rPr>
              <a:t>Concentrate on the main problem/benefit, the main reason for people to use the product.</a:t>
            </a:r>
            <a:endParaRPr sz="800">
              <a:latin typeface="Arial"/>
              <a:ea typeface="Arial"/>
              <a:cs typeface="Arial"/>
              <a:sym typeface="Arial"/>
            </a:endParaRPr>
          </a:p>
          <a:p>
            <a:pPr marL="12700" lvl="0" indent="0" algn="l" rtl="0">
              <a:lnSpc>
                <a:spcPct val="100000"/>
              </a:lnSpc>
              <a:spcBef>
                <a:spcPts val="285"/>
              </a:spcBef>
              <a:spcAft>
                <a:spcPts val="0"/>
              </a:spcAft>
              <a:buNone/>
            </a:pPr>
            <a:r>
              <a:rPr lang="en-US" sz="800">
                <a:latin typeface="Arial"/>
                <a:ea typeface="Arial"/>
                <a:cs typeface="Arial"/>
                <a:sym typeface="Arial"/>
              </a:rPr>
              <a:t>If you do identify several needs, prioritise them according to their importance for the target group.</a:t>
            </a:r>
            <a:endParaRPr sz="800">
              <a:latin typeface="Arial"/>
              <a:ea typeface="Arial"/>
              <a:cs typeface="Arial"/>
              <a:sym typeface="Arial"/>
            </a:endParaRPr>
          </a:p>
        </p:txBody>
      </p:sp>
      <p:sp>
        <p:nvSpPr>
          <p:cNvPr id="74" name="Google Shape;74;p2"/>
          <p:cNvSpPr txBox="1"/>
          <p:nvPr/>
        </p:nvSpPr>
        <p:spPr>
          <a:xfrm>
            <a:off x="876300" y="5449315"/>
            <a:ext cx="794385" cy="487045"/>
          </a:xfrm>
          <a:prstGeom prst="rect">
            <a:avLst/>
          </a:prstGeom>
          <a:noFill/>
          <a:ln>
            <a:noFill/>
          </a:ln>
        </p:spPr>
        <p:txBody>
          <a:bodyPr spcFirstLastPara="1" wrap="square" lIns="0" tIns="12700" rIns="0" bIns="0" anchor="t" anchorCtr="0">
            <a:spAutoFit/>
          </a:bodyPr>
          <a:lstStyle/>
          <a:p>
            <a:pPr marL="38100" lvl="0" indent="0" algn="l" rtl="0">
              <a:lnSpc>
                <a:spcPct val="100000"/>
              </a:lnSpc>
              <a:spcBef>
                <a:spcPts val="0"/>
              </a:spcBef>
              <a:spcAft>
                <a:spcPts val="0"/>
              </a:spcAft>
              <a:buNone/>
            </a:pPr>
            <a:r>
              <a:rPr lang="en-US" sz="1200">
                <a:latin typeface="Lucida Sans"/>
                <a:ea typeface="Lucida Sans"/>
                <a:cs typeface="Lucida Sans"/>
                <a:sym typeface="Lucida Sans"/>
              </a:rPr>
              <a:t>PRODUCT</a:t>
            </a:r>
            <a:endParaRPr sz="1200">
              <a:latin typeface="Lucida Sans"/>
              <a:ea typeface="Lucida Sans"/>
              <a:cs typeface="Lucida Sans"/>
              <a:sym typeface="Lucida Sans"/>
            </a:endParaRPr>
          </a:p>
          <a:p>
            <a:pPr marL="55880" lvl="0" indent="0" algn="l" rtl="0">
              <a:lnSpc>
                <a:spcPct val="100000"/>
              </a:lnSpc>
              <a:spcBef>
                <a:spcPts val="925"/>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Type</a:t>
            </a:r>
            <a:r>
              <a:rPr lang="en-US" sz="1200" baseline="30000">
                <a:latin typeface="Arial"/>
                <a:ea typeface="Arial"/>
                <a:cs typeface="Arial"/>
                <a:sym typeface="Arial"/>
              </a:rPr>
              <a:t>:</a:t>
            </a:r>
            <a:endParaRPr sz="1200" baseline="30000">
              <a:latin typeface="Arial"/>
              <a:ea typeface="Arial"/>
              <a:cs typeface="Arial"/>
              <a:sym typeface="Arial"/>
            </a:endParaRPr>
          </a:p>
        </p:txBody>
      </p:sp>
      <p:sp>
        <p:nvSpPr>
          <p:cNvPr id="75" name="Google Shape;75;p2"/>
          <p:cNvSpPr txBox="1"/>
          <p:nvPr/>
        </p:nvSpPr>
        <p:spPr>
          <a:xfrm>
            <a:off x="1819147" y="5772403"/>
            <a:ext cx="4175125" cy="14668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US" sz="800">
                <a:latin typeface="Arial"/>
                <a:ea typeface="Arial"/>
                <a:cs typeface="Arial"/>
                <a:sym typeface="Arial"/>
              </a:rPr>
              <a:t>It’s clear what kind of product you want to offer, for example, mobile app on Android and iOS</a:t>
            </a:r>
            <a:endParaRPr sz="800">
              <a:latin typeface="Arial"/>
              <a:ea typeface="Arial"/>
              <a:cs typeface="Arial"/>
              <a:sym typeface="Arial"/>
            </a:endParaRPr>
          </a:p>
        </p:txBody>
      </p:sp>
      <p:sp>
        <p:nvSpPr>
          <p:cNvPr id="76" name="Google Shape;76;p2"/>
          <p:cNvSpPr txBox="1"/>
          <p:nvPr/>
        </p:nvSpPr>
        <p:spPr>
          <a:xfrm>
            <a:off x="894587" y="5907144"/>
            <a:ext cx="5419725" cy="190500"/>
          </a:xfrm>
          <a:prstGeom prst="rect">
            <a:avLst/>
          </a:prstGeom>
          <a:noFill/>
          <a:ln>
            <a:noFill/>
          </a:ln>
        </p:spPr>
        <p:txBody>
          <a:bodyPr spcFirstLastPara="1" wrap="square" lIns="0" tIns="16500" rIns="0" bIns="0" anchor="t" anchorCtr="0">
            <a:spAutoFit/>
          </a:bodyPr>
          <a:lstStyle/>
          <a:p>
            <a:pPr marL="38100" lvl="0" indent="0" algn="l" rtl="0">
              <a:lnSpc>
                <a:spcPct val="100000"/>
              </a:lnSpc>
              <a:spcBef>
                <a:spcPts val="0"/>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Differentiated</a:t>
            </a:r>
            <a:r>
              <a:rPr lang="en-US" sz="1200" baseline="30000">
                <a:latin typeface="Arial"/>
                <a:ea typeface="Arial"/>
                <a:cs typeface="Arial"/>
                <a:sym typeface="Arial"/>
              </a:rPr>
              <a:t>: The aspects of your product that make it stand out, set it apart from alternative offerings are stated.</a:t>
            </a:r>
            <a:endParaRPr sz="1200" baseline="30000">
              <a:latin typeface="Arial"/>
              <a:ea typeface="Arial"/>
              <a:cs typeface="Arial"/>
              <a:sym typeface="Arial"/>
            </a:endParaRPr>
          </a:p>
        </p:txBody>
      </p:sp>
      <p:sp>
        <p:nvSpPr>
          <p:cNvPr id="77" name="Google Shape;77;p2"/>
          <p:cNvSpPr txBox="1"/>
          <p:nvPr/>
        </p:nvSpPr>
        <p:spPr>
          <a:xfrm>
            <a:off x="894587" y="6068688"/>
            <a:ext cx="702310" cy="352425"/>
          </a:xfrm>
          <a:prstGeom prst="rect">
            <a:avLst/>
          </a:prstGeom>
          <a:noFill/>
          <a:ln>
            <a:noFill/>
          </a:ln>
        </p:spPr>
        <p:txBody>
          <a:bodyPr spcFirstLastPara="1" wrap="square" lIns="0" tIns="16500" rIns="0" bIns="0" anchor="t" anchorCtr="0">
            <a:spAutoFit/>
          </a:bodyPr>
          <a:lstStyle/>
          <a:p>
            <a:pPr marL="38100" lvl="0" indent="0" algn="l" rtl="0">
              <a:lnSpc>
                <a:spcPct val="100000"/>
              </a:lnSpc>
              <a:spcBef>
                <a:spcPts val="0"/>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Focused</a:t>
            </a:r>
            <a:r>
              <a:rPr lang="en-US" sz="1200" baseline="30000">
                <a:latin typeface="Arial"/>
                <a:ea typeface="Arial"/>
                <a:cs typeface="Arial"/>
                <a:sym typeface="Arial"/>
              </a:rPr>
              <a:t>:</a:t>
            </a:r>
            <a:endParaRPr sz="1200" baseline="30000">
              <a:latin typeface="Arial"/>
              <a:ea typeface="Arial"/>
              <a:cs typeface="Arial"/>
              <a:sym typeface="Arial"/>
            </a:endParaRPr>
          </a:p>
          <a:p>
            <a:pPr marL="38100" lvl="0" indent="0" algn="l" rtl="0">
              <a:lnSpc>
                <a:spcPct val="100000"/>
              </a:lnSpc>
              <a:spcBef>
                <a:spcPts val="15"/>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Big</a:t>
            </a:r>
            <a:r>
              <a:rPr lang="en-US" sz="1200" baseline="30000">
                <a:latin typeface="Arial"/>
                <a:ea typeface="Arial"/>
                <a:cs typeface="Arial"/>
                <a:sym typeface="Arial"/>
              </a:rPr>
              <a:t>:</a:t>
            </a:r>
            <a:endParaRPr sz="1200" baseline="30000">
              <a:latin typeface="Arial"/>
              <a:ea typeface="Arial"/>
              <a:cs typeface="Arial"/>
              <a:sym typeface="Arial"/>
            </a:endParaRPr>
          </a:p>
        </p:txBody>
      </p:sp>
      <p:sp>
        <p:nvSpPr>
          <p:cNvPr id="78" name="Google Shape;78;p2"/>
          <p:cNvSpPr txBox="1"/>
          <p:nvPr/>
        </p:nvSpPr>
        <p:spPr>
          <a:xfrm>
            <a:off x="1819147" y="6054649"/>
            <a:ext cx="3589654" cy="348615"/>
          </a:xfrm>
          <a:prstGeom prst="rect">
            <a:avLst/>
          </a:prstGeom>
          <a:noFill/>
          <a:ln>
            <a:noFill/>
          </a:ln>
        </p:spPr>
        <p:txBody>
          <a:bodyPr spcFirstLastPara="1" wrap="square" lIns="0" tIns="52050" rIns="0" bIns="0" anchor="t" anchorCtr="0">
            <a:spAutoFit/>
          </a:bodyPr>
          <a:lstStyle/>
          <a:p>
            <a:pPr marL="12700" lvl="0" indent="0" algn="l" rtl="0">
              <a:lnSpc>
                <a:spcPct val="100000"/>
              </a:lnSpc>
              <a:spcBef>
                <a:spcPts val="0"/>
              </a:spcBef>
              <a:spcAft>
                <a:spcPts val="0"/>
              </a:spcAft>
              <a:buNone/>
            </a:pPr>
            <a:r>
              <a:rPr lang="en-US" sz="800">
                <a:latin typeface="Arial"/>
                <a:ea typeface="Arial"/>
                <a:cs typeface="Arial"/>
                <a:sym typeface="Arial"/>
              </a:rPr>
              <a:t>There are no more than five features.</a:t>
            </a:r>
            <a:endParaRPr sz="800">
              <a:latin typeface="Arial"/>
              <a:ea typeface="Arial"/>
              <a:cs typeface="Arial"/>
              <a:sym typeface="Arial"/>
            </a:endParaRPr>
          </a:p>
          <a:p>
            <a:pPr marL="12700" lvl="0" indent="0" algn="l" rtl="0">
              <a:lnSpc>
                <a:spcPct val="100000"/>
              </a:lnSpc>
              <a:spcBef>
                <a:spcPts val="315"/>
              </a:spcBef>
              <a:spcAft>
                <a:spcPts val="0"/>
              </a:spcAft>
              <a:buNone/>
            </a:pPr>
            <a:r>
              <a:rPr lang="en-US" sz="800">
                <a:latin typeface="Arial"/>
                <a:ea typeface="Arial"/>
                <a:cs typeface="Arial"/>
                <a:sym typeface="Arial"/>
              </a:rPr>
              <a:t>The features are coarse-grained product capabilities; no epics and user stories!</a:t>
            </a:r>
            <a:endParaRPr sz="800">
              <a:latin typeface="Arial"/>
              <a:ea typeface="Arial"/>
              <a:cs typeface="Arial"/>
              <a:sym typeface="Arial"/>
            </a:endParaRPr>
          </a:p>
        </p:txBody>
      </p:sp>
      <p:sp>
        <p:nvSpPr>
          <p:cNvPr id="79" name="Google Shape;79;p2"/>
          <p:cNvSpPr txBox="1"/>
          <p:nvPr/>
        </p:nvSpPr>
        <p:spPr>
          <a:xfrm>
            <a:off x="901700" y="6698995"/>
            <a:ext cx="1316355" cy="20827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200">
                <a:latin typeface="Lucida Sans"/>
                <a:ea typeface="Lucida Sans"/>
                <a:cs typeface="Lucida Sans"/>
                <a:sym typeface="Lucida Sans"/>
              </a:rPr>
              <a:t>BUSINESS GOALS</a:t>
            </a:r>
            <a:endParaRPr sz="1200">
              <a:latin typeface="Lucida Sans"/>
              <a:ea typeface="Lucida Sans"/>
              <a:cs typeface="Lucida Sans"/>
              <a:sym typeface="Lucida Sans"/>
            </a:endParaRPr>
          </a:p>
        </p:txBody>
      </p:sp>
      <p:sp>
        <p:nvSpPr>
          <p:cNvPr id="80" name="Google Shape;80;p2"/>
          <p:cNvSpPr txBox="1"/>
          <p:nvPr/>
        </p:nvSpPr>
        <p:spPr>
          <a:xfrm>
            <a:off x="894587" y="6992232"/>
            <a:ext cx="786765" cy="608330"/>
          </a:xfrm>
          <a:prstGeom prst="rect">
            <a:avLst/>
          </a:prstGeom>
          <a:noFill/>
          <a:ln>
            <a:noFill/>
          </a:ln>
        </p:spPr>
        <p:txBody>
          <a:bodyPr spcFirstLastPara="1" wrap="square" lIns="0" tIns="40625" rIns="0" bIns="0" anchor="t" anchorCtr="0">
            <a:spAutoFit/>
          </a:bodyPr>
          <a:lstStyle/>
          <a:p>
            <a:pPr marL="217804" marR="86995" lvl="0" indent="-180340" algn="l" rtl="0">
              <a:lnSpc>
                <a:spcPct val="84800"/>
              </a:lnSpc>
              <a:spcBef>
                <a:spcPts val="0"/>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Outcome- </a:t>
            </a:r>
            <a:r>
              <a:rPr lang="en-US" sz="800" b="1">
                <a:latin typeface="Arial"/>
                <a:ea typeface="Arial"/>
                <a:cs typeface="Arial"/>
                <a:sym typeface="Arial"/>
              </a:rPr>
              <a:t>based</a:t>
            </a:r>
            <a:r>
              <a:rPr lang="en-US" sz="800">
                <a:latin typeface="Arial"/>
                <a:ea typeface="Arial"/>
                <a:cs typeface="Arial"/>
                <a:sym typeface="Arial"/>
              </a:rPr>
              <a:t>:</a:t>
            </a:r>
            <a:endParaRPr sz="800">
              <a:latin typeface="Arial"/>
              <a:ea typeface="Arial"/>
              <a:cs typeface="Arial"/>
              <a:sym typeface="Arial"/>
            </a:endParaRPr>
          </a:p>
          <a:p>
            <a:pPr marL="38100" lvl="0" indent="0" algn="l" rtl="0">
              <a:lnSpc>
                <a:spcPct val="100833"/>
              </a:lnSpc>
              <a:spcBef>
                <a:spcPts val="0"/>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Specific</a:t>
            </a:r>
            <a:r>
              <a:rPr lang="en-US" sz="1200" baseline="30000">
                <a:latin typeface="Arial"/>
                <a:ea typeface="Arial"/>
                <a:cs typeface="Arial"/>
                <a:sym typeface="Arial"/>
              </a:rPr>
              <a:t>:</a:t>
            </a:r>
            <a:endParaRPr sz="1200" baseline="30000">
              <a:latin typeface="Arial"/>
              <a:ea typeface="Arial"/>
              <a:cs typeface="Arial"/>
              <a:sym typeface="Arial"/>
            </a:endParaRPr>
          </a:p>
          <a:p>
            <a:pPr marL="38100" lvl="0" indent="0" algn="l" rtl="0">
              <a:lnSpc>
                <a:spcPct val="100000"/>
              </a:lnSpc>
              <a:spcBef>
                <a:spcPts val="15"/>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Prioritised</a:t>
            </a:r>
            <a:r>
              <a:rPr lang="en-US" sz="1200" baseline="30000">
                <a:latin typeface="Arial"/>
                <a:ea typeface="Arial"/>
                <a:cs typeface="Arial"/>
                <a:sym typeface="Arial"/>
              </a:rPr>
              <a:t>:</a:t>
            </a:r>
            <a:endParaRPr sz="1200" baseline="30000">
              <a:latin typeface="Arial"/>
              <a:ea typeface="Arial"/>
              <a:cs typeface="Arial"/>
              <a:sym typeface="Arial"/>
            </a:endParaRPr>
          </a:p>
        </p:txBody>
      </p:sp>
      <p:sp>
        <p:nvSpPr>
          <p:cNvPr id="81" name="Google Shape;81;p2"/>
          <p:cNvSpPr txBox="1"/>
          <p:nvPr/>
        </p:nvSpPr>
        <p:spPr>
          <a:xfrm>
            <a:off x="1819147" y="7019035"/>
            <a:ext cx="4817110" cy="563880"/>
          </a:xfrm>
          <a:prstGeom prst="rect">
            <a:avLst/>
          </a:prstGeom>
          <a:noFill/>
          <a:ln>
            <a:noFill/>
          </a:ln>
        </p:spPr>
        <p:txBody>
          <a:bodyPr spcFirstLastPara="1" wrap="square" lIns="0" tIns="17775" rIns="0" bIns="0" anchor="t" anchorCtr="0">
            <a:spAutoFit/>
          </a:bodyPr>
          <a:lstStyle/>
          <a:p>
            <a:pPr marL="12700" marR="5080" lvl="0" indent="0" algn="l" rtl="0">
              <a:lnSpc>
                <a:spcPct val="117499"/>
              </a:lnSpc>
              <a:spcBef>
                <a:spcPts val="0"/>
              </a:spcBef>
              <a:spcAft>
                <a:spcPts val="0"/>
              </a:spcAft>
              <a:buNone/>
            </a:pPr>
            <a:r>
              <a:rPr lang="en-US" sz="800">
                <a:latin typeface="Arial"/>
                <a:ea typeface="Arial"/>
                <a:cs typeface="Arial"/>
                <a:sym typeface="Arial"/>
              </a:rPr>
              <a:t>The desired business benefits, the company’s reason for investing in the product, are clearly described, for example, revenue, brand equity, cost savings.</a:t>
            </a:r>
            <a:endParaRPr sz="800">
              <a:latin typeface="Arial"/>
              <a:ea typeface="Arial"/>
              <a:cs typeface="Arial"/>
              <a:sym typeface="Arial"/>
            </a:endParaRPr>
          </a:p>
          <a:p>
            <a:pPr marL="12700" lvl="0" indent="0" algn="l" rtl="0">
              <a:lnSpc>
                <a:spcPct val="100000"/>
              </a:lnSpc>
              <a:spcBef>
                <a:spcPts val="85"/>
              </a:spcBef>
              <a:spcAft>
                <a:spcPts val="0"/>
              </a:spcAft>
              <a:buNone/>
            </a:pPr>
            <a:r>
              <a:rPr lang="en-US" sz="800">
                <a:latin typeface="Arial"/>
                <a:ea typeface="Arial"/>
                <a:cs typeface="Arial"/>
                <a:sym typeface="Arial"/>
              </a:rPr>
              <a:t>The business goals are detailed; state rough targets if possible.</a:t>
            </a:r>
            <a:endParaRPr sz="800">
              <a:latin typeface="Arial"/>
              <a:ea typeface="Arial"/>
              <a:cs typeface="Arial"/>
              <a:sym typeface="Arial"/>
            </a:endParaRPr>
          </a:p>
          <a:p>
            <a:pPr marL="12700" lvl="0" indent="0" algn="l" rtl="0">
              <a:lnSpc>
                <a:spcPct val="100000"/>
              </a:lnSpc>
              <a:spcBef>
                <a:spcPts val="315"/>
              </a:spcBef>
              <a:spcAft>
                <a:spcPts val="0"/>
              </a:spcAft>
              <a:buNone/>
            </a:pPr>
            <a:r>
              <a:rPr lang="en-US" sz="800">
                <a:latin typeface="Arial"/>
                <a:ea typeface="Arial"/>
                <a:cs typeface="Arial"/>
                <a:sym typeface="Arial"/>
              </a:rPr>
              <a:t>If more than one business goal is identified; order according to business impact.</a:t>
            </a:r>
            <a:endParaRPr sz="800">
              <a:latin typeface="Arial"/>
              <a:ea typeface="Arial"/>
              <a:cs typeface="Arial"/>
              <a:sym typeface="Arial"/>
            </a:endParaRPr>
          </a:p>
        </p:txBody>
      </p:sp>
      <p:sp>
        <p:nvSpPr>
          <p:cNvPr id="82" name="Google Shape;82;p2"/>
          <p:cNvSpPr txBox="1"/>
          <p:nvPr/>
        </p:nvSpPr>
        <p:spPr>
          <a:xfrm>
            <a:off x="901700" y="7784083"/>
            <a:ext cx="1271270" cy="20827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200">
                <a:latin typeface="Lucida Sans"/>
                <a:ea typeface="Lucida Sans"/>
                <a:cs typeface="Lucida Sans"/>
                <a:sym typeface="Lucida Sans"/>
              </a:rPr>
              <a:t>BONUS CRITERIA</a:t>
            </a:r>
            <a:endParaRPr sz="1200">
              <a:latin typeface="Lucida Sans"/>
              <a:ea typeface="Lucida Sans"/>
              <a:cs typeface="Lucida Sans"/>
              <a:sym typeface="Lucida Sans"/>
            </a:endParaRPr>
          </a:p>
        </p:txBody>
      </p:sp>
      <p:sp>
        <p:nvSpPr>
          <p:cNvPr id="83" name="Google Shape;83;p2"/>
          <p:cNvSpPr txBox="1"/>
          <p:nvPr/>
        </p:nvSpPr>
        <p:spPr>
          <a:xfrm>
            <a:off x="894587" y="7992334"/>
            <a:ext cx="814705" cy="531495"/>
          </a:xfrm>
          <a:prstGeom prst="rect">
            <a:avLst/>
          </a:prstGeom>
          <a:noFill/>
          <a:ln>
            <a:noFill/>
          </a:ln>
        </p:spPr>
        <p:txBody>
          <a:bodyPr spcFirstLastPara="1" wrap="square" lIns="0" tIns="104775" rIns="0" bIns="0" anchor="t" anchorCtr="0">
            <a:spAutoFit/>
          </a:bodyPr>
          <a:lstStyle/>
          <a:p>
            <a:pPr marL="38100" lvl="0" indent="0" algn="l" rtl="0">
              <a:lnSpc>
                <a:spcPct val="100000"/>
              </a:lnSpc>
              <a:spcBef>
                <a:spcPts val="0"/>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Needs-first</a:t>
            </a:r>
            <a:r>
              <a:rPr lang="en-US" sz="1200" baseline="30000">
                <a:latin typeface="Arial"/>
                <a:ea typeface="Arial"/>
                <a:cs typeface="Arial"/>
                <a:sym typeface="Arial"/>
              </a:rPr>
              <a:t>:</a:t>
            </a:r>
            <a:endParaRPr sz="1200" baseline="30000">
              <a:latin typeface="Arial"/>
              <a:ea typeface="Arial"/>
              <a:cs typeface="Arial"/>
              <a:sym typeface="Arial"/>
            </a:endParaRPr>
          </a:p>
          <a:p>
            <a:pPr marL="38100" lvl="0" indent="0" algn="l" rtl="0">
              <a:lnSpc>
                <a:spcPct val="100000"/>
              </a:lnSpc>
              <a:spcBef>
                <a:spcPts val="730"/>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Validated</a:t>
            </a:r>
            <a:r>
              <a:rPr lang="en-US" sz="1200" baseline="30000">
                <a:latin typeface="Arial"/>
                <a:ea typeface="Arial"/>
                <a:cs typeface="Arial"/>
                <a:sym typeface="Arial"/>
              </a:rPr>
              <a:t>:</a:t>
            </a:r>
            <a:endParaRPr sz="1200" baseline="30000">
              <a:latin typeface="Arial"/>
              <a:ea typeface="Arial"/>
              <a:cs typeface="Arial"/>
              <a:sym typeface="Arial"/>
            </a:endParaRPr>
          </a:p>
        </p:txBody>
      </p:sp>
      <p:sp>
        <p:nvSpPr>
          <p:cNvPr id="84" name="Google Shape;84;p2"/>
          <p:cNvSpPr txBox="1"/>
          <p:nvPr/>
        </p:nvSpPr>
        <p:spPr>
          <a:xfrm>
            <a:off x="1819147" y="8107171"/>
            <a:ext cx="4805680" cy="1146175"/>
          </a:xfrm>
          <a:prstGeom prst="rect">
            <a:avLst/>
          </a:prstGeom>
          <a:noFill/>
          <a:ln>
            <a:noFill/>
          </a:ln>
        </p:spPr>
        <p:txBody>
          <a:bodyPr spcFirstLastPara="1" wrap="square" lIns="0" tIns="20300" rIns="0" bIns="0" anchor="t" anchorCtr="0">
            <a:spAutoFit/>
          </a:bodyPr>
          <a:lstStyle/>
          <a:p>
            <a:pPr marL="12700" marR="74930" lvl="0" indent="0" algn="l" rtl="0">
              <a:lnSpc>
                <a:spcPct val="113750"/>
              </a:lnSpc>
              <a:spcBef>
                <a:spcPts val="0"/>
              </a:spcBef>
              <a:spcAft>
                <a:spcPts val="0"/>
              </a:spcAft>
              <a:buNone/>
            </a:pPr>
            <a:r>
              <a:rPr lang="en-US" sz="800">
                <a:latin typeface="Arial"/>
                <a:ea typeface="Arial"/>
                <a:cs typeface="Arial"/>
                <a:sym typeface="Arial"/>
              </a:rPr>
              <a:t>Start with the needs after you’ve captured the vision especially when you create a new strategy—be it for a brand-new product or for an existing one.</a:t>
            </a:r>
            <a:endParaRPr sz="800">
              <a:latin typeface="Arial"/>
              <a:ea typeface="Arial"/>
              <a:cs typeface="Arial"/>
              <a:sym typeface="Arial"/>
            </a:endParaRPr>
          </a:p>
          <a:p>
            <a:pPr marL="12700" marR="5080" lvl="0" indent="0" algn="l" rtl="0">
              <a:lnSpc>
                <a:spcPct val="113750"/>
              </a:lnSpc>
              <a:spcBef>
                <a:spcPts val="200"/>
              </a:spcBef>
              <a:spcAft>
                <a:spcPts val="0"/>
              </a:spcAft>
              <a:buNone/>
            </a:pPr>
            <a:r>
              <a:rPr lang="en-US" sz="800">
                <a:latin typeface="Arial"/>
                <a:ea typeface="Arial"/>
                <a:cs typeface="Arial"/>
                <a:sym typeface="Arial"/>
              </a:rPr>
              <a:t>The strategy captured on the product vision board does not contain any major hypotheses and risks. It has been successfully validated, for instance, by interviewing and observing target users, building throwaway prototypes, and carrying out competitive analysis.</a:t>
            </a:r>
            <a:endParaRPr sz="800">
              <a:latin typeface="Arial"/>
              <a:ea typeface="Arial"/>
              <a:cs typeface="Arial"/>
              <a:sym typeface="Arial"/>
            </a:endParaRPr>
          </a:p>
          <a:p>
            <a:pPr marL="12700" marR="27305" lvl="0" indent="0" algn="l" rtl="0">
              <a:lnSpc>
                <a:spcPct val="113750"/>
              </a:lnSpc>
              <a:spcBef>
                <a:spcPts val="195"/>
              </a:spcBef>
              <a:spcAft>
                <a:spcPts val="0"/>
              </a:spcAft>
              <a:buNone/>
            </a:pPr>
            <a:r>
              <a:rPr lang="en-US" sz="800">
                <a:latin typeface="Arial"/>
                <a:ea typeface="Arial"/>
                <a:cs typeface="Arial"/>
                <a:sym typeface="Arial"/>
              </a:rPr>
              <a:t>The product vision board is regularly inspected and adapted, at least once every three months as a rule of thumb.</a:t>
            </a:r>
            <a:endParaRPr sz="800">
              <a:latin typeface="Arial"/>
              <a:ea typeface="Arial"/>
              <a:cs typeface="Arial"/>
              <a:sym typeface="Arial"/>
            </a:endParaRPr>
          </a:p>
          <a:p>
            <a:pPr marL="12700" marR="23495" lvl="0" indent="0" algn="l" rtl="0">
              <a:lnSpc>
                <a:spcPct val="117499"/>
              </a:lnSpc>
              <a:spcBef>
                <a:spcPts val="150"/>
              </a:spcBef>
              <a:spcAft>
                <a:spcPts val="0"/>
              </a:spcAft>
              <a:buNone/>
            </a:pPr>
            <a:r>
              <a:rPr lang="en-US" sz="800">
                <a:latin typeface="Arial"/>
                <a:ea typeface="Arial"/>
                <a:cs typeface="Arial"/>
                <a:sym typeface="Arial"/>
              </a:rPr>
              <a:t>The key stakeholders and development team members have a shared understanding of the product vision board contents and support the decisions captured on it.</a:t>
            </a:r>
            <a:endParaRPr sz="800">
              <a:latin typeface="Arial"/>
              <a:ea typeface="Arial"/>
              <a:cs typeface="Arial"/>
              <a:sym typeface="Arial"/>
            </a:endParaRPr>
          </a:p>
        </p:txBody>
      </p:sp>
      <p:sp>
        <p:nvSpPr>
          <p:cNvPr id="85" name="Google Shape;85;p2"/>
          <p:cNvSpPr txBox="1"/>
          <p:nvPr/>
        </p:nvSpPr>
        <p:spPr>
          <a:xfrm>
            <a:off x="894587" y="8614126"/>
            <a:ext cx="713105" cy="537845"/>
          </a:xfrm>
          <a:prstGeom prst="rect">
            <a:avLst/>
          </a:prstGeom>
          <a:noFill/>
          <a:ln>
            <a:noFill/>
          </a:ln>
        </p:spPr>
        <p:txBody>
          <a:bodyPr spcFirstLastPara="1" wrap="square" lIns="0" tIns="107950" rIns="0" bIns="0" anchor="t" anchorCtr="0">
            <a:spAutoFit/>
          </a:bodyPr>
          <a:lstStyle/>
          <a:p>
            <a:pPr marL="38100" lvl="0" indent="0" algn="l" rtl="0">
              <a:lnSpc>
                <a:spcPct val="100000"/>
              </a:lnSpc>
              <a:spcBef>
                <a:spcPts val="0"/>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Adaptive</a:t>
            </a:r>
            <a:r>
              <a:rPr lang="en-US" sz="1200" baseline="30000">
                <a:latin typeface="Arial"/>
                <a:ea typeface="Arial"/>
                <a:cs typeface="Arial"/>
                <a:sym typeface="Arial"/>
              </a:rPr>
              <a:t>:</a:t>
            </a:r>
            <a:endParaRPr sz="1200" baseline="30000">
              <a:latin typeface="Arial"/>
              <a:ea typeface="Arial"/>
              <a:cs typeface="Arial"/>
              <a:sym typeface="Arial"/>
            </a:endParaRPr>
          </a:p>
          <a:p>
            <a:pPr marL="38100" lvl="0" indent="0" algn="l" rtl="0">
              <a:lnSpc>
                <a:spcPct val="100000"/>
              </a:lnSpc>
              <a:spcBef>
                <a:spcPts val="755"/>
              </a:spcBef>
              <a:spcAft>
                <a:spcPts val="0"/>
              </a:spcAft>
              <a:buNone/>
            </a:pPr>
            <a:r>
              <a:rPr lang="en-US" sz="1050">
                <a:latin typeface="Quattrocento Sans"/>
                <a:ea typeface="Quattrocento Sans"/>
                <a:cs typeface="Quattrocento Sans"/>
                <a:sym typeface="Quattrocento Sans"/>
              </a:rPr>
              <a:t>☑ </a:t>
            </a:r>
            <a:r>
              <a:rPr lang="en-US" sz="1200" b="1" baseline="30000">
                <a:latin typeface="Arial"/>
                <a:ea typeface="Arial"/>
                <a:cs typeface="Arial"/>
                <a:sym typeface="Arial"/>
              </a:rPr>
              <a:t>Shared:</a:t>
            </a:r>
            <a:endParaRPr sz="1200" baseline="30000">
              <a:latin typeface="Arial"/>
              <a:ea typeface="Arial"/>
              <a:cs typeface="Arial"/>
              <a:sym typeface="Arial"/>
            </a:endParaRPr>
          </a:p>
        </p:txBody>
      </p:sp>
      <p:sp>
        <p:nvSpPr>
          <p:cNvPr id="86" name="Google Shape;86;p2"/>
          <p:cNvSpPr/>
          <p:nvPr/>
        </p:nvSpPr>
        <p:spPr>
          <a:xfrm>
            <a:off x="920496" y="9464039"/>
            <a:ext cx="5755005" cy="304800"/>
          </a:xfrm>
          <a:custGeom>
            <a:avLst/>
            <a:gdLst/>
            <a:ahLst/>
            <a:cxnLst/>
            <a:rect l="l" t="t" r="r" b="b"/>
            <a:pathLst>
              <a:path w="5755005" h="304800" extrusionOk="0">
                <a:moveTo>
                  <a:pt x="5754624" y="0"/>
                </a:moveTo>
                <a:lnTo>
                  <a:pt x="0" y="0"/>
                </a:lnTo>
                <a:lnTo>
                  <a:pt x="0" y="304800"/>
                </a:lnTo>
                <a:lnTo>
                  <a:pt x="5754624" y="304800"/>
                </a:lnTo>
                <a:lnTo>
                  <a:pt x="5754624" y="0"/>
                </a:lnTo>
                <a:close/>
              </a:path>
            </a:pathLst>
          </a:custGeom>
          <a:solidFill>
            <a:srgbClr val="F2F2F2"/>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7" name="Google Shape;87;p2"/>
          <p:cNvSpPr txBox="1"/>
          <p:nvPr/>
        </p:nvSpPr>
        <p:spPr>
          <a:xfrm>
            <a:off x="920496" y="9481819"/>
            <a:ext cx="5755005" cy="262255"/>
          </a:xfrm>
          <a:prstGeom prst="rect">
            <a:avLst/>
          </a:prstGeom>
          <a:noFill/>
          <a:ln>
            <a:noFill/>
          </a:ln>
        </p:spPr>
        <p:txBody>
          <a:bodyPr spcFirstLastPara="1" wrap="square" lIns="0" tIns="20950" rIns="0" bIns="0" anchor="t" anchorCtr="0">
            <a:spAutoFit/>
          </a:bodyPr>
          <a:lstStyle/>
          <a:p>
            <a:pPr marL="33020" marR="50165" lvl="0" indent="0" algn="l" rtl="0">
              <a:lnSpc>
                <a:spcPct val="113750"/>
              </a:lnSpc>
              <a:spcBef>
                <a:spcPts val="0"/>
              </a:spcBef>
              <a:spcAft>
                <a:spcPts val="0"/>
              </a:spcAft>
              <a:buNone/>
            </a:pPr>
            <a:r>
              <a:rPr lang="en-US" sz="800" b="1">
                <a:latin typeface="Arial"/>
                <a:ea typeface="Arial"/>
                <a:cs typeface="Arial"/>
                <a:sym typeface="Arial"/>
              </a:rPr>
              <a:t>For more advice on creating an effective product vision and product strategy, read my book </a:t>
            </a:r>
            <a:r>
              <a:rPr lang="en-US" sz="800" b="1" i="1">
                <a:latin typeface="Arial"/>
                <a:ea typeface="Arial"/>
                <a:cs typeface="Arial"/>
                <a:sym typeface="Arial"/>
              </a:rPr>
              <a:t>Strategize </a:t>
            </a:r>
            <a:r>
              <a:rPr lang="en-US" sz="800" b="1">
                <a:latin typeface="Arial"/>
                <a:ea typeface="Arial"/>
                <a:cs typeface="Arial"/>
                <a:sym typeface="Arial"/>
              </a:rPr>
              <a:t>and attend my training courses, see </a:t>
            </a:r>
            <a:r>
              <a:rPr lang="en-US" sz="800" b="1" u="sng">
                <a:solidFill>
                  <a:schemeClr val="hlink"/>
                </a:solidFill>
                <a:latin typeface="Arial"/>
                <a:ea typeface="Arial"/>
                <a:cs typeface="Arial"/>
                <a:sym typeface="Arial"/>
                <a:hlinkClick r:id="rId4"/>
              </a:rPr>
              <a:t>www.romanpichler.com.</a:t>
            </a:r>
            <a:endParaRPr sz="800">
              <a:latin typeface="Arial"/>
              <a:ea typeface="Arial"/>
              <a:cs typeface="Arial"/>
              <a:sym typeface="Arial"/>
            </a:endParaRPr>
          </a:p>
        </p:txBody>
      </p:sp>
      <p:grpSp>
        <p:nvGrpSpPr>
          <p:cNvPr id="88" name="Google Shape;88;p2"/>
          <p:cNvGrpSpPr/>
          <p:nvPr/>
        </p:nvGrpSpPr>
        <p:grpSpPr>
          <a:xfrm>
            <a:off x="914400" y="9457943"/>
            <a:ext cx="5767070" cy="316992"/>
            <a:chOff x="914400" y="9457943"/>
            <a:chExt cx="5767070" cy="316992"/>
          </a:xfrm>
        </p:grpSpPr>
        <p:sp>
          <p:nvSpPr>
            <p:cNvPr id="89" name="Google Shape;89;p2"/>
            <p:cNvSpPr/>
            <p:nvPr/>
          </p:nvSpPr>
          <p:spPr>
            <a:xfrm>
              <a:off x="914400" y="9457943"/>
              <a:ext cx="5767070" cy="43180"/>
            </a:xfrm>
            <a:custGeom>
              <a:avLst/>
              <a:gdLst/>
              <a:ahLst/>
              <a:cxnLst/>
              <a:rect l="l" t="t" r="r" b="b"/>
              <a:pathLst>
                <a:path w="5767070" h="43179" extrusionOk="0">
                  <a:moveTo>
                    <a:pt x="5766816" y="0"/>
                  </a:moveTo>
                  <a:lnTo>
                    <a:pt x="5760720" y="0"/>
                  </a:lnTo>
                  <a:lnTo>
                    <a:pt x="6096" y="0"/>
                  </a:lnTo>
                  <a:lnTo>
                    <a:pt x="0" y="0"/>
                  </a:lnTo>
                  <a:lnTo>
                    <a:pt x="0" y="6096"/>
                  </a:lnTo>
                  <a:lnTo>
                    <a:pt x="0" y="42672"/>
                  </a:lnTo>
                  <a:lnTo>
                    <a:pt x="6096" y="42672"/>
                  </a:lnTo>
                  <a:lnTo>
                    <a:pt x="6096" y="6096"/>
                  </a:lnTo>
                  <a:lnTo>
                    <a:pt x="5760720" y="6096"/>
                  </a:lnTo>
                  <a:lnTo>
                    <a:pt x="5760720" y="42672"/>
                  </a:lnTo>
                  <a:lnTo>
                    <a:pt x="5766816" y="42672"/>
                  </a:lnTo>
                  <a:lnTo>
                    <a:pt x="5766816" y="6096"/>
                  </a:lnTo>
                  <a:lnTo>
                    <a:pt x="5766816"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0" name="Google Shape;90;p2"/>
            <p:cNvSpPr/>
            <p:nvPr/>
          </p:nvSpPr>
          <p:spPr>
            <a:xfrm>
              <a:off x="917447" y="9732263"/>
              <a:ext cx="5760720" cy="36830"/>
            </a:xfrm>
            <a:custGeom>
              <a:avLst/>
              <a:gdLst/>
              <a:ahLst/>
              <a:cxnLst/>
              <a:rect l="l" t="t" r="r" b="b"/>
              <a:pathLst>
                <a:path w="5760720" h="36829" extrusionOk="0">
                  <a:moveTo>
                    <a:pt x="5760720" y="0"/>
                  </a:moveTo>
                  <a:lnTo>
                    <a:pt x="0" y="0"/>
                  </a:lnTo>
                  <a:lnTo>
                    <a:pt x="0" y="36576"/>
                  </a:lnTo>
                  <a:lnTo>
                    <a:pt x="5760720" y="36576"/>
                  </a:lnTo>
                  <a:lnTo>
                    <a:pt x="5760720" y="0"/>
                  </a:lnTo>
                  <a:close/>
                </a:path>
              </a:pathLst>
            </a:custGeom>
            <a:solidFill>
              <a:srgbClr val="F2F2F2"/>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1" name="Google Shape;91;p2"/>
            <p:cNvSpPr/>
            <p:nvPr/>
          </p:nvSpPr>
          <p:spPr>
            <a:xfrm>
              <a:off x="914400" y="9500615"/>
              <a:ext cx="5767070" cy="274320"/>
            </a:xfrm>
            <a:custGeom>
              <a:avLst/>
              <a:gdLst/>
              <a:ahLst/>
              <a:cxnLst/>
              <a:rect l="l" t="t" r="r" b="b"/>
              <a:pathLst>
                <a:path w="5767070" h="274320" extrusionOk="0">
                  <a:moveTo>
                    <a:pt x="5766816" y="0"/>
                  </a:moveTo>
                  <a:lnTo>
                    <a:pt x="5760720" y="0"/>
                  </a:lnTo>
                  <a:lnTo>
                    <a:pt x="5760720" y="268224"/>
                  </a:lnTo>
                  <a:lnTo>
                    <a:pt x="6096" y="268224"/>
                  </a:lnTo>
                  <a:lnTo>
                    <a:pt x="6096" y="0"/>
                  </a:lnTo>
                  <a:lnTo>
                    <a:pt x="0" y="0"/>
                  </a:lnTo>
                  <a:lnTo>
                    <a:pt x="0" y="268224"/>
                  </a:lnTo>
                  <a:lnTo>
                    <a:pt x="0" y="274320"/>
                  </a:lnTo>
                  <a:lnTo>
                    <a:pt x="6096" y="274320"/>
                  </a:lnTo>
                  <a:lnTo>
                    <a:pt x="5760720" y="274320"/>
                  </a:lnTo>
                  <a:lnTo>
                    <a:pt x="5766816" y="274320"/>
                  </a:lnTo>
                  <a:lnTo>
                    <a:pt x="5766816" y="268224"/>
                  </a:lnTo>
                  <a:lnTo>
                    <a:pt x="5766816"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1300</Words>
  <Application>Microsoft Office PowerPoint</Application>
  <PresentationFormat>Personalizado</PresentationFormat>
  <Paragraphs>112</Paragraphs>
  <Slides>3</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vt:i4>
      </vt:variant>
    </vt:vector>
  </HeadingPairs>
  <TitlesOfParts>
    <vt:vector size="11" baseType="lpstr">
      <vt:lpstr>Times New Roman</vt:lpstr>
      <vt:lpstr>Lucida Sans</vt:lpstr>
      <vt:lpstr>Arial Black</vt:lpstr>
      <vt:lpstr>Calibri</vt:lpstr>
      <vt:lpstr>Trebuchet MS</vt:lpstr>
      <vt:lpstr>Arial</vt:lpstr>
      <vt:lpstr>Quattrocento Sans</vt:lpstr>
      <vt:lpstr>Office Theme</vt:lpstr>
      <vt:lpstr>PRODUCT VISION BOARD              MAGNETO FREELANCE</vt:lpstr>
      <vt:lpstr>PRODUCT VISION BOARD</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VISION BOARD              MAGNETO FREELANCE</dc:title>
  <cp:lastModifiedBy>Mariana Calle</cp:lastModifiedBy>
  <cp:revision>4</cp:revision>
  <dcterms:created xsi:type="dcterms:W3CDTF">2024-02-08T15:56:36Z</dcterms:created>
  <dcterms:modified xsi:type="dcterms:W3CDTF">2024-02-23T13:28:53Z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2023-02-01T00:00:00Z</vt:filetime>
  </property>
  <property fmtid="{D5CDD505-2E9C-101B-9397-08002B2CF9AE}" pid="3" name="LastSaved">
    <vt:filetime>2024-02-08T00:00:00Z</vt:filetime>
  </property>
  <property fmtid="{D5CDD505-2E9C-101B-9397-08002B2CF9AE}" pid="4" name="Producer">
    <vt:lpwstr>macOS Version 13.2 (Build 22D49) Quartz PDFContext</vt:lpwstr>
  </property>
</Properties>
</file>