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3" r:id="rId3"/>
    <p:sldMasterId id="2147483697" r:id="rId4"/>
    <p:sldMasterId id="2147483702" r:id="rId5"/>
  </p:sldMasterIdLst>
  <p:sldIdLst>
    <p:sldId id="256" r:id="rId6"/>
    <p:sldId id="257" r:id="rId7"/>
    <p:sldId id="264" r:id="rId8"/>
    <p:sldId id="266" r:id="rId9"/>
    <p:sldId id="267" r:id="rId10"/>
    <p:sldId id="265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8E5D9-1103-4B7C-835C-B57FBBC63DEE}" v="7" dt="2024-10-12T13:18:15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liu" userId="34562458abd956b0" providerId="LiveId" clId="{F578E5D9-1103-4B7C-835C-B57FBBC63DEE}"/>
    <pc:docChg chg="undo custSel modSld">
      <pc:chgData name="yawei liu" userId="34562458abd956b0" providerId="LiveId" clId="{F578E5D9-1103-4B7C-835C-B57FBBC63DEE}" dt="2024-10-12T13:18:54.288" v="1259" actId="20577"/>
      <pc:docMkLst>
        <pc:docMk/>
      </pc:docMkLst>
      <pc:sldChg chg="modSp mod">
        <pc:chgData name="yawei liu" userId="34562458abd956b0" providerId="LiveId" clId="{F578E5D9-1103-4B7C-835C-B57FBBC63DEE}" dt="2024-10-12T04:02:13.413" v="1246" actId="207"/>
        <pc:sldMkLst>
          <pc:docMk/>
          <pc:sldMk cId="1833147498" sldId="257"/>
        </pc:sldMkLst>
        <pc:spChg chg="mod">
          <ac:chgData name="yawei liu" userId="34562458abd956b0" providerId="LiveId" clId="{F578E5D9-1103-4B7C-835C-B57FBBC63DEE}" dt="2024-10-12T04:02:13.413" v="1246" actId="207"/>
          <ac:spMkLst>
            <pc:docMk/>
            <pc:sldMk cId="1833147498" sldId="257"/>
            <ac:spMk id="3" creationId="{470F3327-7645-9D1D-95FF-51AA0DC2611B}"/>
          </ac:spMkLst>
        </pc:spChg>
      </pc:sldChg>
      <pc:sldChg chg="modSp mod">
        <pc:chgData name="yawei liu" userId="34562458abd956b0" providerId="LiveId" clId="{F578E5D9-1103-4B7C-835C-B57FBBC63DEE}" dt="2024-10-12T13:15:53.602" v="1250"/>
        <pc:sldMkLst>
          <pc:docMk/>
          <pc:sldMk cId="2940672554" sldId="260"/>
        </pc:sldMkLst>
        <pc:spChg chg="mod">
          <ac:chgData name="yawei liu" userId="34562458abd956b0" providerId="LiveId" clId="{F578E5D9-1103-4B7C-835C-B57FBBC63DEE}" dt="2024-10-12T13:15:53.602" v="1250"/>
          <ac:spMkLst>
            <pc:docMk/>
            <pc:sldMk cId="2940672554" sldId="260"/>
            <ac:spMk id="3" creationId="{4A3EA22B-93EF-C2A2-690D-02CCCE9DF2FE}"/>
          </ac:spMkLst>
        </pc:spChg>
      </pc:sldChg>
      <pc:sldChg chg="modSp mod">
        <pc:chgData name="yawei liu" userId="34562458abd956b0" providerId="LiveId" clId="{F578E5D9-1103-4B7C-835C-B57FBBC63DEE}" dt="2024-10-12T13:15:48.128" v="1248" actId="21"/>
        <pc:sldMkLst>
          <pc:docMk/>
          <pc:sldMk cId="801898702" sldId="261"/>
        </pc:sldMkLst>
        <pc:spChg chg="mod">
          <ac:chgData name="yawei liu" userId="34562458abd956b0" providerId="LiveId" clId="{F578E5D9-1103-4B7C-835C-B57FBBC63DEE}" dt="2024-10-12T13:15:48.128" v="1248" actId="21"/>
          <ac:spMkLst>
            <pc:docMk/>
            <pc:sldMk cId="801898702" sldId="261"/>
            <ac:spMk id="3" creationId="{E6DD1887-53D9-B79F-6F2E-A6364572D33E}"/>
          </ac:spMkLst>
        </pc:spChg>
      </pc:sldChg>
      <pc:sldChg chg="modSp mod">
        <pc:chgData name="yawei liu" userId="34562458abd956b0" providerId="LiveId" clId="{F578E5D9-1103-4B7C-835C-B57FBBC63DEE}" dt="2024-10-10T02:32:07.142" v="749" actId="20577"/>
        <pc:sldMkLst>
          <pc:docMk/>
          <pc:sldMk cId="319163682" sldId="263"/>
        </pc:sldMkLst>
        <pc:spChg chg="mod">
          <ac:chgData name="yawei liu" userId="34562458abd956b0" providerId="LiveId" clId="{F578E5D9-1103-4B7C-835C-B57FBBC63DEE}" dt="2024-10-10T02:32:07.142" v="749" actId="20577"/>
          <ac:spMkLst>
            <pc:docMk/>
            <pc:sldMk cId="319163682" sldId="263"/>
            <ac:spMk id="3" creationId="{BC30DF9D-7268-0069-8221-AFFAE2A380BD}"/>
          </ac:spMkLst>
        </pc:spChg>
      </pc:sldChg>
      <pc:sldChg chg="modSp mod">
        <pc:chgData name="yawei liu" userId="34562458abd956b0" providerId="LiveId" clId="{F578E5D9-1103-4B7C-835C-B57FBBC63DEE}" dt="2024-10-12T03:28:45.218" v="1240" actId="15"/>
        <pc:sldMkLst>
          <pc:docMk/>
          <pc:sldMk cId="943901529" sldId="264"/>
        </pc:sldMkLst>
        <pc:spChg chg="mod">
          <ac:chgData name="yawei liu" userId="34562458abd956b0" providerId="LiveId" clId="{F578E5D9-1103-4B7C-835C-B57FBBC63DEE}" dt="2024-10-12T03:24:48.350" v="1078" actId="20577"/>
          <ac:spMkLst>
            <pc:docMk/>
            <pc:sldMk cId="943901529" sldId="264"/>
            <ac:spMk id="2" creationId="{0302DC22-0929-23E2-372E-5F08290B1261}"/>
          </ac:spMkLst>
        </pc:spChg>
        <pc:spChg chg="mod">
          <ac:chgData name="yawei liu" userId="34562458abd956b0" providerId="LiveId" clId="{F578E5D9-1103-4B7C-835C-B57FBBC63DEE}" dt="2024-10-12T03:28:45.218" v="1240" actId="15"/>
          <ac:spMkLst>
            <pc:docMk/>
            <pc:sldMk cId="943901529" sldId="264"/>
            <ac:spMk id="3" creationId="{F5C334AF-C69B-1E64-D777-EBD90F8BDF08}"/>
          </ac:spMkLst>
        </pc:spChg>
      </pc:sldChg>
      <pc:sldChg chg="modSp mod">
        <pc:chgData name="yawei liu" userId="34562458abd956b0" providerId="LiveId" clId="{F578E5D9-1103-4B7C-835C-B57FBBC63DEE}" dt="2024-10-10T02:19:25.328" v="386" actId="20577"/>
        <pc:sldMkLst>
          <pc:docMk/>
          <pc:sldMk cId="2601856332" sldId="266"/>
        </pc:sldMkLst>
        <pc:spChg chg="mod">
          <ac:chgData name="yawei liu" userId="34562458abd956b0" providerId="LiveId" clId="{F578E5D9-1103-4B7C-835C-B57FBBC63DEE}" dt="2024-10-10T02:19:25.328" v="386" actId="20577"/>
          <ac:spMkLst>
            <pc:docMk/>
            <pc:sldMk cId="2601856332" sldId="266"/>
            <ac:spMk id="3" creationId="{5B434162-17B4-0E9E-AB0B-683D265E7D78}"/>
          </ac:spMkLst>
        </pc:spChg>
      </pc:sldChg>
      <pc:sldChg chg="modSp mod">
        <pc:chgData name="yawei liu" userId="34562458abd956b0" providerId="LiveId" clId="{F578E5D9-1103-4B7C-835C-B57FBBC63DEE}" dt="2024-10-12T13:18:54.288" v="1259" actId="20577"/>
        <pc:sldMkLst>
          <pc:docMk/>
          <pc:sldMk cId="3083663619" sldId="267"/>
        </pc:sldMkLst>
        <pc:spChg chg="mod">
          <ac:chgData name="yawei liu" userId="34562458abd956b0" providerId="LiveId" clId="{F578E5D9-1103-4B7C-835C-B57FBBC63DEE}" dt="2024-10-12T13:18:54.288" v="1259" actId="20577"/>
          <ac:spMkLst>
            <pc:docMk/>
            <pc:sldMk cId="3083663619" sldId="267"/>
            <ac:spMk id="3" creationId="{25702DF2-818D-0D97-02D0-6A9E77BF437D}"/>
          </ac:spMkLst>
        </pc:spChg>
      </pc:sldChg>
    </pc:docChg>
  </pc:docChgLst>
  <pc:docChgLst>
    <pc:chgData userId="34562458abd956b0" providerId="LiveId" clId="{2388EFDB-FBF6-4832-8A93-E17D09FC2D35}"/>
    <pc:docChg chg="modSld">
      <pc:chgData name="" userId="34562458abd956b0" providerId="LiveId" clId="{2388EFDB-FBF6-4832-8A93-E17D09FC2D35}" dt="2024-10-12T09:42:10.188" v="13" actId="20577"/>
      <pc:docMkLst>
        <pc:docMk/>
      </pc:docMkLst>
      <pc:sldChg chg="modSp">
        <pc:chgData name="" userId="34562458abd956b0" providerId="LiveId" clId="{2388EFDB-FBF6-4832-8A93-E17D09FC2D35}" dt="2024-10-12T09:42:10.188" v="13" actId="20577"/>
        <pc:sldMkLst>
          <pc:docMk/>
          <pc:sldMk cId="3083663619" sldId="267"/>
        </pc:sldMkLst>
        <pc:spChg chg="mod">
          <ac:chgData name="" userId="34562458abd956b0" providerId="LiveId" clId="{2388EFDB-FBF6-4832-8A93-E17D09FC2D35}" dt="2024-10-12T09:42:10.188" v="13" actId="20577"/>
          <ac:spMkLst>
            <pc:docMk/>
            <pc:sldMk cId="3083663619" sldId="267"/>
            <ac:spMk id="3" creationId="{25702DF2-818D-0D97-02D0-6A9E77BF43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 algn="ctr">
              <a:buNone/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altLang="ko-KR" sz="4400" noProof="0" dirty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EC1F9808-F30B-4B36-87FE-86E7DB2F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1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5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7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5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6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03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86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277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可靠数据传输</a:t>
            </a:r>
            <a:endParaRPr lang="en-US" altLang="zh-CN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66B4-4AB3-41DF-A79D-842F40D8B145}" type="slidenum">
              <a:rPr lang="zh-CN" altLang="en-US"/>
              <a:pPr>
                <a:defRPr/>
              </a:pPr>
              <a:t>‹#›</a:t>
            </a:fld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260615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1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79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8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2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6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71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694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2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5342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66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691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marL="342900" lvl="0" indent="-342900" algn="ctr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 userDrawn="1"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 userDrawn="1"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C81FD3D4-6158-4841-8FB8-24A583506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8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1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61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6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8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6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14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8161-FE42-4471-A70B-300C37D0711A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90301" y="6599239"/>
            <a:ext cx="901700" cy="276225"/>
          </a:xfrm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AE8161-FE42-4471-A70B-300C37D0711A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             主讲人：刘亚维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41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74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93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刘亚维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计算机网络实验</a:t>
            </a:r>
          </a:p>
        </p:txBody>
      </p:sp>
    </p:spTree>
    <p:extLst>
      <p:ext uri="{BB962C8B-B14F-4D97-AF65-F5344CB8AC3E}">
        <p14:creationId xmlns:p14="http://schemas.microsoft.com/office/powerpoint/2010/main" val="14726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81ED1-A0AC-0F38-446B-57176C24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D1887-53D9-B79F-6F2E-A6364572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(3)</a:t>
            </a:r>
            <a:r>
              <a:rPr lang="zh-CN" altLang="en-US" sz="2000" dirty="0"/>
              <a:t> 扩展 </a:t>
            </a:r>
            <a:r>
              <a:rPr lang="en-US" altLang="zh-CN" sz="2000" dirty="0"/>
              <a:t>HTTP </a:t>
            </a:r>
            <a:r>
              <a:rPr lang="zh-CN" altLang="en-US" sz="2000" dirty="0"/>
              <a:t>代理服务器，支持如下功能：</a:t>
            </a:r>
          </a:p>
          <a:p>
            <a:pPr lvl="1"/>
            <a:r>
              <a:rPr lang="en-US" altLang="zh-CN" sz="1800" dirty="0"/>
              <a:t>1. </a:t>
            </a:r>
            <a:r>
              <a:rPr lang="zh-CN" altLang="en-US" sz="1800" dirty="0"/>
              <a:t>网站过滤</a:t>
            </a:r>
            <a:endParaRPr lang="en-US" altLang="zh-CN" sz="1800" dirty="0"/>
          </a:p>
          <a:p>
            <a:pPr lvl="2"/>
            <a:r>
              <a:rPr lang="zh-CN" altLang="en-US" sz="1600" dirty="0"/>
              <a:t>允许</a:t>
            </a:r>
            <a:r>
              <a:rPr lang="en-US" altLang="zh-CN" sz="1600" dirty="0"/>
              <a:t>/</a:t>
            </a:r>
            <a:r>
              <a:rPr lang="zh-CN" altLang="en-US" sz="1600" dirty="0"/>
              <a:t>不允许访问某些网站；</a:t>
            </a:r>
          </a:p>
          <a:p>
            <a:pPr lvl="1"/>
            <a:r>
              <a:rPr lang="zh-CN" altLang="en-US" sz="1800" dirty="0"/>
              <a:t>验收</a:t>
            </a:r>
          </a:p>
          <a:p>
            <a:pPr lvl="2"/>
            <a:r>
              <a:rPr lang="zh-CN" altLang="en-US" sz="1600" dirty="0"/>
              <a:t>检查过滤的网站列表</a:t>
            </a:r>
          </a:p>
          <a:p>
            <a:pPr lvl="2"/>
            <a:r>
              <a:rPr lang="zh-CN" altLang="en-US" sz="1600" dirty="0"/>
              <a:t>开启后无法访问过滤网站，对其他网站可以访问</a:t>
            </a:r>
          </a:p>
          <a:p>
            <a:pPr lvl="1"/>
            <a:r>
              <a:rPr lang="en-US" altLang="zh-CN" sz="1800" dirty="0"/>
              <a:t>2. </a:t>
            </a:r>
            <a:r>
              <a:rPr lang="zh-CN" altLang="en-US" sz="1800" dirty="0"/>
              <a:t>用户过滤</a:t>
            </a:r>
            <a:endParaRPr lang="en-US" altLang="zh-CN" sz="1800" dirty="0"/>
          </a:p>
          <a:p>
            <a:pPr lvl="2"/>
            <a:r>
              <a:rPr lang="zh-CN" altLang="en-US" sz="1600" dirty="0"/>
              <a:t>支持</a:t>
            </a:r>
            <a:r>
              <a:rPr lang="en-US" altLang="zh-CN" sz="1600" dirty="0"/>
              <a:t>/</a:t>
            </a:r>
            <a:r>
              <a:rPr lang="zh-CN" altLang="en-US" sz="1600" dirty="0"/>
              <a:t>不支持某些用户访问外部网站；</a:t>
            </a:r>
          </a:p>
          <a:p>
            <a:pPr lvl="1"/>
            <a:r>
              <a:rPr lang="zh-CN" altLang="en-US" sz="1800" dirty="0"/>
              <a:t>验收</a:t>
            </a:r>
          </a:p>
          <a:p>
            <a:pPr lvl="2"/>
            <a:r>
              <a:rPr lang="zh-CN" altLang="en-US" sz="1600" dirty="0"/>
              <a:t>检查过滤的用户列表</a:t>
            </a:r>
          </a:p>
          <a:p>
            <a:pPr lvl="2"/>
            <a:r>
              <a:rPr lang="zh-CN" altLang="en-US" sz="1600" dirty="0"/>
              <a:t>过滤用户无法访问网站</a:t>
            </a:r>
          </a:p>
          <a:p>
            <a:pPr lvl="1"/>
            <a:r>
              <a:rPr lang="en-US" altLang="zh-CN" sz="1800" dirty="0"/>
              <a:t>3. </a:t>
            </a:r>
            <a:r>
              <a:rPr lang="zh-CN" altLang="en-US" sz="1800" dirty="0"/>
              <a:t>网站引导</a:t>
            </a:r>
            <a:endParaRPr lang="en-US" altLang="zh-CN" sz="1800" dirty="0"/>
          </a:p>
          <a:p>
            <a:pPr lvl="2"/>
            <a:r>
              <a:rPr lang="zh-CN" altLang="en-US" sz="1600" dirty="0"/>
              <a:t>将用户对某个网站的访问引导至一个模拟网站（钓鱼）。</a:t>
            </a:r>
          </a:p>
          <a:p>
            <a:pPr lvl="1"/>
            <a:r>
              <a:rPr lang="zh-CN" altLang="en-US" sz="1800" dirty="0"/>
              <a:t>验收</a:t>
            </a:r>
          </a:p>
          <a:p>
            <a:pPr lvl="2"/>
            <a:r>
              <a:rPr lang="zh-CN" altLang="en-US" sz="1600" dirty="0"/>
              <a:t>看钓鱼网址，展示网页钓鱼</a:t>
            </a:r>
          </a:p>
        </p:txBody>
      </p:sp>
    </p:spTree>
    <p:extLst>
      <p:ext uri="{BB962C8B-B14F-4D97-AF65-F5344CB8AC3E}">
        <p14:creationId xmlns:p14="http://schemas.microsoft.com/office/powerpoint/2010/main" val="80189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93CF-E51A-2B87-C4D4-F6796DB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E1CD-A94A-6C4A-7E18-81A7D41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确保实验报告中有清晰的问题描述、方法论、结果分析和结论。</a:t>
            </a:r>
          </a:p>
          <a:p>
            <a:r>
              <a:rPr lang="zh-CN" altLang="en-US" dirty="0"/>
              <a:t>检查报告是否包含了必要的代码片段和运行结果截图。</a:t>
            </a:r>
          </a:p>
          <a:p>
            <a:r>
              <a:rPr lang="zh-CN" altLang="en-US" dirty="0"/>
              <a:t>功能实现是否包含了所有的实验内容。</a:t>
            </a:r>
          </a:p>
          <a:p>
            <a:r>
              <a:rPr lang="zh-CN" altLang="en-US" dirty="0"/>
              <a:t>讨论部分是否合理解释了实验结果，是否给出了合理的结论。</a:t>
            </a:r>
          </a:p>
          <a:p>
            <a:r>
              <a:rPr lang="zh-CN" altLang="en-US" dirty="0"/>
              <a:t>报告的整体结构是否符合要求，语言是否清晰。</a:t>
            </a:r>
          </a:p>
          <a:p>
            <a:r>
              <a:rPr lang="zh-CN" altLang="en-US" dirty="0"/>
              <a:t>篇幅适宜，不能过少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E365-90C5-485C-9C6B-91AB4457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0DF9D-7268-0069-8221-AFFAE2A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操作视频</a:t>
            </a:r>
            <a:endParaRPr lang="en-US" altLang="zh-CN" dirty="0"/>
          </a:p>
          <a:p>
            <a:r>
              <a:rPr lang="zh-CN" altLang="en-US" dirty="0"/>
              <a:t>实验报告</a:t>
            </a:r>
            <a:endParaRPr lang="en-US" altLang="zh-CN" dirty="0"/>
          </a:p>
          <a:p>
            <a:r>
              <a:rPr lang="zh-CN" altLang="en-US" dirty="0"/>
              <a:t>源码（打包）</a:t>
            </a:r>
            <a:endParaRPr lang="en-US" altLang="zh-CN" dirty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zh-CN" altLang="en-US" dirty="0"/>
              <a:t>提交务必按照</a:t>
            </a:r>
            <a:r>
              <a:rPr lang="zh-CN" altLang="en-US" dirty="0">
                <a:solidFill>
                  <a:srgbClr val="FF0000"/>
                </a:solidFill>
              </a:rPr>
              <a:t>要求格式</a:t>
            </a:r>
            <a:r>
              <a:rPr lang="zh-CN" altLang="en-US" dirty="0"/>
              <a:t>提交相应内容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发布提交时，</a:t>
            </a:r>
            <a:r>
              <a:rPr lang="zh-CN" altLang="en-US" dirty="0">
                <a:solidFill>
                  <a:srgbClr val="FF0000"/>
                </a:solidFill>
              </a:rPr>
              <a:t>一次实验</a:t>
            </a:r>
            <a:r>
              <a:rPr lang="zh-CN" altLang="en-US" dirty="0"/>
              <a:t>会分成上述</a:t>
            </a:r>
            <a:r>
              <a:rPr lang="zh-CN" altLang="en-US" dirty="0">
                <a:solidFill>
                  <a:srgbClr val="FF0000"/>
                </a:solidFill>
              </a:rPr>
              <a:t>几个部分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分别</a:t>
            </a:r>
            <a:r>
              <a:rPr lang="zh-CN" altLang="en-US" dirty="0"/>
              <a:t>发布</a:t>
            </a:r>
            <a:r>
              <a:rPr lang="zh-CN" altLang="en-US" dirty="0">
                <a:solidFill>
                  <a:srgbClr val="FF0000"/>
                </a:solidFill>
              </a:rPr>
              <a:t>提交</a:t>
            </a:r>
            <a:r>
              <a:rPr lang="zh-CN" altLang="en-US" dirty="0"/>
              <a:t>任务。</a:t>
            </a:r>
            <a:endParaRPr lang="en-US" altLang="zh-CN" dirty="0"/>
          </a:p>
          <a:p>
            <a:pPr lvl="1"/>
            <a:r>
              <a:rPr lang="zh-CN" altLang="en-US" dirty="0"/>
              <a:t>具体一个提交任务，也会要求，分开不同文档，文档格式要求（如原始文件，或压缩文件），命名要求，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4E98-D730-9FBF-6A7D-35B02ECC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实验评分（具体要求见实验项目）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F3327-7645-9D1D-95FF-51AA0DC2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签到：</a:t>
            </a:r>
            <a:r>
              <a:rPr lang="en-US" altLang="zh-CN" sz="2800" dirty="0"/>
              <a:t>		10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操作验收：</a:t>
            </a:r>
            <a:r>
              <a:rPr lang="en-US" altLang="zh-CN" sz="2800" dirty="0"/>
              <a:t>	50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pPr lvl="1"/>
            <a:r>
              <a:rPr lang="zh-CN" altLang="en-US" sz="2400" dirty="0"/>
              <a:t>录制操作视频，要求本人出镜，录制可使用</a:t>
            </a:r>
            <a:r>
              <a:rPr lang="en-US" altLang="zh-CN" sz="2400" dirty="0"/>
              <a:t>OBS Studio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要求，两个视频，</a:t>
            </a:r>
            <a:r>
              <a:rPr lang="en-US" altLang="zh-CN" sz="2400" dirty="0"/>
              <a:t>1.</a:t>
            </a:r>
            <a:r>
              <a:rPr lang="zh-CN" altLang="en-US" sz="2400" dirty="0"/>
              <a:t>操作录屏视频，</a:t>
            </a:r>
            <a:r>
              <a:rPr lang="en-US" altLang="zh-CN" sz="2400" dirty="0"/>
              <a:t>2.</a:t>
            </a:r>
            <a:r>
              <a:rPr lang="zh-CN" altLang="en-US" sz="2400" dirty="0"/>
              <a:t>嵌入</a:t>
            </a:r>
            <a:r>
              <a:rPr lang="zh-CN" altLang="en-US" sz="2400" dirty="0">
                <a:solidFill>
                  <a:srgbClr val="FF0000"/>
                </a:solidFill>
              </a:rPr>
              <a:t>本人出镜讲解</a:t>
            </a:r>
            <a:r>
              <a:rPr lang="zh-CN" altLang="en-US" sz="2400" dirty="0"/>
              <a:t>的操作录屏视频</a:t>
            </a:r>
            <a:endParaRPr lang="en-US" altLang="zh-CN" sz="2400" dirty="0"/>
          </a:p>
          <a:p>
            <a:pPr lvl="2"/>
            <a:r>
              <a:rPr lang="zh-CN" altLang="en-US" sz="2000" dirty="0"/>
              <a:t>使用</a:t>
            </a:r>
            <a:r>
              <a:rPr lang="en-US" altLang="zh-CN" sz="2000" dirty="0"/>
              <a:t>OBS</a:t>
            </a:r>
            <a:r>
              <a:rPr lang="zh-CN" altLang="en-US" sz="2000" dirty="0"/>
              <a:t>软件（须安装</a:t>
            </a:r>
            <a:r>
              <a:rPr lang="en-US" altLang="zh-CN" sz="2000" dirty="0"/>
              <a:t>Source Record</a:t>
            </a:r>
            <a:r>
              <a:rPr lang="zh-CN" altLang="en-US" sz="2000" dirty="0"/>
              <a:t>插件）同时开启录屏和摄像头录像，并输出两个单独的视频文件。（</a:t>
            </a:r>
            <a:r>
              <a:rPr lang="en-US" altLang="zh-CN" sz="2000" dirty="0"/>
              <a:t>OBS</a:t>
            </a:r>
            <a:r>
              <a:rPr lang="zh-CN" altLang="en-US" sz="2000" dirty="0"/>
              <a:t>操作视频见实验资料）</a:t>
            </a:r>
            <a:endParaRPr lang="en-US" altLang="zh-CN" sz="2000" dirty="0"/>
          </a:p>
          <a:p>
            <a:pPr lvl="1"/>
            <a:r>
              <a:rPr lang="zh-CN" altLang="en-US" sz="2400" dirty="0"/>
              <a:t>时间不超过</a:t>
            </a:r>
            <a:r>
              <a:rPr lang="en-US" altLang="zh-CN" sz="2400" dirty="0"/>
              <a:t>8</a:t>
            </a:r>
            <a:r>
              <a:rPr lang="zh-CN" altLang="en-US" sz="2400" dirty="0"/>
              <a:t>分钟</a:t>
            </a:r>
            <a:endParaRPr lang="en-US" altLang="zh-CN" sz="2400" dirty="0"/>
          </a:p>
          <a:p>
            <a:r>
              <a:rPr lang="zh-CN" altLang="en-US" sz="2800" dirty="0"/>
              <a:t>实验报告：</a:t>
            </a:r>
            <a:r>
              <a:rPr lang="en-US" altLang="zh-CN" sz="2800" dirty="0"/>
              <a:t>	40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评价方法：老师评价</a:t>
            </a:r>
            <a:r>
              <a:rPr lang="en-US" altLang="zh-CN" sz="2800" dirty="0"/>
              <a:t>+</a:t>
            </a:r>
            <a:r>
              <a:rPr lang="zh-CN" altLang="en-US" sz="2800" dirty="0">
                <a:solidFill>
                  <a:srgbClr val="FF0000"/>
                </a:solidFill>
              </a:rPr>
              <a:t>生生互评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注意</a:t>
            </a:r>
            <a:r>
              <a:rPr lang="zh-CN" altLang="en-US" sz="2400" dirty="0">
                <a:solidFill>
                  <a:srgbClr val="FF0000"/>
                </a:solidFill>
              </a:rPr>
              <a:t>截止日期</a:t>
            </a:r>
            <a:r>
              <a:rPr lang="zh-CN" altLang="en-US" sz="2400" dirty="0"/>
              <a:t>，验收视频、实验报告在提交截止后，即开始互评，同样设有截止日期。</a:t>
            </a:r>
          </a:p>
        </p:txBody>
      </p:sp>
    </p:spTree>
    <p:extLst>
      <p:ext uri="{BB962C8B-B14F-4D97-AF65-F5344CB8AC3E}">
        <p14:creationId xmlns:p14="http://schemas.microsoft.com/office/powerpoint/2010/main" val="18331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DC22-0929-23E2-372E-5F08290B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334AF-C69B-1E64-D777-EBD90F8B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每人评价</a:t>
            </a:r>
            <a:r>
              <a:rPr lang="en-US" altLang="zh-CN" dirty="0"/>
              <a:t>3-5</a:t>
            </a:r>
            <a:r>
              <a:rPr lang="zh-CN" altLang="en-US" dirty="0"/>
              <a:t>份（具体见实验项目）</a:t>
            </a:r>
            <a:endParaRPr lang="en-US" altLang="zh-CN" dirty="0"/>
          </a:p>
          <a:p>
            <a:r>
              <a:rPr lang="zh-CN" altLang="en-US" dirty="0"/>
              <a:t>满分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，学生评分范围见具体任务要求</a:t>
            </a:r>
            <a:endParaRPr lang="en-US" altLang="zh-CN" dirty="0"/>
          </a:p>
          <a:p>
            <a:pPr lvl="1"/>
            <a:r>
              <a:rPr lang="zh-CN" altLang="en-US" dirty="0"/>
              <a:t>含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r>
              <a:rPr lang="zh-CN" altLang="en-US" dirty="0"/>
              <a:t>两部分</a:t>
            </a:r>
            <a:endParaRPr lang="en-US" altLang="zh-CN" dirty="0"/>
          </a:p>
          <a:p>
            <a:pPr lvl="1"/>
            <a:r>
              <a:rPr lang="zh-CN" altLang="en-US" dirty="0"/>
              <a:t>学生评价打分要</a:t>
            </a:r>
            <a:r>
              <a:rPr lang="zh-CN" altLang="en-US" dirty="0">
                <a:solidFill>
                  <a:srgbClr val="FF0000"/>
                </a:solidFill>
              </a:rPr>
              <a:t>给出评语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rgbClr val="FF0000"/>
                </a:solidFill>
              </a:rPr>
              <a:t>真实客观</a:t>
            </a:r>
            <a:r>
              <a:rPr lang="zh-CN" altLang="en-US" dirty="0"/>
              <a:t>的语言，给同学们提供</a:t>
            </a:r>
            <a:r>
              <a:rPr lang="zh-CN" altLang="en-US" dirty="0">
                <a:solidFill>
                  <a:srgbClr val="FF0000"/>
                </a:solidFill>
              </a:rPr>
              <a:t>有益的评价和建议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扣分须给出明确理由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具体评分标准和评价指标见每次实验</a:t>
            </a:r>
            <a:endParaRPr lang="en-US" altLang="zh-CN" dirty="0"/>
          </a:p>
          <a:p>
            <a:r>
              <a:rPr lang="zh-CN" altLang="en-US" dirty="0"/>
              <a:t>成绩</a:t>
            </a:r>
            <a:r>
              <a:rPr lang="en-US" altLang="zh-CN" dirty="0"/>
              <a:t>=</a:t>
            </a:r>
            <a:r>
              <a:rPr lang="zh-CN" altLang="en-US" dirty="0"/>
              <a:t>教师助教评分</a:t>
            </a:r>
            <a:r>
              <a:rPr lang="en-US" altLang="zh-CN" dirty="0"/>
              <a:t>*</a:t>
            </a:r>
            <a:r>
              <a:rPr lang="zh-CN" altLang="en-US" dirty="0"/>
              <a:t>教师权重（</a:t>
            </a:r>
            <a:r>
              <a:rPr lang="en-US" altLang="zh-CN" dirty="0"/>
              <a:t>70%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学生评分</a:t>
            </a:r>
            <a:r>
              <a:rPr lang="en-US" altLang="zh-CN" dirty="0"/>
              <a:t>*</a:t>
            </a:r>
            <a:r>
              <a:rPr lang="zh-CN" altLang="en-US" dirty="0"/>
              <a:t>学生权重（</a:t>
            </a:r>
            <a:r>
              <a:rPr lang="en-US" altLang="zh-CN" dirty="0"/>
              <a:t> 20% 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互评情况</a:t>
            </a:r>
            <a:r>
              <a:rPr lang="en-US" altLang="zh-CN" dirty="0"/>
              <a:t>+</a:t>
            </a:r>
            <a:r>
              <a:rPr lang="zh-CN" altLang="en-US" dirty="0"/>
              <a:t>互评权重（</a:t>
            </a:r>
            <a:r>
              <a:rPr lang="en-US" altLang="zh-CN" dirty="0"/>
              <a:t> 10%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0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1E79F-CD3E-4EC3-EEBC-0894907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34162-17B4-0E9E-AB0B-683D265E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互评时，要保持</a:t>
            </a:r>
            <a:r>
              <a:rPr lang="zh-CN" altLang="en-US" dirty="0">
                <a:solidFill>
                  <a:srgbClr val="FF0000"/>
                </a:solidFill>
              </a:rPr>
              <a:t>客观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公正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随机分配评价目标</a:t>
            </a:r>
            <a:endParaRPr lang="en-US" altLang="zh-CN" dirty="0"/>
          </a:p>
          <a:p>
            <a:pPr lvl="1"/>
            <a:r>
              <a:rPr lang="zh-CN" altLang="en-US" dirty="0"/>
              <a:t>评价匿名</a:t>
            </a:r>
            <a:endParaRPr lang="en-US" altLang="zh-CN" dirty="0"/>
          </a:p>
          <a:p>
            <a:pPr lvl="1"/>
            <a:r>
              <a:rPr lang="zh-CN" altLang="en-US" dirty="0"/>
              <a:t>反馈和纠正：允许报告任何不公平的评价，由老师助教核实并予以纠正。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互评也是一个</a:t>
            </a:r>
            <a:r>
              <a:rPr lang="zh-CN" altLang="en-US" dirty="0">
                <a:solidFill>
                  <a:srgbClr val="FF0000"/>
                </a:solidFill>
              </a:rPr>
              <a:t>学习过程</a:t>
            </a:r>
            <a:r>
              <a:rPr lang="zh-CN" altLang="en-US" dirty="0"/>
              <a:t>，通过评价他人的工作，你可以学习新的方法和思路。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AB39-ABDC-9757-9BD0-78E0968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02DF2-818D-0D97-02D0-6A9E77BF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重要提示</a:t>
            </a:r>
            <a:endParaRPr lang="en-US" altLang="zh-CN" dirty="0"/>
          </a:p>
          <a:p>
            <a:pPr lvl="1"/>
            <a:r>
              <a:rPr lang="zh-CN" altLang="en-US" dirty="0"/>
              <a:t>录制视频时，首先要进行</a:t>
            </a:r>
            <a:r>
              <a:rPr lang="zh-CN" altLang="en-US" dirty="0">
                <a:solidFill>
                  <a:srgbClr val="FF0000"/>
                </a:solidFill>
              </a:rPr>
              <a:t>自评</a:t>
            </a:r>
            <a:r>
              <a:rPr lang="zh-CN" altLang="en-US" dirty="0"/>
              <a:t>，说明</a:t>
            </a:r>
            <a:r>
              <a:rPr lang="zh-CN" altLang="en-US" dirty="0">
                <a:solidFill>
                  <a:srgbClr val="FF0000"/>
                </a:solidFill>
              </a:rPr>
              <a:t>已完成内容</a:t>
            </a:r>
            <a:r>
              <a:rPr lang="zh-CN" altLang="en-US" dirty="0"/>
              <a:t>，然后再进行操作展示</a:t>
            </a:r>
            <a:endParaRPr lang="en-US" altLang="zh-CN" dirty="0"/>
          </a:p>
          <a:p>
            <a:pPr lvl="1"/>
            <a:r>
              <a:rPr lang="zh-CN" altLang="en-US" dirty="0"/>
              <a:t>视频录制须按照具体的</a:t>
            </a:r>
            <a:r>
              <a:rPr lang="en-US" altLang="zh-CN" dirty="0"/>
              <a:t>《</a:t>
            </a:r>
            <a:r>
              <a:rPr lang="zh-CN" altLang="en-US" dirty="0"/>
              <a:t>实验验收提纲</a:t>
            </a:r>
            <a:r>
              <a:rPr lang="en-US" altLang="zh-CN" dirty="0"/>
              <a:t>》</a:t>
            </a:r>
            <a:r>
              <a:rPr lang="zh-CN" altLang="en-US" dirty="0"/>
              <a:t>，见实验资料</a:t>
            </a:r>
            <a:endParaRPr lang="en-US" altLang="zh-CN" dirty="0"/>
          </a:p>
          <a:p>
            <a:pPr lvl="1"/>
            <a:r>
              <a:rPr lang="zh-CN" altLang="en-US" dirty="0"/>
              <a:t>评价时，不能</a:t>
            </a:r>
            <a:r>
              <a:rPr lang="zh-CN" altLang="en-US" dirty="0">
                <a:solidFill>
                  <a:srgbClr val="FF0000"/>
                </a:solidFill>
              </a:rPr>
              <a:t>主观压低</a:t>
            </a:r>
            <a:r>
              <a:rPr lang="zh-CN" altLang="en-US" dirty="0"/>
              <a:t>分数，给出分数同时，</a:t>
            </a:r>
            <a:r>
              <a:rPr lang="zh-CN" altLang="en-US" dirty="0">
                <a:solidFill>
                  <a:srgbClr val="FF0000"/>
                </a:solidFill>
              </a:rPr>
              <a:t>要给出评语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评语中对所扣分数，务必给出扣分理由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投诉</a:t>
            </a:r>
            <a:r>
              <a:rPr lang="zh-CN" altLang="en-US" dirty="0"/>
              <a:t>的核实过程，如需要，老师可约同学</a:t>
            </a:r>
            <a:r>
              <a:rPr lang="zh-CN" altLang="en-US" dirty="0">
                <a:solidFill>
                  <a:srgbClr val="FF0000"/>
                </a:solidFill>
              </a:rPr>
              <a:t>喝茶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代理服务器的设计与实现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8772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DBEE-9240-4F8C-CEFC-4F32873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FF2B-F0DE-D127-5DD7-E07B63D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35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3+3+3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0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 设计并实现一个基本 </a:t>
            </a:r>
            <a:r>
              <a:rPr lang="en-US" altLang="zh-CN" dirty="0"/>
              <a:t>HTTP </a:t>
            </a:r>
            <a:r>
              <a:rPr lang="zh-CN" altLang="en-US" dirty="0"/>
              <a:t>代理服务器。</a:t>
            </a:r>
            <a:endParaRPr lang="en-US" altLang="zh-CN" dirty="0"/>
          </a:p>
          <a:p>
            <a:pPr lvl="1"/>
            <a:r>
              <a:rPr lang="zh-CN" altLang="en-US" dirty="0"/>
              <a:t>要求在指定端口（例如 </a:t>
            </a:r>
            <a:r>
              <a:rPr lang="en-US" altLang="zh-CN" dirty="0"/>
              <a:t>8080</a:t>
            </a:r>
            <a:r>
              <a:rPr lang="zh-CN" altLang="en-US" dirty="0"/>
              <a:t>）接收来自客户的 </a:t>
            </a:r>
            <a:r>
              <a:rPr lang="en-US" altLang="zh-CN" dirty="0"/>
              <a:t>HTTP </a:t>
            </a:r>
            <a:r>
              <a:rPr lang="zh-CN" altLang="en-US" dirty="0"/>
              <a:t>请求并且根据其中的 </a:t>
            </a:r>
            <a:r>
              <a:rPr lang="en-US" altLang="zh-CN" dirty="0"/>
              <a:t>URL </a:t>
            </a:r>
            <a:r>
              <a:rPr lang="zh-CN" altLang="en-US" dirty="0"/>
              <a:t>地址访问该地址所指向的 </a:t>
            </a:r>
            <a:r>
              <a:rPr lang="en-US" altLang="zh-CN" dirty="0"/>
              <a:t>HTTP </a:t>
            </a:r>
            <a:r>
              <a:rPr lang="zh-CN" altLang="en-US" dirty="0"/>
              <a:t>服务器（原服务器），接收</a:t>
            </a:r>
            <a:r>
              <a:rPr lang="en-US" altLang="zh-CN" dirty="0"/>
              <a:t>HTTP </a:t>
            </a:r>
            <a:r>
              <a:rPr lang="zh-CN" altLang="en-US" dirty="0"/>
              <a:t>服务器的响应报文，并将响应报文转发给对应的客户进行浏览。</a:t>
            </a:r>
          </a:p>
          <a:p>
            <a:r>
              <a:rPr lang="zh-CN" altLang="en-US" dirty="0"/>
              <a:t>验收：</a:t>
            </a:r>
          </a:p>
          <a:p>
            <a:pPr lvl="1"/>
            <a:r>
              <a:rPr lang="zh-CN" altLang="en-US" dirty="0"/>
              <a:t>查看设置，确认走代理。</a:t>
            </a:r>
          </a:p>
          <a:p>
            <a:pPr lvl="1"/>
            <a:r>
              <a:rPr lang="zh-CN" altLang="en-US" dirty="0"/>
              <a:t>访问某个网页成功显示。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4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3159-EE13-3DF6-60B8-673E154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EA22B-93EF-C2A2-690D-02CCCE9D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(2)</a:t>
            </a:r>
            <a:r>
              <a:rPr lang="zh-CN" altLang="en-US" sz="2800" dirty="0"/>
              <a:t> 设计并实现一个支持 </a:t>
            </a:r>
            <a:r>
              <a:rPr lang="en-US" altLang="zh-CN" sz="2800" dirty="0"/>
              <a:t>Cache </a:t>
            </a:r>
            <a:r>
              <a:rPr lang="zh-CN" altLang="en-US" sz="2800" dirty="0"/>
              <a:t>功能的 </a:t>
            </a:r>
            <a:r>
              <a:rPr lang="en-US" altLang="zh-CN" sz="2800" dirty="0"/>
              <a:t>HTTP </a:t>
            </a:r>
            <a:r>
              <a:rPr lang="zh-CN" altLang="en-US" sz="2800" dirty="0"/>
              <a:t>代理服务器。</a:t>
            </a:r>
            <a:endParaRPr lang="en-US" altLang="zh-CN" sz="2800" dirty="0"/>
          </a:p>
          <a:p>
            <a:pPr lvl="1"/>
            <a:r>
              <a:rPr lang="zh-CN" altLang="en-US" sz="2400" dirty="0"/>
              <a:t>要求能缓存原服务器响应的对象， 并能够通过修改请求报文（添加 </a:t>
            </a:r>
            <a:r>
              <a:rPr lang="en-US" altLang="zh-CN" sz="2400" dirty="0"/>
              <a:t>if-modified-since </a:t>
            </a:r>
            <a:r>
              <a:rPr lang="zh-CN" altLang="en-US" sz="2400" dirty="0"/>
              <a:t>头行），向原服务器确认缓存对象是否是最新版本。</a:t>
            </a:r>
          </a:p>
          <a:p>
            <a:r>
              <a:rPr lang="zh-CN" altLang="en-US" sz="2800" dirty="0"/>
              <a:t>验收：</a:t>
            </a:r>
          </a:p>
          <a:p>
            <a:pPr lvl="1"/>
            <a:r>
              <a:rPr lang="zh-CN" altLang="en-US" sz="2400" dirty="0"/>
              <a:t>先删除所有缓存文件</a:t>
            </a:r>
            <a:r>
              <a:rPr lang="en-US" altLang="zh-CN" sz="2400" dirty="0"/>
              <a:t>(</a:t>
            </a:r>
            <a:r>
              <a:rPr lang="zh-CN" altLang="en-US" sz="2400" dirty="0"/>
              <a:t>展示空文件夹</a:t>
            </a:r>
            <a:r>
              <a:rPr lang="en-US" altLang="zh-CN" sz="2400" dirty="0"/>
              <a:t>) </a:t>
            </a:r>
          </a:p>
          <a:p>
            <a:pPr lvl="1"/>
            <a:r>
              <a:rPr lang="zh-CN" altLang="en-US" sz="2400" dirty="0"/>
              <a:t>第一次访问网站，在控制台打出未命中</a:t>
            </a:r>
          </a:p>
          <a:p>
            <a:pPr lvl="1"/>
            <a:r>
              <a:rPr lang="zh-CN" altLang="en-US" sz="2400" dirty="0"/>
              <a:t>第二次访问网站，在控制台打出命中</a:t>
            </a:r>
            <a:r>
              <a:rPr lang="en-US" altLang="zh-CN" sz="2400" dirty="0"/>
              <a:t>(</a:t>
            </a:r>
            <a:r>
              <a:rPr lang="zh-CN" altLang="en-US" sz="2400" dirty="0"/>
              <a:t>命中处加断点，同时展示文件夹多出的文件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/>
              <a:t>验证</a:t>
            </a:r>
            <a:r>
              <a:rPr lang="en-US" altLang="zh-CN" sz="2400" dirty="0"/>
              <a:t>if-modified-since</a:t>
            </a:r>
            <a:r>
              <a:rPr lang="zh-CN" altLang="en-US" sz="2400" dirty="0"/>
              <a:t>，</a:t>
            </a:r>
            <a:r>
              <a:rPr lang="en-US" altLang="zh-CN" sz="2400" dirty="0"/>
              <a:t>304</a:t>
            </a:r>
            <a:r>
              <a:rPr lang="zh-CN" altLang="en-US" sz="2400" dirty="0"/>
              <a:t>实现</a:t>
            </a:r>
          </a:p>
          <a:p>
            <a:pPr lvl="1"/>
            <a:endParaRPr lang="en-US" altLang="zh-CN" sz="24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0672554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Chapter4-Network Layer</Template>
  <TotalTime>816</TotalTime>
  <Words>867</Words>
  <Application>Microsoft Office PowerPoint</Application>
  <PresentationFormat>宽屏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华文行楷</vt:lpstr>
      <vt:lpstr>微软雅黑</vt:lpstr>
      <vt:lpstr>Arial</vt:lpstr>
      <vt:lpstr>Calibri</vt:lpstr>
      <vt:lpstr>Calibri Light</vt:lpstr>
      <vt:lpstr>Verdana</vt:lpstr>
      <vt:lpstr>Wingdings</vt:lpstr>
      <vt:lpstr>国外精美的的PPT模板及图标之二</vt:lpstr>
      <vt:lpstr>1_国外精美的的PPT模板及图标之二</vt:lpstr>
      <vt:lpstr>3_国外精美的的PPT模板及图标之二</vt:lpstr>
      <vt:lpstr>Office 主题​​</vt:lpstr>
      <vt:lpstr>1_Office Theme</vt:lpstr>
      <vt:lpstr>计算机网络实验</vt:lpstr>
      <vt:lpstr>实验评分（具体要求见实验项目）</vt:lpstr>
      <vt:lpstr>实验评价</vt:lpstr>
      <vt:lpstr>生生互评</vt:lpstr>
      <vt:lpstr>生生互评</vt:lpstr>
      <vt:lpstr>实验1  HTTP代理服务器的设计与实现</vt:lpstr>
      <vt:lpstr>得分标准</vt:lpstr>
      <vt:lpstr>实验内容及验收</vt:lpstr>
      <vt:lpstr>实验内容及验收</vt:lpstr>
      <vt:lpstr>实验内容及验收</vt:lpstr>
      <vt:lpstr>实验报告评价指标</vt:lpstr>
      <vt:lpstr>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yawei liu</dc:creator>
  <cp:lastModifiedBy>yawei liu</cp:lastModifiedBy>
  <cp:revision>1</cp:revision>
  <dcterms:created xsi:type="dcterms:W3CDTF">2024-04-14T10:29:10Z</dcterms:created>
  <dcterms:modified xsi:type="dcterms:W3CDTF">2024-10-12T13:19:00Z</dcterms:modified>
</cp:coreProperties>
</file>