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0" r:id="rId2"/>
  </p:sldIdLst>
  <p:sldSz cx="493776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555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4CCC4C4-3CBA-4FF9-BA5A-9DC216B9FFCE}" name="Sabatello, Rachel" initials="SR" userId="S::rsabatel@ur.rochester.edu::4618ec3c-c9ed-4492-bc71-5fcc1a20f43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D7000"/>
    <a:srgbClr val="FFF0D9"/>
    <a:srgbClr val="FEF0EC"/>
    <a:srgbClr val="FEDBD2"/>
    <a:srgbClr val="FFD89F"/>
    <a:srgbClr val="FCB8A6"/>
    <a:srgbClr val="FED6BE"/>
    <a:srgbClr val="FCA48C"/>
    <a:srgbClr val="FDCCBF"/>
    <a:srgbClr val="D1DF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p:scale>
          <a:sx n="35" d="100"/>
          <a:sy n="35" d="100"/>
        </p:scale>
        <p:origin x="-3568" y="-3860"/>
      </p:cViewPr>
      <p:guideLst>
        <p:guide orient="horz" pos="10368"/>
        <p:guide pos="15552"/>
      </p:guideLst>
    </p:cSldViewPr>
  </p:slideViewPr>
  <p:notesTextViewPr>
    <p:cViewPr>
      <p:scale>
        <a:sx n="1" d="1"/>
        <a:sy n="1" d="1"/>
      </p:scale>
      <p:origin x="0" y="0"/>
    </p:cViewPr>
  </p:notesTextViewPr>
  <p:sorterViewPr>
    <p:cViewPr>
      <p:scale>
        <a:sx n="44" d="100"/>
        <a:sy n="44"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5387342"/>
            <a:ext cx="4197096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6172200" y="17289782"/>
            <a:ext cx="370332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3071477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38815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335848" y="1752600"/>
            <a:ext cx="10647045"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394713" y="1752600"/>
            <a:ext cx="31323915"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10625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874641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68995" y="8206749"/>
            <a:ext cx="4258818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3368995" y="22029429"/>
            <a:ext cx="4258818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5A6F6B-4740-4ABA-990A-DB123C3F0656}"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1363431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394710" y="8763000"/>
            <a:ext cx="209854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4997410" y="8763000"/>
            <a:ext cx="209854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5A6F6B-4740-4ABA-990A-DB123C3F0656}"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0005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01141" y="1752607"/>
            <a:ext cx="425881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401147" y="8069582"/>
            <a:ext cx="20889036"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401147" y="12024360"/>
            <a:ext cx="20889036"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4997413" y="8069582"/>
            <a:ext cx="20991911"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4997413" y="12024360"/>
            <a:ext cx="20991911"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5A6F6B-4740-4ABA-990A-DB123C3F0656}" type="datetimeFigureOut">
              <a:rPr lang="en-US" smtClean="0"/>
              <a:t>7/28/2022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54662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5A6F6B-4740-4ABA-990A-DB123C3F0656}" type="datetimeFigureOut">
              <a:rPr lang="en-US" smtClean="0"/>
              <a:t>7/28/2022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2249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5A6F6B-4740-4ABA-990A-DB123C3F0656}" type="datetimeFigureOut">
              <a:rPr lang="en-US" smtClean="0"/>
              <a:t>7/28/2022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4106079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2" y="2194560"/>
            <a:ext cx="15925561"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20991911" y="4739647"/>
            <a:ext cx="2499741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01142" y="9875520"/>
            <a:ext cx="15925561"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15A6F6B-4740-4ABA-990A-DB123C3F0656}"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2247353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2" y="2194560"/>
            <a:ext cx="15925561"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20991911" y="4739647"/>
            <a:ext cx="2499741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401142" y="9875520"/>
            <a:ext cx="15925561"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15A6F6B-4740-4ABA-990A-DB123C3F0656}"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2297951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94710" y="1752607"/>
            <a:ext cx="425881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394710" y="8763000"/>
            <a:ext cx="4258818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394710" y="30510487"/>
            <a:ext cx="1110996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15A6F6B-4740-4ABA-990A-DB123C3F0656}" type="datetimeFigureOut">
              <a:rPr lang="en-US" smtClean="0"/>
              <a:t>7/28/2022</a:t>
            </a:fld>
            <a:endParaRPr lang="en-US"/>
          </a:p>
        </p:txBody>
      </p:sp>
      <p:sp>
        <p:nvSpPr>
          <p:cNvPr id="5" name="Footer Placeholder 4"/>
          <p:cNvSpPr>
            <a:spLocks noGrp="1"/>
          </p:cNvSpPr>
          <p:nvPr>
            <p:ph type="ftr" sz="quarter" idx="3"/>
          </p:nvPr>
        </p:nvSpPr>
        <p:spPr>
          <a:xfrm>
            <a:off x="16356330" y="30510487"/>
            <a:ext cx="1666494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4872930" y="30510487"/>
            <a:ext cx="1110996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05A78E51-7D1E-43AB-A99B-E963D0AB0A96}" type="slidenum">
              <a:rPr lang="en-US" smtClean="0"/>
              <a:t>‹#›</a:t>
            </a:fld>
            <a:endParaRPr lang="en-US"/>
          </a:p>
        </p:txBody>
      </p:sp>
    </p:spTree>
    <p:extLst>
      <p:ext uri="{BB962C8B-B14F-4D97-AF65-F5344CB8AC3E}">
        <p14:creationId xmlns:p14="http://schemas.microsoft.com/office/powerpoint/2010/main" val="248527900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Rounded Corners 84">
            <a:extLst>
              <a:ext uri="{FF2B5EF4-FFF2-40B4-BE49-F238E27FC236}">
                <a16:creationId xmlns:a16="http://schemas.microsoft.com/office/drawing/2014/main" id="{CDA1C932-90EB-B114-01F2-C29328346882}"/>
              </a:ext>
            </a:extLst>
          </p:cNvPr>
          <p:cNvSpPr/>
          <p:nvPr/>
        </p:nvSpPr>
        <p:spPr>
          <a:xfrm>
            <a:off x="827833" y="8934026"/>
            <a:ext cx="15297174" cy="882695"/>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 Hypothesis</a:t>
            </a:r>
            <a:endParaRPr lang="en-US" sz="6000" dirty="0">
              <a:solidFill>
                <a:schemeClr val="bg2">
                  <a:lumMod val="25000"/>
                </a:schemeClr>
              </a:solidFill>
              <a:latin typeface="Amasis MT Pro Medium" panose="02040604050005020304" pitchFamily="18" charset="0"/>
            </a:endParaRPr>
          </a:p>
        </p:txBody>
      </p:sp>
      <p:sp>
        <p:nvSpPr>
          <p:cNvPr id="7" name="TextBox 6">
            <a:extLst>
              <a:ext uri="{FF2B5EF4-FFF2-40B4-BE49-F238E27FC236}">
                <a16:creationId xmlns:a16="http://schemas.microsoft.com/office/drawing/2014/main" id="{73A14B5B-7C35-C021-73E3-2F99CF4D5971}"/>
              </a:ext>
            </a:extLst>
          </p:cNvPr>
          <p:cNvSpPr txBox="1"/>
          <p:nvPr/>
        </p:nvSpPr>
        <p:spPr>
          <a:xfrm>
            <a:off x="15672512" y="853405"/>
            <a:ext cx="29927286" cy="1246495"/>
          </a:xfrm>
          <a:prstGeom prst="rect">
            <a:avLst/>
          </a:prstGeom>
          <a:noFill/>
        </p:spPr>
        <p:txBody>
          <a:bodyPr wrap="square" rtlCol="0">
            <a:spAutoFit/>
          </a:bodyPr>
          <a:lstStyle/>
          <a:p>
            <a:pPr algn="ctr"/>
            <a:r>
              <a:rPr lang="en-US" sz="7400" dirty="0">
                <a:solidFill>
                  <a:srgbClr val="283F19"/>
                </a:solidFill>
                <a:latin typeface="Amasis MT Pro Medium" panose="020B0604020202020204" pitchFamily="18" charset="0"/>
              </a:rPr>
              <a:t>Exploring the Automaticity of Speech Perception and Adaptation </a:t>
            </a:r>
          </a:p>
        </p:txBody>
      </p:sp>
      <p:sp>
        <p:nvSpPr>
          <p:cNvPr id="8" name="TextBox 7">
            <a:extLst>
              <a:ext uri="{FF2B5EF4-FFF2-40B4-BE49-F238E27FC236}">
                <a16:creationId xmlns:a16="http://schemas.microsoft.com/office/drawing/2014/main" id="{A0854D7A-1F6C-5E9E-C966-7041A1111844}"/>
              </a:ext>
            </a:extLst>
          </p:cNvPr>
          <p:cNvSpPr txBox="1"/>
          <p:nvPr/>
        </p:nvSpPr>
        <p:spPr>
          <a:xfrm>
            <a:off x="16939400" y="2211237"/>
            <a:ext cx="28016776" cy="769441"/>
          </a:xfrm>
          <a:prstGeom prst="rect">
            <a:avLst/>
          </a:prstGeom>
          <a:noFill/>
        </p:spPr>
        <p:txBody>
          <a:bodyPr wrap="square" rtlCol="0">
            <a:spAutoFit/>
          </a:bodyPr>
          <a:lstStyle/>
          <a:p>
            <a:pPr algn="ctr"/>
            <a:r>
              <a:rPr lang="en-US" sz="4400" dirty="0">
                <a:latin typeface="Amasis MT Pro" panose="02040504050005020304" pitchFamily="18" charset="0"/>
              </a:rPr>
              <a:t>Rachel Sabatello</a:t>
            </a:r>
            <a:r>
              <a:rPr lang="en-US" sz="4400" baseline="30000" dirty="0">
                <a:latin typeface="Amasis MT Pro" panose="02040504050005020304" pitchFamily="18" charset="0"/>
              </a:rPr>
              <a:t>1</a:t>
            </a:r>
            <a:r>
              <a:rPr lang="en-US" sz="4400" dirty="0">
                <a:latin typeface="Amasis MT Pro" panose="02040504050005020304" pitchFamily="18" charset="0"/>
              </a:rPr>
              <a:t>, Shawn Cummings</a:t>
            </a:r>
            <a:r>
              <a:rPr lang="en-US" sz="4400" baseline="30000" dirty="0">
                <a:latin typeface="Amasis MT Pro" panose="02040504050005020304" pitchFamily="18" charset="0"/>
              </a:rPr>
              <a:t>2</a:t>
            </a:r>
            <a:r>
              <a:rPr lang="en-US" sz="4400" dirty="0">
                <a:latin typeface="Amasis MT Pro" panose="02040504050005020304" pitchFamily="18" charset="0"/>
              </a:rPr>
              <a:t>, &amp; Florian Jaeger</a:t>
            </a:r>
            <a:r>
              <a:rPr lang="en-US" sz="4400" baseline="30000" dirty="0">
                <a:latin typeface="Amasis MT Pro" panose="02040504050005020304" pitchFamily="18" charset="0"/>
              </a:rPr>
              <a:t>1</a:t>
            </a:r>
            <a:endParaRPr lang="en-US" sz="4400" dirty="0">
              <a:latin typeface="Amasis MT Pro" panose="02040504050005020304" pitchFamily="18" charset="0"/>
            </a:endParaRPr>
          </a:p>
        </p:txBody>
      </p:sp>
      <p:sp>
        <p:nvSpPr>
          <p:cNvPr id="22" name="TextBox 21">
            <a:extLst>
              <a:ext uri="{FF2B5EF4-FFF2-40B4-BE49-F238E27FC236}">
                <a16:creationId xmlns:a16="http://schemas.microsoft.com/office/drawing/2014/main" id="{4541F617-F08C-8A6A-ECFB-D092ED08315D}"/>
              </a:ext>
            </a:extLst>
          </p:cNvPr>
          <p:cNvSpPr txBox="1"/>
          <p:nvPr/>
        </p:nvSpPr>
        <p:spPr>
          <a:xfrm>
            <a:off x="17523595" y="2977550"/>
            <a:ext cx="26848386" cy="1015663"/>
          </a:xfrm>
          <a:prstGeom prst="rect">
            <a:avLst/>
          </a:prstGeom>
          <a:noFill/>
        </p:spPr>
        <p:txBody>
          <a:bodyPr wrap="square" rtlCol="0">
            <a:spAutoFit/>
          </a:bodyPr>
          <a:lstStyle/>
          <a:p>
            <a:pPr algn="ctr"/>
            <a:r>
              <a:rPr lang="en-US" sz="3000" baseline="30000" dirty="0">
                <a:latin typeface="Amasis MT Pro" panose="02040504050005020304" pitchFamily="18" charset="0"/>
              </a:rPr>
              <a:t>1</a:t>
            </a:r>
            <a:r>
              <a:rPr lang="en-US" sz="3000" dirty="0">
                <a:latin typeface="Amasis MT Pro" panose="02040504050005020304" pitchFamily="18" charset="0"/>
              </a:rPr>
              <a:t>University of Rochester, Department of Brain and Cognitive Sciences</a:t>
            </a:r>
          </a:p>
          <a:p>
            <a:pPr algn="ctr"/>
            <a:r>
              <a:rPr lang="en-US" sz="3000" baseline="30000" dirty="0">
                <a:latin typeface="Amasis MT Pro" panose="02040504050005020304" pitchFamily="18" charset="0"/>
              </a:rPr>
              <a:t>2</a:t>
            </a:r>
            <a:r>
              <a:rPr lang="en-US" sz="3000" dirty="0">
                <a:latin typeface="Amasis MT Pro" panose="02040504050005020304" pitchFamily="18" charset="0"/>
              </a:rPr>
              <a:t>University of Connecticut, Speech, Language, and Hearing Sciences</a:t>
            </a:r>
          </a:p>
        </p:txBody>
      </p:sp>
      <p:sp>
        <p:nvSpPr>
          <p:cNvPr id="2" name="Rectangle: Rounded Corners 1">
            <a:extLst>
              <a:ext uri="{FF2B5EF4-FFF2-40B4-BE49-F238E27FC236}">
                <a16:creationId xmlns:a16="http://schemas.microsoft.com/office/drawing/2014/main" id="{8ED8162F-6C87-A748-480B-3C77A3CAF189}"/>
              </a:ext>
            </a:extLst>
          </p:cNvPr>
          <p:cNvSpPr/>
          <p:nvPr/>
        </p:nvSpPr>
        <p:spPr>
          <a:xfrm>
            <a:off x="830122" y="1010462"/>
            <a:ext cx="15335183" cy="729596"/>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Background</a:t>
            </a:r>
            <a:endParaRPr lang="en-US" sz="6000" dirty="0">
              <a:solidFill>
                <a:schemeClr val="bg2">
                  <a:lumMod val="25000"/>
                </a:schemeClr>
              </a:solidFill>
              <a:latin typeface="Amasis MT Pro Medium" panose="02040604050005020304" pitchFamily="18" charset="0"/>
            </a:endParaRPr>
          </a:p>
        </p:txBody>
      </p:sp>
      <p:sp>
        <p:nvSpPr>
          <p:cNvPr id="28" name="Rectangle: Rounded Corners 27">
            <a:extLst>
              <a:ext uri="{FF2B5EF4-FFF2-40B4-BE49-F238E27FC236}">
                <a16:creationId xmlns:a16="http://schemas.microsoft.com/office/drawing/2014/main" id="{59E7D24B-C582-9569-B523-E98AE3E64EE5}"/>
              </a:ext>
            </a:extLst>
          </p:cNvPr>
          <p:cNvSpPr/>
          <p:nvPr/>
        </p:nvSpPr>
        <p:spPr>
          <a:xfrm>
            <a:off x="16936458" y="27766557"/>
            <a:ext cx="19360853" cy="813098"/>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References</a:t>
            </a:r>
            <a:endParaRPr lang="en-US" sz="6000" dirty="0">
              <a:solidFill>
                <a:schemeClr val="bg2">
                  <a:lumMod val="25000"/>
                </a:schemeClr>
              </a:solidFill>
              <a:latin typeface="Amasis MT Pro Medium" panose="02040604050005020304" pitchFamily="18" charset="0"/>
            </a:endParaRPr>
          </a:p>
        </p:txBody>
      </p:sp>
      <p:sp>
        <p:nvSpPr>
          <p:cNvPr id="29" name="Rectangle: Rounded Corners 28">
            <a:extLst>
              <a:ext uri="{FF2B5EF4-FFF2-40B4-BE49-F238E27FC236}">
                <a16:creationId xmlns:a16="http://schemas.microsoft.com/office/drawing/2014/main" id="{7290EAC8-ED38-AF21-E3C3-0CF2DB64C23B}"/>
              </a:ext>
            </a:extLst>
          </p:cNvPr>
          <p:cNvSpPr/>
          <p:nvPr/>
        </p:nvSpPr>
        <p:spPr>
          <a:xfrm>
            <a:off x="16939399" y="4043716"/>
            <a:ext cx="31119871" cy="871332"/>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2">
                    <a:lumMod val="25000"/>
                  </a:schemeClr>
                </a:solidFill>
                <a:latin typeface="Amasis MT Pro Medium" panose="02040604050005020304" pitchFamily="18" charset="0"/>
              </a:rPr>
              <a:t>Design</a:t>
            </a:r>
            <a:endParaRPr lang="en-US" sz="6000" dirty="0">
              <a:solidFill>
                <a:schemeClr val="bg2">
                  <a:lumMod val="25000"/>
                </a:schemeClr>
              </a:solidFill>
              <a:latin typeface="Amasis MT Pro Medium" panose="02040604050005020304" pitchFamily="18" charset="0"/>
            </a:endParaRPr>
          </a:p>
        </p:txBody>
      </p:sp>
      <p:grpSp>
        <p:nvGrpSpPr>
          <p:cNvPr id="91" name="Group 90">
            <a:extLst>
              <a:ext uri="{FF2B5EF4-FFF2-40B4-BE49-F238E27FC236}">
                <a16:creationId xmlns:a16="http://schemas.microsoft.com/office/drawing/2014/main" id="{1B2E234D-46B7-A3DE-7ED0-C069997B6CD2}"/>
              </a:ext>
            </a:extLst>
          </p:cNvPr>
          <p:cNvGrpSpPr/>
          <p:nvPr/>
        </p:nvGrpSpPr>
        <p:grpSpPr>
          <a:xfrm>
            <a:off x="827900" y="8625298"/>
            <a:ext cx="15333038" cy="4413792"/>
            <a:chOff x="936163" y="12563362"/>
            <a:chExt cx="15249277" cy="4536707"/>
          </a:xfrm>
        </p:grpSpPr>
        <p:sp>
          <p:nvSpPr>
            <p:cNvPr id="20" name="TextBox 19">
              <a:extLst>
                <a:ext uri="{FF2B5EF4-FFF2-40B4-BE49-F238E27FC236}">
                  <a16:creationId xmlns:a16="http://schemas.microsoft.com/office/drawing/2014/main" id="{16B8A8FC-8422-2DB3-4C19-5955F88FC455}"/>
                </a:ext>
              </a:extLst>
            </p:cNvPr>
            <p:cNvSpPr txBox="1"/>
            <p:nvPr/>
          </p:nvSpPr>
          <p:spPr>
            <a:xfrm>
              <a:off x="942714" y="13935710"/>
              <a:ext cx="15242726" cy="3164359"/>
            </a:xfrm>
            <a:prstGeom prst="rect">
              <a:avLst/>
            </a:prstGeom>
            <a:noFill/>
          </p:spPr>
          <p:txBody>
            <a:bodyPr wrap="square" rtlCol="0">
              <a:spAutoFit/>
            </a:bodyPr>
            <a:lstStyle/>
            <a:p>
              <a:pPr algn="ctr"/>
              <a:r>
                <a:rPr lang="en-US" sz="3600" dirty="0">
                  <a:solidFill>
                    <a:schemeClr val="tx1">
                      <a:lumMod val="85000"/>
                      <a:lumOff val="15000"/>
                    </a:schemeClr>
                  </a:solidFill>
                  <a:latin typeface="Amasis MT Pro" panose="02040504050005020304" pitchFamily="18" charset="0"/>
                  <a:cs typeface="Angsana New" panose="02020603050405020304" pitchFamily="18" charset="-34"/>
                </a:rPr>
                <a:t>We hypothesize that speech perception adaptation is contingent upon attention. If there are limits to the automaticity of speech perception, then we expect listeners will adapt their perceived categorical boundary to align better with the speech of the talker they are instructed to attend to compared to the unattended talker. </a:t>
              </a:r>
              <a:endParaRPr lang="en-US" sz="3200" dirty="0">
                <a:solidFill>
                  <a:schemeClr val="tx1">
                    <a:lumMod val="85000"/>
                    <a:lumOff val="15000"/>
                  </a:schemeClr>
                </a:solidFill>
                <a:latin typeface="Amasis MT Pro" panose="02040504050005020304" pitchFamily="18" charset="0"/>
                <a:cs typeface="Angsana New" panose="02020603050405020304" pitchFamily="18" charset="-34"/>
              </a:endParaRPr>
            </a:p>
          </p:txBody>
        </p:sp>
        <p:sp>
          <p:nvSpPr>
            <p:cNvPr id="33" name="Rectangle: Rounded Corners 32">
              <a:extLst>
                <a:ext uri="{FF2B5EF4-FFF2-40B4-BE49-F238E27FC236}">
                  <a16:creationId xmlns:a16="http://schemas.microsoft.com/office/drawing/2014/main" id="{3BA6301F-6C7F-7E57-79F5-2E3753F3A60E}"/>
                </a:ext>
              </a:extLst>
            </p:cNvPr>
            <p:cNvSpPr/>
            <p:nvPr/>
          </p:nvSpPr>
          <p:spPr>
            <a:xfrm>
              <a:off x="936163" y="12563362"/>
              <a:ext cx="15242726" cy="4513903"/>
            </a:xfrm>
            <a:prstGeom prst="roundRect">
              <a:avLst/>
            </a:prstGeom>
            <a:noFill/>
            <a:ln w="76200">
              <a:solidFill>
                <a:srgbClr val="4D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49" name="Straight Connector 48">
            <a:extLst>
              <a:ext uri="{FF2B5EF4-FFF2-40B4-BE49-F238E27FC236}">
                <a16:creationId xmlns:a16="http://schemas.microsoft.com/office/drawing/2014/main" id="{7BE9CAAF-D332-392F-7E26-F13CC73A1809}"/>
              </a:ext>
            </a:extLst>
          </p:cNvPr>
          <p:cNvCxnSpPr>
            <a:cxnSpLocks/>
          </p:cNvCxnSpPr>
          <p:nvPr/>
        </p:nvCxnSpPr>
        <p:spPr>
          <a:xfrm>
            <a:off x="16939400" y="2128251"/>
            <a:ext cx="27365456"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F32DF968-38F1-D5D9-6EDB-5AB0F81ECB9A}"/>
              </a:ext>
            </a:extLst>
          </p:cNvPr>
          <p:cNvSpPr txBox="1"/>
          <p:nvPr/>
        </p:nvSpPr>
        <p:spPr>
          <a:xfrm>
            <a:off x="830122" y="1807204"/>
            <a:ext cx="15335184" cy="6575198"/>
          </a:xfrm>
          <a:prstGeom prst="rect">
            <a:avLst/>
          </a:prstGeom>
          <a:noFill/>
        </p:spPr>
        <p:txBody>
          <a:bodyPr wrap="square" rtlCol="0">
            <a:spAutoFit/>
          </a:bodyPr>
          <a:lstStyle/>
          <a:p>
            <a:pPr marL="0" marR="0">
              <a:lnSpc>
                <a:spcPct val="107000"/>
              </a:lnSpc>
              <a:spcBef>
                <a:spcPts val="0"/>
              </a:spcBef>
              <a:spcAft>
                <a:spcPts val="800"/>
              </a:spcAft>
            </a:pPr>
            <a:r>
              <a:rPr lang="en-US" sz="3600" dirty="0">
                <a:latin typeface="Amasis MT Pro" panose="02040504050005020304" pitchFamily="18" charset="0"/>
                <a:ea typeface="Calibri" panose="020F0502020204030204" pitchFamily="34" charset="0"/>
                <a:cs typeface="Times New Roman" panose="02020603050405020304" pitchFamily="18" charset="0"/>
              </a:rPr>
              <a:t>Spoken language is highly variable by nature. T</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alkers differ in how they produce speech sounds, even when they share similar language backgrounds. Still, listeners understand newly encountered talkers when hearing them speak for the first time. To overcome speech variation, the brain actively learns how talkers speak, and construct expectations about how that talker will produce speech in the future. Though this process often occurs without the listener noticing,</a:t>
            </a:r>
            <a:r>
              <a:rPr lang="en-US" sz="3600" dirty="0">
                <a:latin typeface="Amasis MT Pro" panose="02040504050005020304" pitchFamily="18" charset="0"/>
                <a:ea typeface="Calibri" panose="020F0502020204030204" pitchFamily="34" charset="0"/>
                <a:cs typeface="Times New Roman" panose="02020603050405020304" pitchFamily="18" charset="0"/>
              </a:rPr>
              <a:t> how automatic speech perception adaptation is remains unclear. </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In this experiment, we </a:t>
            </a:r>
            <a:r>
              <a:rPr lang="en-US" sz="3600" dirty="0">
                <a:latin typeface="Amasis MT Pro" panose="02040504050005020304" pitchFamily="18" charset="0"/>
                <a:ea typeface="Calibri" panose="020F0502020204030204" pitchFamily="34" charset="0"/>
                <a:cs typeface="Times New Roman" panose="02020603050405020304" pitchFamily="18" charset="0"/>
              </a:rPr>
              <a:t>will </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limit the available attentional resources for speech perception by exposing a listener to two talkers speaking simultaneously. We will then test the effects of directing the listener’s attention to one talker on the listener’s ability to adapt to both talkers.</a:t>
            </a:r>
          </a:p>
        </p:txBody>
      </p:sp>
      <p:sp>
        <p:nvSpPr>
          <p:cNvPr id="73" name="TextBox 72">
            <a:extLst>
              <a:ext uri="{FF2B5EF4-FFF2-40B4-BE49-F238E27FC236}">
                <a16:creationId xmlns:a16="http://schemas.microsoft.com/office/drawing/2014/main" id="{A8E2E8DD-A0C3-620A-367A-21831E0920DD}"/>
              </a:ext>
            </a:extLst>
          </p:cNvPr>
          <p:cNvSpPr txBox="1"/>
          <p:nvPr/>
        </p:nvSpPr>
        <p:spPr>
          <a:xfrm>
            <a:off x="17302495" y="5831172"/>
            <a:ext cx="30756775" cy="2308324"/>
          </a:xfrm>
          <a:prstGeom prst="rect">
            <a:avLst/>
          </a:prstGeom>
          <a:noFill/>
        </p:spPr>
        <p:txBody>
          <a:bodyPr wrap="square" rtlCol="0">
            <a:spAutoFit/>
          </a:bodyPr>
          <a:lstStyle/>
          <a:p>
            <a:pPr algn="ctr"/>
            <a:r>
              <a:rPr lang="en-US" sz="3600" dirty="0">
                <a:solidFill>
                  <a:schemeClr val="tx1">
                    <a:lumMod val="85000"/>
                    <a:lumOff val="15000"/>
                  </a:schemeClr>
                </a:solidFill>
                <a:latin typeface="Amasis MT Pro" panose="02040504050005020304" pitchFamily="18" charset="0"/>
              </a:rPr>
              <a:t>S-ʃ sounds exist on a continuum, spanning from /s/ as in “Sock” to /</a:t>
            </a:r>
            <a:r>
              <a:rPr lang="en-US" sz="3600" dirty="0" err="1">
                <a:solidFill>
                  <a:schemeClr val="tx1">
                    <a:lumMod val="85000"/>
                    <a:lumOff val="15000"/>
                  </a:schemeClr>
                </a:solidFill>
                <a:latin typeface="Amasis MT Pro" panose="02040504050005020304" pitchFamily="18" charset="0"/>
              </a:rPr>
              <a:t>sh</a:t>
            </a:r>
            <a:r>
              <a:rPr lang="en-US" sz="3600" dirty="0">
                <a:solidFill>
                  <a:schemeClr val="tx1">
                    <a:lumMod val="85000"/>
                    <a:lumOff val="15000"/>
                  </a:schemeClr>
                </a:solidFill>
                <a:latin typeface="Amasis MT Pro" panose="02040504050005020304" pitchFamily="18" charset="0"/>
              </a:rPr>
              <a:t>/ as in “Shock.” Earlier research suggests that listener adaptation to talker S-ʃ production is </a:t>
            </a:r>
            <a:r>
              <a:rPr lang="en-US" sz="3600" b="1" dirty="0">
                <a:solidFill>
                  <a:srgbClr val="4D7000"/>
                </a:solidFill>
                <a:latin typeface="Amasis MT Pro" panose="02040504050005020304" pitchFamily="18" charset="0"/>
              </a:rPr>
              <a:t>talker-specific</a:t>
            </a:r>
            <a:r>
              <a:rPr lang="en-US" sz="3600" b="1" dirty="0">
                <a:solidFill>
                  <a:schemeClr val="tx1">
                    <a:lumMod val="85000"/>
                    <a:lumOff val="15000"/>
                  </a:schemeClr>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This means that listeners adjust their perceived boundary between S-ʃ for each talker regardless of other talkers the listener may also hear (</a:t>
            </a:r>
            <a:r>
              <a:rPr lang="en-US" sz="3600" dirty="0" err="1">
                <a:solidFill>
                  <a:schemeClr val="tx1">
                    <a:lumMod val="85000"/>
                    <a:lumOff val="15000"/>
                  </a:schemeClr>
                </a:solidFill>
                <a:latin typeface="Amasis MT Pro" panose="02040504050005020304" pitchFamily="18" charset="0"/>
                <a:cs typeface="Angsana New" panose="02020603050405020304" pitchFamily="18" charset="-34"/>
              </a:rPr>
              <a:t>Kraljic</a:t>
            </a:r>
            <a:r>
              <a:rPr lang="en-US" sz="3600" dirty="0">
                <a:solidFill>
                  <a:schemeClr val="tx1">
                    <a:lumMod val="85000"/>
                    <a:lumOff val="15000"/>
                  </a:schemeClr>
                </a:solidFill>
                <a:latin typeface="Amasis MT Pro" panose="02040504050005020304" pitchFamily="18" charset="0"/>
                <a:cs typeface="Angsana New" panose="02020603050405020304" pitchFamily="18" charset="-34"/>
              </a:rPr>
              <a:t> &amp; Samuel, 2005</a:t>
            </a:r>
            <a:r>
              <a:rPr lang="en-US" sz="3600" dirty="0">
                <a:solidFill>
                  <a:schemeClr val="tx1">
                    <a:lumMod val="85000"/>
                    <a:lumOff val="15000"/>
                  </a:schemeClr>
                </a:solidFill>
                <a:latin typeface="Amasis MT Pro" panose="02040504050005020304" pitchFamily="18" charset="0"/>
              </a:rPr>
              <a:t>). </a:t>
            </a:r>
            <a:r>
              <a:rPr lang="en-US" sz="3600" b="1" dirty="0">
                <a:solidFill>
                  <a:srgbClr val="4D7000"/>
                </a:solidFill>
                <a:latin typeface="Amasis MT Pro" panose="02040504050005020304" pitchFamily="18" charset="0"/>
              </a:rPr>
              <a:t>This quality could allow us to simulate two distinct talkers with different S-ʃ productions during the same experimental exposure </a:t>
            </a:r>
            <a:r>
              <a:rPr lang="en-US" sz="3600" dirty="0">
                <a:solidFill>
                  <a:schemeClr val="tx1">
                    <a:lumMod val="85000"/>
                    <a:lumOff val="15000"/>
                  </a:schemeClr>
                </a:solidFill>
                <a:latin typeface="Amasis MT Pro" panose="02040504050005020304" pitchFamily="18" charset="0"/>
              </a:rPr>
              <a:t>(Cummings &amp; Theodore, 2022</a:t>
            </a:r>
            <a:r>
              <a:rPr lang="en-US" sz="3600" i="1" dirty="0">
                <a:solidFill>
                  <a:schemeClr val="tx1">
                    <a:lumMod val="85000"/>
                    <a:lumOff val="15000"/>
                  </a:schemeClr>
                </a:solidFill>
                <a:latin typeface="Amasis MT Pro" panose="02040504050005020304" pitchFamily="18" charset="0"/>
              </a:rPr>
              <a:t>).</a:t>
            </a:r>
            <a:r>
              <a:rPr lang="en-US" sz="3600" dirty="0">
                <a:solidFill>
                  <a:schemeClr val="bg2">
                    <a:lumMod val="25000"/>
                  </a:schemeClr>
                </a:solidFill>
                <a:latin typeface="Amasis MT Pro" panose="02040504050005020304" pitchFamily="18" charset="0"/>
              </a:rPr>
              <a:t> </a:t>
            </a:r>
            <a:endParaRPr lang="en-US" sz="3600" b="1" dirty="0">
              <a:solidFill>
                <a:srgbClr val="4D7000"/>
              </a:solidFill>
              <a:latin typeface="Amasis MT Pro" panose="02040504050005020304" pitchFamily="18" charset="0"/>
            </a:endParaRPr>
          </a:p>
        </p:txBody>
      </p:sp>
      <p:sp>
        <p:nvSpPr>
          <p:cNvPr id="77" name="TextBox 76">
            <a:extLst>
              <a:ext uri="{FF2B5EF4-FFF2-40B4-BE49-F238E27FC236}">
                <a16:creationId xmlns:a16="http://schemas.microsoft.com/office/drawing/2014/main" id="{D495B593-56E3-83DB-7D2E-16F36EEB1867}"/>
              </a:ext>
            </a:extLst>
          </p:cNvPr>
          <p:cNvSpPr txBox="1"/>
          <p:nvPr/>
        </p:nvSpPr>
        <p:spPr>
          <a:xfrm>
            <a:off x="20611717" y="4961296"/>
            <a:ext cx="23873817" cy="677108"/>
          </a:xfrm>
          <a:prstGeom prst="rect">
            <a:avLst/>
          </a:prstGeom>
          <a:noFill/>
        </p:spPr>
        <p:txBody>
          <a:bodyPr wrap="square" rtlCol="0">
            <a:spAutoFit/>
          </a:bodyPr>
          <a:lstStyle/>
          <a:p>
            <a:pPr algn="ctr"/>
            <a:r>
              <a:rPr lang="en-US" sz="3800" i="1" dirty="0">
                <a:solidFill>
                  <a:schemeClr val="tx1">
                    <a:lumMod val="85000"/>
                    <a:lumOff val="15000"/>
                  </a:schemeClr>
                </a:solidFill>
                <a:latin typeface="Amasis MT Pro" panose="02040504050005020304" pitchFamily="18" charset="0"/>
              </a:rPr>
              <a:t>In this study, we will be measuring listeners’ perceptual adaptation to two simulated talkers’ S-ʃ production.</a:t>
            </a:r>
          </a:p>
        </p:txBody>
      </p:sp>
      <p:sp>
        <p:nvSpPr>
          <p:cNvPr id="82" name="TextBox 81">
            <a:extLst>
              <a:ext uri="{FF2B5EF4-FFF2-40B4-BE49-F238E27FC236}">
                <a16:creationId xmlns:a16="http://schemas.microsoft.com/office/drawing/2014/main" id="{992E01CD-B053-3D4D-64EB-55FEB4CE1F8E}"/>
              </a:ext>
            </a:extLst>
          </p:cNvPr>
          <p:cNvSpPr txBox="1"/>
          <p:nvPr/>
        </p:nvSpPr>
        <p:spPr>
          <a:xfrm>
            <a:off x="16936459" y="28669352"/>
            <a:ext cx="19360852" cy="3416320"/>
          </a:xfrm>
          <a:prstGeom prst="rect">
            <a:avLst/>
          </a:prstGeom>
          <a:noFill/>
        </p:spPr>
        <p:txBody>
          <a:bodyPr wrap="square" rtlCol="0">
            <a:spAutoFit/>
          </a:bodyPr>
          <a:lstStyle/>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Boersma, P. (2002). </a:t>
            </a:r>
            <a:r>
              <a:rPr lang="en-US" sz="2700" dirty="0" err="1">
                <a:solidFill>
                  <a:schemeClr val="tx1">
                    <a:lumMod val="85000"/>
                    <a:lumOff val="15000"/>
                  </a:schemeClr>
                </a:solidFill>
                <a:latin typeface="Amasis MT Pro" panose="02040504050005020304" pitchFamily="18" charset="0"/>
                <a:cs typeface="Angsana New" panose="02020603050405020304" pitchFamily="18" charset="-34"/>
              </a:rPr>
              <a:t>Praat</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 system for doing phonetics by computer. </a:t>
            </a:r>
            <a:r>
              <a:rPr lang="en-US" sz="2700" i="1" dirty="0" err="1">
                <a:solidFill>
                  <a:schemeClr val="tx1">
                    <a:lumMod val="85000"/>
                    <a:lumOff val="15000"/>
                  </a:schemeClr>
                </a:solidFill>
                <a:latin typeface="Amasis MT Pro" panose="02040504050005020304" pitchFamily="18" charset="0"/>
                <a:cs typeface="Angsana New" panose="02020603050405020304" pitchFamily="18" charset="-34"/>
              </a:rPr>
              <a:t>Glot</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 International</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5</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(9/10), 341–345.</a:t>
            </a:r>
          </a:p>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Cummings, S. N. &amp; Theodore, R. M. (2022). Perceptual learning of multiple talkers: Detriments, characteristics, and limitations.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Attention, Perception, &amp; Psychophysics.</a:t>
            </a:r>
          </a:p>
          <a:p>
            <a:r>
              <a:rPr lang="en-US" sz="2700" dirty="0" err="1">
                <a:solidFill>
                  <a:schemeClr val="tx1">
                    <a:lumMod val="85000"/>
                    <a:lumOff val="15000"/>
                  </a:schemeClr>
                </a:solidFill>
                <a:latin typeface="Amasis MT Pro" panose="02040504050005020304" pitchFamily="18" charset="0"/>
                <a:cs typeface="Angsana New" panose="02020603050405020304" pitchFamily="18" charset="-34"/>
              </a:rPr>
              <a:t>Kraljic</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T., &amp; Samuel, A. G. (2005). Perceptual learning for speech: Is there a return to normal?.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Cognitive psychology</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51</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(2), 141-178. </a:t>
            </a:r>
          </a:p>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Luthra, S., </a:t>
            </a:r>
            <a:r>
              <a:rPr lang="en-US" sz="2700" dirty="0" err="1">
                <a:solidFill>
                  <a:schemeClr val="tx1">
                    <a:lumMod val="85000"/>
                    <a:lumOff val="15000"/>
                  </a:schemeClr>
                </a:solidFill>
                <a:latin typeface="Amasis MT Pro" panose="02040504050005020304" pitchFamily="18" charset="0"/>
                <a:cs typeface="Angsana New" panose="02020603050405020304" pitchFamily="18" charset="-34"/>
              </a:rPr>
              <a:t>Mechtenberg</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H., &amp; Myers, E. B. (2021). Perceptual learning of multiple talkers requires additional exposure</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 Attention, Perception, &amp; Psychophysics</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83</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2217–2228.</a:t>
            </a:r>
          </a:p>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Tzeng, C. Y., Nygaard, L. C., &amp; Theodore, R. M. (2021). A second chance for a first impression: Sensitivity to cumulative input statistics for lexically guided perceptual learning.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Psychonomic Bulletin &amp; Review, 28</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1003–1014.</a:t>
            </a:r>
          </a:p>
        </p:txBody>
      </p:sp>
      <p:sp>
        <p:nvSpPr>
          <p:cNvPr id="83" name="TextBox 82">
            <a:extLst>
              <a:ext uri="{FF2B5EF4-FFF2-40B4-BE49-F238E27FC236}">
                <a16:creationId xmlns:a16="http://schemas.microsoft.com/office/drawing/2014/main" id="{3BDED3AE-5748-24E1-0535-6870E42A1F54}"/>
              </a:ext>
            </a:extLst>
          </p:cNvPr>
          <p:cNvSpPr txBox="1"/>
          <p:nvPr/>
        </p:nvSpPr>
        <p:spPr>
          <a:xfrm>
            <a:off x="16979046" y="9788427"/>
            <a:ext cx="11718810" cy="1754326"/>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Our critical stimuli are created from 40 recordings of S/ʃ words, each </a:t>
            </a:r>
            <a:r>
              <a:rPr lang="en-US" sz="3600" b="1" dirty="0">
                <a:solidFill>
                  <a:srgbClr val="4D7000"/>
                </a:solidFill>
                <a:latin typeface="Amasis MT Pro" panose="02040504050005020304" pitchFamily="18" charset="0"/>
              </a:rPr>
              <a:t>spoken typically (S, </a:t>
            </a:r>
            <a:r>
              <a:rPr lang="en-US" sz="3600" b="1" dirty="0" err="1">
                <a:solidFill>
                  <a:srgbClr val="4D7000"/>
                </a:solidFill>
                <a:latin typeface="Amasis MT Pro" panose="02040504050005020304" pitchFamily="18" charset="0"/>
              </a:rPr>
              <a:t>Sh</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and </a:t>
            </a:r>
            <a:r>
              <a:rPr lang="en-US" sz="3600" b="1" dirty="0">
                <a:solidFill>
                  <a:srgbClr val="4D7000"/>
                </a:solidFill>
                <a:latin typeface="Amasis MT Pro" panose="02040504050005020304" pitchFamily="18" charset="0"/>
              </a:rPr>
              <a:t>accented (?S, ?</a:t>
            </a:r>
            <a:r>
              <a:rPr lang="en-US" sz="3600" b="1" dirty="0" err="1">
                <a:solidFill>
                  <a:srgbClr val="4D7000"/>
                </a:solidFill>
                <a:latin typeface="Amasis MT Pro" panose="02040504050005020304" pitchFamily="18" charset="0"/>
              </a:rPr>
              <a:t>Sh</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a:t>
            </a:r>
            <a:r>
              <a:rPr lang="en-US" sz="3600" dirty="0" err="1">
                <a:solidFill>
                  <a:schemeClr val="tx1">
                    <a:lumMod val="85000"/>
                    <a:lumOff val="15000"/>
                  </a:schemeClr>
                </a:solidFill>
                <a:latin typeface="Amasis MT Pro" panose="02040504050005020304" pitchFamily="18" charset="0"/>
              </a:rPr>
              <a:t>Kraljic</a:t>
            </a:r>
            <a:r>
              <a:rPr lang="en-US" sz="3600" dirty="0">
                <a:solidFill>
                  <a:schemeClr val="tx1">
                    <a:lumMod val="85000"/>
                    <a:lumOff val="15000"/>
                  </a:schemeClr>
                </a:solidFill>
                <a:latin typeface="Amasis MT Pro" panose="02040504050005020304" pitchFamily="18" charset="0"/>
              </a:rPr>
              <a:t> &amp; Samuel, 2005). </a:t>
            </a:r>
          </a:p>
        </p:txBody>
      </p:sp>
      <p:sp>
        <p:nvSpPr>
          <p:cNvPr id="84" name="TextBox 83">
            <a:extLst>
              <a:ext uri="{FF2B5EF4-FFF2-40B4-BE49-F238E27FC236}">
                <a16:creationId xmlns:a16="http://schemas.microsoft.com/office/drawing/2014/main" id="{C069CF9C-C34B-243B-9247-C9FDED4BBC33}"/>
              </a:ext>
            </a:extLst>
          </p:cNvPr>
          <p:cNvSpPr txBox="1"/>
          <p:nvPr/>
        </p:nvSpPr>
        <p:spPr>
          <a:xfrm>
            <a:off x="16979046" y="11717703"/>
            <a:ext cx="11718810" cy="1754326"/>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All recordings were processed using </a:t>
            </a:r>
            <a:r>
              <a:rPr lang="en-US" sz="3600" dirty="0" err="1">
                <a:solidFill>
                  <a:schemeClr val="tx1">
                    <a:lumMod val="85000"/>
                    <a:lumOff val="15000"/>
                  </a:schemeClr>
                </a:solidFill>
                <a:latin typeface="Amasis MT Pro" panose="02040504050005020304" pitchFamily="18" charset="0"/>
              </a:rPr>
              <a:t>Praat</a:t>
            </a:r>
            <a:r>
              <a:rPr lang="en-US" sz="3600" dirty="0">
                <a:solidFill>
                  <a:schemeClr val="tx1">
                    <a:lumMod val="85000"/>
                    <a:lumOff val="15000"/>
                  </a:schemeClr>
                </a:solidFill>
                <a:latin typeface="Amasis MT Pro" panose="02040504050005020304" pitchFamily="18" charset="0"/>
              </a:rPr>
              <a:t> (Boersma, 2002) to simulate the words being </a:t>
            </a:r>
            <a:r>
              <a:rPr lang="en-US" sz="3600" b="1" dirty="0">
                <a:solidFill>
                  <a:srgbClr val="4D7000"/>
                </a:solidFill>
                <a:latin typeface="Amasis MT Pro" panose="02040504050005020304" pitchFamily="18" charset="0"/>
              </a:rPr>
              <a:t>spoken by a male talker</a:t>
            </a:r>
            <a:r>
              <a:rPr lang="en-US" sz="3600" dirty="0">
                <a:solidFill>
                  <a:schemeClr val="tx1">
                    <a:lumMod val="85000"/>
                    <a:lumOff val="15000"/>
                  </a:schemeClr>
                </a:solidFill>
                <a:latin typeface="Amasis MT Pro" panose="02040504050005020304" pitchFamily="18" charset="0"/>
              </a:rPr>
              <a:t> and </a:t>
            </a:r>
            <a:r>
              <a:rPr lang="en-US" sz="3600" b="1" dirty="0">
                <a:solidFill>
                  <a:srgbClr val="4D7000"/>
                </a:solidFill>
                <a:latin typeface="Amasis MT Pro" panose="02040504050005020304" pitchFamily="18" charset="0"/>
              </a:rPr>
              <a:t>a female talker </a:t>
            </a:r>
            <a:r>
              <a:rPr lang="en-US" sz="3600" dirty="0">
                <a:solidFill>
                  <a:schemeClr val="tx1">
                    <a:lumMod val="85000"/>
                    <a:lumOff val="15000"/>
                  </a:schemeClr>
                </a:solidFill>
                <a:latin typeface="Amasis MT Pro" panose="02040504050005020304" pitchFamily="18" charset="0"/>
              </a:rPr>
              <a:t>(Luthra et al., 2021). </a:t>
            </a:r>
          </a:p>
        </p:txBody>
      </p:sp>
      <p:pic>
        <p:nvPicPr>
          <p:cNvPr id="90" name="Picture 89" descr="Logo&#10;&#10;Description automatically generated">
            <a:extLst>
              <a:ext uri="{FF2B5EF4-FFF2-40B4-BE49-F238E27FC236}">
                <a16:creationId xmlns:a16="http://schemas.microsoft.com/office/drawing/2014/main" id="{5BC3D10B-7E91-ACBA-A02E-7DA6AFB14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38519" y="614395"/>
            <a:ext cx="3418112" cy="3147615"/>
          </a:xfrm>
          <a:prstGeom prst="rect">
            <a:avLst/>
          </a:prstGeom>
        </p:spPr>
      </p:pic>
      <p:grpSp>
        <p:nvGrpSpPr>
          <p:cNvPr id="64" name="Group 63">
            <a:extLst>
              <a:ext uri="{FF2B5EF4-FFF2-40B4-BE49-F238E27FC236}">
                <a16:creationId xmlns:a16="http://schemas.microsoft.com/office/drawing/2014/main" id="{C70F077A-3572-2635-8993-6289C4C3D04A}"/>
              </a:ext>
            </a:extLst>
          </p:cNvPr>
          <p:cNvGrpSpPr/>
          <p:nvPr/>
        </p:nvGrpSpPr>
        <p:grpSpPr>
          <a:xfrm>
            <a:off x="28987930" y="17952611"/>
            <a:ext cx="12218585" cy="830997"/>
            <a:chOff x="21061830" y="5544601"/>
            <a:chExt cx="10481936" cy="830997"/>
          </a:xfrm>
        </p:grpSpPr>
        <p:sp>
          <p:nvSpPr>
            <p:cNvPr id="65" name="TextBox 64">
              <a:extLst>
                <a:ext uri="{FF2B5EF4-FFF2-40B4-BE49-F238E27FC236}">
                  <a16:creationId xmlns:a16="http://schemas.microsoft.com/office/drawing/2014/main" id="{E5129594-1EE0-1341-5B36-EECD11341049}"/>
                </a:ext>
              </a:extLst>
            </p:cNvPr>
            <p:cNvSpPr txBox="1"/>
            <p:nvPr/>
          </p:nvSpPr>
          <p:spPr>
            <a:xfrm>
              <a:off x="21061830" y="5544601"/>
              <a:ext cx="4174520" cy="830997"/>
            </a:xfrm>
            <a:prstGeom prst="rect">
              <a:avLst/>
            </a:prstGeom>
            <a:noFill/>
          </p:spPr>
          <p:txBody>
            <a:bodyPr wrap="square" rtlCol="0">
              <a:spAutoFit/>
            </a:bodyPr>
            <a:lstStyle/>
            <a:p>
              <a:r>
                <a:rPr lang="en-US" sz="4800" dirty="0">
                  <a:latin typeface="Amasis MT Pro Medium" panose="02040604050005020304" pitchFamily="18" charset="0"/>
                </a:rPr>
                <a:t>Paradigm</a:t>
              </a:r>
            </a:p>
          </p:txBody>
        </p:sp>
        <p:cxnSp>
          <p:nvCxnSpPr>
            <p:cNvPr id="66" name="Straight Connector 65">
              <a:extLst>
                <a:ext uri="{FF2B5EF4-FFF2-40B4-BE49-F238E27FC236}">
                  <a16:creationId xmlns:a16="http://schemas.microsoft.com/office/drawing/2014/main" id="{00D7A6A4-B3FD-0E66-88C3-A46E22E05845}"/>
                </a:ext>
              </a:extLst>
            </p:cNvPr>
            <p:cNvCxnSpPr>
              <a:cxnSpLocks/>
            </p:cNvCxnSpPr>
            <p:nvPr/>
          </p:nvCxnSpPr>
          <p:spPr>
            <a:xfrm>
              <a:off x="23664237" y="5969865"/>
              <a:ext cx="7879529" cy="23675"/>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sp>
        <p:nvSpPr>
          <p:cNvPr id="69" name="TextBox 68">
            <a:extLst>
              <a:ext uri="{FF2B5EF4-FFF2-40B4-BE49-F238E27FC236}">
                <a16:creationId xmlns:a16="http://schemas.microsoft.com/office/drawing/2014/main" id="{A25479B3-43BB-5B54-DE87-0CCDC6AF1F11}"/>
              </a:ext>
            </a:extLst>
          </p:cNvPr>
          <p:cNvSpPr txBox="1"/>
          <p:nvPr/>
        </p:nvSpPr>
        <p:spPr>
          <a:xfrm>
            <a:off x="29147404" y="18663371"/>
            <a:ext cx="12054127" cy="2862322"/>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Participants will be instructed to attend to either the female talker or the male talker. They will then perform a series of 2-option forced-choice lexical decision tasks, in which they hear a recording and then select on their screen if this talker said a word or a nonword (</a:t>
            </a:r>
            <a:r>
              <a:rPr lang="en-US" sz="3600" i="1" dirty="0">
                <a:solidFill>
                  <a:schemeClr val="tx1">
                    <a:lumMod val="85000"/>
                    <a:lumOff val="15000"/>
                  </a:schemeClr>
                </a:solidFill>
                <a:latin typeface="Amasis MT Pro" panose="02040504050005020304" pitchFamily="18" charset="0"/>
              </a:rPr>
              <a:t>see below).</a:t>
            </a:r>
            <a:endParaRPr lang="en-US" sz="3600" dirty="0">
              <a:solidFill>
                <a:schemeClr val="tx1">
                  <a:lumMod val="85000"/>
                  <a:lumOff val="15000"/>
                </a:schemeClr>
              </a:solidFill>
              <a:latin typeface="Amasis MT Pro" panose="02040504050005020304" pitchFamily="18" charset="0"/>
            </a:endParaRPr>
          </a:p>
        </p:txBody>
      </p:sp>
      <p:pic>
        <p:nvPicPr>
          <p:cNvPr id="99" name="Picture 98">
            <a:extLst>
              <a:ext uri="{FF2B5EF4-FFF2-40B4-BE49-F238E27FC236}">
                <a16:creationId xmlns:a16="http://schemas.microsoft.com/office/drawing/2014/main" id="{BCF144C8-9A29-9EB0-0E08-26C982664BF8}"/>
              </a:ext>
            </a:extLst>
          </p:cNvPr>
          <p:cNvPicPr>
            <a:picLocks noChangeAspect="1"/>
          </p:cNvPicPr>
          <p:nvPr/>
        </p:nvPicPr>
        <p:blipFill>
          <a:blip r:embed="rId3"/>
          <a:stretch>
            <a:fillRect/>
          </a:stretch>
        </p:blipFill>
        <p:spPr>
          <a:xfrm>
            <a:off x="41452435" y="11559804"/>
            <a:ext cx="6572167" cy="11593595"/>
          </a:xfrm>
          <a:prstGeom prst="rect">
            <a:avLst/>
          </a:prstGeom>
        </p:spPr>
      </p:pic>
      <p:sp>
        <p:nvSpPr>
          <p:cNvPr id="106" name="TextBox 105">
            <a:extLst>
              <a:ext uri="{FF2B5EF4-FFF2-40B4-BE49-F238E27FC236}">
                <a16:creationId xmlns:a16="http://schemas.microsoft.com/office/drawing/2014/main" id="{DDAB31C8-3D03-7455-9A37-4D5B0591B137}"/>
              </a:ext>
            </a:extLst>
          </p:cNvPr>
          <p:cNvSpPr txBox="1"/>
          <p:nvPr/>
        </p:nvSpPr>
        <p:spPr>
          <a:xfrm>
            <a:off x="28987930" y="14703943"/>
            <a:ext cx="4771955" cy="830997"/>
          </a:xfrm>
          <a:prstGeom prst="rect">
            <a:avLst/>
          </a:prstGeom>
          <a:noFill/>
        </p:spPr>
        <p:txBody>
          <a:bodyPr wrap="square" rtlCol="0">
            <a:spAutoFit/>
          </a:bodyPr>
          <a:lstStyle/>
          <a:p>
            <a:r>
              <a:rPr lang="en-US" sz="4800" dirty="0">
                <a:latin typeface="Amasis MT Pro Medium" panose="02040604050005020304" pitchFamily="18" charset="0"/>
              </a:rPr>
              <a:t>Filler Trials</a:t>
            </a:r>
          </a:p>
        </p:txBody>
      </p:sp>
      <p:cxnSp>
        <p:nvCxnSpPr>
          <p:cNvPr id="107" name="Straight Connector 106">
            <a:extLst>
              <a:ext uri="{FF2B5EF4-FFF2-40B4-BE49-F238E27FC236}">
                <a16:creationId xmlns:a16="http://schemas.microsoft.com/office/drawing/2014/main" id="{5ACEE879-A571-D022-92D7-172DFBA521DE}"/>
              </a:ext>
            </a:extLst>
          </p:cNvPr>
          <p:cNvCxnSpPr>
            <a:cxnSpLocks/>
          </p:cNvCxnSpPr>
          <p:nvPr/>
        </p:nvCxnSpPr>
        <p:spPr>
          <a:xfrm>
            <a:off x="32596197" y="15119441"/>
            <a:ext cx="8610317"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B7AF616C-B76E-4985-14CF-A2C3DB60239C}"/>
              </a:ext>
            </a:extLst>
          </p:cNvPr>
          <p:cNvSpPr/>
          <p:nvPr/>
        </p:nvSpPr>
        <p:spPr>
          <a:xfrm>
            <a:off x="872708" y="27816791"/>
            <a:ext cx="15335182" cy="752583"/>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Implications</a:t>
            </a:r>
            <a:endParaRPr lang="en-US" sz="6000" dirty="0">
              <a:solidFill>
                <a:schemeClr val="bg2">
                  <a:lumMod val="25000"/>
                </a:schemeClr>
              </a:solidFill>
              <a:latin typeface="Amasis MT Pro Medium" panose="02040604050005020304" pitchFamily="18" charset="0"/>
            </a:endParaRPr>
          </a:p>
        </p:txBody>
      </p:sp>
      <p:sp>
        <p:nvSpPr>
          <p:cNvPr id="27" name="TextBox 26">
            <a:extLst>
              <a:ext uri="{FF2B5EF4-FFF2-40B4-BE49-F238E27FC236}">
                <a16:creationId xmlns:a16="http://schemas.microsoft.com/office/drawing/2014/main" id="{382DF8D0-7769-2EB8-E80E-77206AFB4394}"/>
              </a:ext>
            </a:extLst>
          </p:cNvPr>
          <p:cNvSpPr txBox="1"/>
          <p:nvPr/>
        </p:nvSpPr>
        <p:spPr>
          <a:xfrm>
            <a:off x="29147403" y="11669871"/>
            <a:ext cx="12621864" cy="2862322"/>
          </a:xfrm>
          <a:prstGeom prst="rect">
            <a:avLst/>
          </a:prstGeom>
          <a:noFill/>
        </p:spPr>
        <p:txBody>
          <a:bodyPr wrap="square" rtlCol="0">
            <a:spAutoFit/>
          </a:bodyPr>
          <a:lstStyle/>
          <a:p>
            <a:r>
              <a:rPr lang="en-US" sz="3600" dirty="0">
                <a:latin typeface="Amasis MT Pro" panose="02040504050005020304" pitchFamily="18" charset="0"/>
              </a:rPr>
              <a:t>The word pairings shown horizontally across in Materials A &amp; B were then spliced together to </a:t>
            </a:r>
            <a:r>
              <a:rPr lang="en-US" sz="3600" b="1" dirty="0">
                <a:solidFill>
                  <a:srgbClr val="4D7000"/>
                </a:solidFill>
                <a:latin typeface="Amasis MT Pro" panose="02040504050005020304" pitchFamily="18" charset="0"/>
              </a:rPr>
              <a:t>create stereo audio files </a:t>
            </a:r>
            <a:r>
              <a:rPr lang="en-US" sz="3600" dirty="0">
                <a:latin typeface="Amasis MT Pro" panose="02040504050005020304" pitchFamily="18" charset="0"/>
              </a:rPr>
              <a:t>where one talker is played in the left ear, and the other in the right ear. Like talker gender, ear assignment was counterbalanced across participants.</a:t>
            </a:r>
          </a:p>
        </p:txBody>
      </p:sp>
      <p:pic>
        <p:nvPicPr>
          <p:cNvPr id="97" name="Picture 96">
            <a:extLst>
              <a:ext uri="{FF2B5EF4-FFF2-40B4-BE49-F238E27FC236}">
                <a16:creationId xmlns:a16="http://schemas.microsoft.com/office/drawing/2014/main" id="{07E09074-0FFD-841E-0A53-6368DCC15AF9}"/>
              </a:ext>
            </a:extLst>
          </p:cNvPr>
          <p:cNvPicPr>
            <a:picLocks noChangeAspect="1"/>
          </p:cNvPicPr>
          <p:nvPr/>
        </p:nvPicPr>
        <p:blipFill>
          <a:blip r:embed="rId4"/>
          <a:stretch>
            <a:fillRect/>
          </a:stretch>
        </p:blipFill>
        <p:spPr>
          <a:xfrm>
            <a:off x="22556548" y="15421391"/>
            <a:ext cx="5101113" cy="6483959"/>
          </a:xfrm>
          <a:prstGeom prst="rect">
            <a:avLst/>
          </a:prstGeom>
        </p:spPr>
      </p:pic>
      <p:pic>
        <p:nvPicPr>
          <p:cNvPr id="96" name="Picture 95">
            <a:extLst>
              <a:ext uri="{FF2B5EF4-FFF2-40B4-BE49-F238E27FC236}">
                <a16:creationId xmlns:a16="http://schemas.microsoft.com/office/drawing/2014/main" id="{74DFFBFD-5EC6-294B-79B7-344274DBEEF1}"/>
              </a:ext>
            </a:extLst>
          </p:cNvPr>
          <p:cNvPicPr>
            <a:picLocks noChangeAspect="1"/>
          </p:cNvPicPr>
          <p:nvPr/>
        </p:nvPicPr>
        <p:blipFill>
          <a:blip r:embed="rId5"/>
          <a:stretch>
            <a:fillRect/>
          </a:stretch>
        </p:blipFill>
        <p:spPr>
          <a:xfrm>
            <a:off x="17488770" y="15573227"/>
            <a:ext cx="5101113" cy="6268062"/>
          </a:xfrm>
          <a:prstGeom prst="rect">
            <a:avLst/>
          </a:prstGeom>
        </p:spPr>
      </p:pic>
      <p:sp>
        <p:nvSpPr>
          <p:cNvPr id="62" name="TextBox 61">
            <a:extLst>
              <a:ext uri="{FF2B5EF4-FFF2-40B4-BE49-F238E27FC236}">
                <a16:creationId xmlns:a16="http://schemas.microsoft.com/office/drawing/2014/main" id="{AD92C8C9-5EF4-87D0-FA13-288AAD3D2510}"/>
              </a:ext>
            </a:extLst>
          </p:cNvPr>
          <p:cNvSpPr txBox="1"/>
          <p:nvPr/>
        </p:nvSpPr>
        <p:spPr>
          <a:xfrm>
            <a:off x="16957632" y="13643951"/>
            <a:ext cx="11718810" cy="1754326"/>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These words were split in half to </a:t>
            </a:r>
            <a:r>
              <a:rPr lang="en-US" sz="3600" b="1" dirty="0">
                <a:solidFill>
                  <a:srgbClr val="4D7000"/>
                </a:solidFill>
                <a:latin typeface="Amasis MT Pro" panose="02040504050005020304" pitchFamily="18" charset="0"/>
              </a:rPr>
              <a:t>create two sets of words representing two talkers</a:t>
            </a:r>
            <a:r>
              <a:rPr lang="en-US" sz="3600" dirty="0">
                <a:solidFill>
                  <a:schemeClr val="tx1">
                    <a:lumMod val="85000"/>
                    <a:lumOff val="15000"/>
                  </a:schemeClr>
                </a:solidFill>
                <a:latin typeface="Amasis MT Pro" panose="02040504050005020304" pitchFamily="18" charset="0"/>
              </a:rPr>
              <a:t>:</a:t>
            </a:r>
            <a:r>
              <a:rPr lang="en-US" sz="3600" dirty="0">
                <a:solidFill>
                  <a:schemeClr val="bg2">
                    <a:lumMod val="25000"/>
                  </a:schemeClr>
                </a:solidFill>
                <a:latin typeface="Amasis MT Pro" panose="02040504050005020304" pitchFamily="18" charset="0"/>
              </a:rPr>
              <a:t>10 unique S words and 10 unique ʃ words were allocated to each talker (</a:t>
            </a:r>
            <a:r>
              <a:rPr lang="en-US" sz="3600" i="1" dirty="0">
                <a:solidFill>
                  <a:schemeClr val="bg2">
                    <a:lumMod val="25000"/>
                  </a:schemeClr>
                </a:solidFill>
                <a:latin typeface="Amasis MT Pro" panose="02040504050005020304" pitchFamily="18" charset="0"/>
              </a:rPr>
              <a:t>see below).</a:t>
            </a:r>
          </a:p>
        </p:txBody>
      </p:sp>
      <p:sp>
        <p:nvSpPr>
          <p:cNvPr id="67" name="TextBox 66">
            <a:extLst>
              <a:ext uri="{FF2B5EF4-FFF2-40B4-BE49-F238E27FC236}">
                <a16:creationId xmlns:a16="http://schemas.microsoft.com/office/drawing/2014/main" id="{DD33B28D-3BBC-9981-025B-4DEDA277EA2F}"/>
              </a:ext>
            </a:extLst>
          </p:cNvPr>
          <p:cNvSpPr txBox="1"/>
          <p:nvPr/>
        </p:nvSpPr>
        <p:spPr>
          <a:xfrm>
            <a:off x="16902377" y="22750109"/>
            <a:ext cx="11490223" cy="1754326"/>
          </a:xfrm>
          <a:prstGeom prst="rect">
            <a:avLst/>
          </a:prstGeom>
          <a:noFill/>
        </p:spPr>
        <p:txBody>
          <a:bodyPr wrap="square" rtlCol="0">
            <a:spAutoFit/>
          </a:bodyPr>
          <a:lstStyle/>
          <a:p>
            <a:pPr algn="ctr"/>
            <a:r>
              <a:rPr lang="en-US" sz="3400" b="1" dirty="0">
                <a:solidFill>
                  <a:srgbClr val="4D7000"/>
                </a:solidFill>
                <a:latin typeface="Amasis MT Pro" panose="02040504050005020304" pitchFamily="18" charset="0"/>
              </a:rPr>
              <a:t>Each experiment will have a male and a female talker: </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If Talker A is female, then Talker B is male. </a:t>
            </a:r>
          </a:p>
          <a:p>
            <a:pPr algn="ctr"/>
            <a:r>
              <a:rPr lang="en-US" sz="3600" dirty="0">
                <a:solidFill>
                  <a:schemeClr val="tx1">
                    <a:lumMod val="85000"/>
                    <a:lumOff val="15000"/>
                  </a:schemeClr>
                </a:solidFill>
                <a:latin typeface="Amasis MT Pro" panose="02040504050005020304" pitchFamily="18" charset="0"/>
              </a:rPr>
              <a:t>If Talker A is male, then Talker B is female. </a:t>
            </a:r>
            <a:endParaRPr lang="en-US" sz="3600" i="1" dirty="0">
              <a:solidFill>
                <a:schemeClr val="tx1">
                  <a:lumMod val="85000"/>
                  <a:lumOff val="15000"/>
                </a:schemeClr>
              </a:solidFill>
              <a:latin typeface="Amasis MT Pro" panose="02040504050005020304" pitchFamily="18" charset="0"/>
            </a:endParaRPr>
          </a:p>
        </p:txBody>
      </p:sp>
      <p:sp>
        <p:nvSpPr>
          <p:cNvPr id="46" name="TextBox 45">
            <a:extLst>
              <a:ext uri="{FF2B5EF4-FFF2-40B4-BE49-F238E27FC236}">
                <a16:creationId xmlns:a16="http://schemas.microsoft.com/office/drawing/2014/main" id="{97C3050C-2987-8FED-7C7A-7F8CF2BAB8C9}"/>
              </a:ext>
            </a:extLst>
          </p:cNvPr>
          <p:cNvSpPr txBox="1"/>
          <p:nvPr/>
        </p:nvSpPr>
        <p:spPr>
          <a:xfrm>
            <a:off x="29147403" y="9283674"/>
            <a:ext cx="19051815" cy="2308324"/>
          </a:xfrm>
          <a:prstGeom prst="rect">
            <a:avLst/>
          </a:prstGeom>
          <a:noFill/>
        </p:spPr>
        <p:txBody>
          <a:bodyPr wrap="square" rtlCol="0">
            <a:spAutoFit/>
          </a:bodyPr>
          <a:lstStyle/>
          <a:p>
            <a:r>
              <a:rPr lang="en-US" sz="3600" b="1" dirty="0">
                <a:solidFill>
                  <a:srgbClr val="4D7000"/>
                </a:solidFill>
                <a:latin typeface="Amasis MT Pro" panose="02040504050005020304" pitchFamily="18" charset="0"/>
              </a:rPr>
              <a:t>Talker A and Talker B recordings were paired to create Materials A and Materials B. </a:t>
            </a:r>
            <a:r>
              <a:rPr lang="en-US" sz="3600" dirty="0">
                <a:latin typeface="Amasis MT Pro" panose="02040504050005020304" pitchFamily="18" charset="0"/>
              </a:rPr>
              <a:t>Half of the participants will hear the words in Materials A with the simulated accent (?S, ?</a:t>
            </a:r>
            <a:r>
              <a:rPr lang="en-US" sz="3600" dirty="0" err="1">
                <a:latin typeface="Amasis MT Pro" panose="02040504050005020304" pitchFamily="18" charset="0"/>
              </a:rPr>
              <a:t>Sh</a:t>
            </a:r>
            <a:r>
              <a:rPr lang="en-US" sz="3600" dirty="0">
                <a:latin typeface="Amasis MT Pro" panose="02040504050005020304" pitchFamily="18" charset="0"/>
              </a:rPr>
              <a:t>), and the words in Materials B without the accent (S, </a:t>
            </a:r>
            <a:r>
              <a:rPr lang="en-US" sz="3600" dirty="0" err="1">
                <a:latin typeface="Amasis MT Pro" panose="02040504050005020304" pitchFamily="18" charset="0"/>
              </a:rPr>
              <a:t>Sh</a:t>
            </a:r>
            <a:r>
              <a:rPr lang="en-US" sz="3600" dirty="0">
                <a:latin typeface="Amasis MT Pro" panose="02040504050005020304" pitchFamily="18" charset="0"/>
              </a:rPr>
              <a:t>). The other half of the participants will hear the inverse, meaning Materials B will be accented and Materials A will not be </a:t>
            </a:r>
            <a:r>
              <a:rPr lang="en-US" sz="3600" i="1" dirty="0">
                <a:latin typeface="Amasis MT Pro" panose="02040504050005020304" pitchFamily="18" charset="0"/>
              </a:rPr>
              <a:t>(See below).</a:t>
            </a:r>
          </a:p>
        </p:txBody>
      </p:sp>
      <p:cxnSp>
        <p:nvCxnSpPr>
          <p:cNvPr id="48" name="Straight Connector 47">
            <a:extLst>
              <a:ext uri="{FF2B5EF4-FFF2-40B4-BE49-F238E27FC236}">
                <a16:creationId xmlns:a16="http://schemas.microsoft.com/office/drawing/2014/main" id="{CC0794F7-0F88-ADF2-754E-80AEBEB511F0}"/>
              </a:ext>
            </a:extLst>
          </p:cNvPr>
          <p:cNvCxnSpPr>
            <a:cxnSpLocks/>
          </p:cNvCxnSpPr>
          <p:nvPr/>
        </p:nvCxnSpPr>
        <p:spPr>
          <a:xfrm flipV="1">
            <a:off x="28778372" y="9440615"/>
            <a:ext cx="43541" cy="15136055"/>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C3EBB043-F03B-A869-912A-35438A7BE041}"/>
              </a:ext>
            </a:extLst>
          </p:cNvPr>
          <p:cNvSpPr txBox="1"/>
          <p:nvPr/>
        </p:nvSpPr>
        <p:spPr>
          <a:xfrm>
            <a:off x="29117769" y="15470854"/>
            <a:ext cx="12204772" cy="2308324"/>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Each experiment consists </a:t>
            </a:r>
            <a:r>
              <a:rPr lang="en-US" sz="3600" b="1" dirty="0">
                <a:solidFill>
                  <a:srgbClr val="4D7000"/>
                </a:solidFill>
                <a:latin typeface="Amasis MT Pro" panose="02040504050005020304" pitchFamily="18" charset="0"/>
              </a:rPr>
              <a:t>of 80 total exposure trials</a:t>
            </a:r>
            <a:r>
              <a:rPr lang="en-US" sz="3600" dirty="0">
                <a:solidFill>
                  <a:schemeClr val="tx1">
                    <a:lumMod val="85000"/>
                    <a:lumOff val="15000"/>
                  </a:schemeClr>
                </a:solidFill>
                <a:latin typeface="Amasis MT Pro" panose="02040504050005020304" pitchFamily="18" charset="0"/>
              </a:rPr>
              <a:t>, including </a:t>
            </a:r>
            <a:r>
              <a:rPr lang="en-US" sz="3600" b="1" dirty="0">
                <a:solidFill>
                  <a:srgbClr val="4D7000"/>
                </a:solidFill>
                <a:latin typeface="Amasis MT Pro" panose="02040504050005020304" pitchFamily="18" charset="0"/>
              </a:rPr>
              <a:t>20 critical </a:t>
            </a:r>
            <a:r>
              <a:rPr lang="en-US" sz="3600" dirty="0">
                <a:solidFill>
                  <a:schemeClr val="tx1">
                    <a:lumMod val="85000"/>
                    <a:lumOff val="15000"/>
                  </a:schemeClr>
                </a:solidFill>
                <a:latin typeface="Amasis MT Pro" panose="02040504050005020304" pitchFamily="18" charset="0"/>
              </a:rPr>
              <a:t>trials and </a:t>
            </a:r>
            <a:r>
              <a:rPr lang="en-US" sz="3600" b="1" dirty="0">
                <a:solidFill>
                  <a:srgbClr val="4D7000"/>
                </a:solidFill>
                <a:latin typeface="Amasis MT Pro" panose="02040504050005020304" pitchFamily="18" charset="0"/>
              </a:rPr>
              <a:t>60 filler </a:t>
            </a:r>
            <a:r>
              <a:rPr lang="en-US" sz="3600" dirty="0">
                <a:solidFill>
                  <a:schemeClr val="tx1">
                    <a:lumMod val="85000"/>
                    <a:lumOff val="15000"/>
                  </a:schemeClr>
                </a:solidFill>
                <a:latin typeface="Amasis MT Pro" panose="02040504050005020304" pitchFamily="18" charset="0"/>
              </a:rPr>
              <a:t>trials. During filler trials, one talker will say a word and the other talker will say a nonword. Each talker has a 50% chance of saying a nonword.</a:t>
            </a:r>
          </a:p>
        </p:txBody>
      </p:sp>
      <p:sp>
        <p:nvSpPr>
          <p:cNvPr id="63" name="TextBox 62">
            <a:extLst>
              <a:ext uri="{FF2B5EF4-FFF2-40B4-BE49-F238E27FC236}">
                <a16:creationId xmlns:a16="http://schemas.microsoft.com/office/drawing/2014/main" id="{DC8ECB37-4CA9-73DB-C704-0E614AF8BDEA}"/>
              </a:ext>
            </a:extLst>
          </p:cNvPr>
          <p:cNvSpPr txBox="1"/>
          <p:nvPr/>
        </p:nvSpPr>
        <p:spPr>
          <a:xfrm>
            <a:off x="855212" y="28569374"/>
            <a:ext cx="15133276" cy="3600986"/>
          </a:xfrm>
          <a:prstGeom prst="rect">
            <a:avLst/>
          </a:prstGeom>
          <a:noFill/>
        </p:spPr>
        <p:txBody>
          <a:bodyPr wrap="square" rtlCol="0">
            <a:spAutoFit/>
          </a:bodyPr>
          <a:lstStyle/>
          <a:p>
            <a:r>
              <a:rPr lang="en-US" sz="3800" dirty="0">
                <a:solidFill>
                  <a:schemeClr val="tx1">
                    <a:lumMod val="85000"/>
                    <a:lumOff val="15000"/>
                  </a:schemeClr>
                </a:solidFill>
                <a:latin typeface="Amasis MT Pro" panose="02040504050005020304" pitchFamily="18" charset="0"/>
              </a:rPr>
              <a:t>The results of this experiment begin to explore the role of attention in speech perception adaptation. A listener’s perceptual boundary changing more to fit the attended talker’s speech than the unattended talker’s speech would suggest there are limits to the automaticity of speech perception and may also provide insight into how our brains allocate attentional resources under higher cognitive loads.</a:t>
            </a:r>
          </a:p>
        </p:txBody>
      </p:sp>
      <p:cxnSp>
        <p:nvCxnSpPr>
          <p:cNvPr id="68" name="Straight Connector 67">
            <a:extLst>
              <a:ext uri="{FF2B5EF4-FFF2-40B4-BE49-F238E27FC236}">
                <a16:creationId xmlns:a16="http://schemas.microsoft.com/office/drawing/2014/main" id="{8D605115-27ED-9DD8-2E55-2627CD6459A8}"/>
              </a:ext>
            </a:extLst>
          </p:cNvPr>
          <p:cNvCxnSpPr>
            <a:cxnSpLocks/>
          </p:cNvCxnSpPr>
          <p:nvPr/>
        </p:nvCxnSpPr>
        <p:spPr>
          <a:xfrm>
            <a:off x="21062212" y="9346393"/>
            <a:ext cx="6902466"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EA87F90-130E-C9DF-DE17-D37303C08EA9}"/>
              </a:ext>
            </a:extLst>
          </p:cNvPr>
          <p:cNvSpPr txBox="1"/>
          <p:nvPr/>
        </p:nvSpPr>
        <p:spPr>
          <a:xfrm>
            <a:off x="16981986" y="8930438"/>
            <a:ext cx="4600813" cy="830997"/>
          </a:xfrm>
          <a:prstGeom prst="rect">
            <a:avLst/>
          </a:prstGeom>
          <a:noFill/>
        </p:spPr>
        <p:txBody>
          <a:bodyPr wrap="square" rtlCol="0">
            <a:spAutoFit/>
          </a:bodyPr>
          <a:lstStyle/>
          <a:p>
            <a:r>
              <a:rPr lang="en-US" sz="4800" dirty="0">
                <a:latin typeface="Amasis MT Pro Medium" panose="02040604050005020304" pitchFamily="18" charset="0"/>
              </a:rPr>
              <a:t>Critical Trials</a:t>
            </a:r>
          </a:p>
        </p:txBody>
      </p:sp>
      <p:grpSp>
        <p:nvGrpSpPr>
          <p:cNvPr id="32" name="Group 31">
            <a:extLst>
              <a:ext uri="{FF2B5EF4-FFF2-40B4-BE49-F238E27FC236}">
                <a16:creationId xmlns:a16="http://schemas.microsoft.com/office/drawing/2014/main" id="{31B543B0-AEE5-064B-46FF-D3774EA16194}"/>
              </a:ext>
            </a:extLst>
          </p:cNvPr>
          <p:cNvGrpSpPr/>
          <p:nvPr/>
        </p:nvGrpSpPr>
        <p:grpSpPr>
          <a:xfrm>
            <a:off x="16895618" y="8300430"/>
            <a:ext cx="31163652" cy="830997"/>
            <a:chOff x="16707188" y="8070830"/>
            <a:chExt cx="31391596" cy="830997"/>
          </a:xfrm>
        </p:grpSpPr>
        <p:sp>
          <p:nvSpPr>
            <p:cNvPr id="23" name="TextBox 22">
              <a:extLst>
                <a:ext uri="{FF2B5EF4-FFF2-40B4-BE49-F238E27FC236}">
                  <a16:creationId xmlns:a16="http://schemas.microsoft.com/office/drawing/2014/main" id="{F56D67DA-9636-4E87-B841-E4407D66E9A6}"/>
                </a:ext>
              </a:extLst>
            </p:cNvPr>
            <p:cNvSpPr txBox="1"/>
            <p:nvPr/>
          </p:nvSpPr>
          <p:spPr>
            <a:xfrm>
              <a:off x="30223152" y="8070830"/>
              <a:ext cx="4771954" cy="830997"/>
            </a:xfrm>
            <a:prstGeom prst="rect">
              <a:avLst/>
            </a:prstGeom>
            <a:noFill/>
          </p:spPr>
          <p:txBody>
            <a:bodyPr wrap="square" rtlCol="0">
              <a:spAutoFit/>
            </a:bodyPr>
            <a:lstStyle/>
            <a:p>
              <a:r>
                <a:rPr lang="en-US" sz="4800" dirty="0">
                  <a:latin typeface="Amasis MT Pro Medium" panose="02040604050005020304" pitchFamily="18" charset="0"/>
                </a:rPr>
                <a:t>Exposure Phase</a:t>
              </a:r>
            </a:p>
          </p:txBody>
        </p:sp>
        <p:cxnSp>
          <p:nvCxnSpPr>
            <p:cNvPr id="61" name="Straight Connector 60">
              <a:extLst>
                <a:ext uri="{FF2B5EF4-FFF2-40B4-BE49-F238E27FC236}">
                  <a16:creationId xmlns:a16="http://schemas.microsoft.com/office/drawing/2014/main" id="{5B5534A0-F5D3-6F62-8CB0-3D81E32E70C7}"/>
                </a:ext>
              </a:extLst>
            </p:cNvPr>
            <p:cNvCxnSpPr>
              <a:cxnSpLocks/>
            </p:cNvCxnSpPr>
            <p:nvPr/>
          </p:nvCxnSpPr>
          <p:spPr>
            <a:xfrm>
              <a:off x="16707188" y="8477982"/>
              <a:ext cx="13170301" cy="5052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593C7CF-32EE-5910-5AB2-9EC8582DC278}"/>
                </a:ext>
              </a:extLst>
            </p:cNvPr>
            <p:cNvCxnSpPr>
              <a:cxnSpLocks/>
            </p:cNvCxnSpPr>
            <p:nvPr/>
          </p:nvCxnSpPr>
          <p:spPr>
            <a:xfrm flipV="1">
              <a:off x="35070658" y="8477982"/>
              <a:ext cx="13028126" cy="57517"/>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E0DAC77F-183C-C1D3-46D5-726771FB5719}"/>
              </a:ext>
            </a:extLst>
          </p:cNvPr>
          <p:cNvGrpSpPr/>
          <p:nvPr/>
        </p:nvGrpSpPr>
        <p:grpSpPr>
          <a:xfrm>
            <a:off x="16895618" y="24371853"/>
            <a:ext cx="31119033" cy="830997"/>
            <a:chOff x="16869211" y="8092025"/>
            <a:chExt cx="31119033" cy="830997"/>
          </a:xfrm>
        </p:grpSpPr>
        <p:sp>
          <p:nvSpPr>
            <p:cNvPr id="74" name="TextBox 73">
              <a:extLst>
                <a:ext uri="{FF2B5EF4-FFF2-40B4-BE49-F238E27FC236}">
                  <a16:creationId xmlns:a16="http://schemas.microsoft.com/office/drawing/2014/main" id="{CC3C6D0A-6D90-52F3-295F-83C616716CD6}"/>
                </a:ext>
              </a:extLst>
            </p:cNvPr>
            <p:cNvSpPr txBox="1"/>
            <p:nvPr/>
          </p:nvSpPr>
          <p:spPr>
            <a:xfrm>
              <a:off x="30207360" y="8092025"/>
              <a:ext cx="4771954" cy="830997"/>
            </a:xfrm>
            <a:prstGeom prst="rect">
              <a:avLst/>
            </a:prstGeom>
            <a:noFill/>
          </p:spPr>
          <p:txBody>
            <a:bodyPr wrap="square" rtlCol="0">
              <a:spAutoFit/>
            </a:bodyPr>
            <a:lstStyle/>
            <a:p>
              <a:pPr algn="ctr"/>
              <a:r>
                <a:rPr lang="en-US" sz="4800" dirty="0">
                  <a:latin typeface="Amasis MT Pro Medium" panose="02040604050005020304" pitchFamily="18" charset="0"/>
                </a:rPr>
                <a:t>Test Phase</a:t>
              </a:r>
            </a:p>
          </p:txBody>
        </p:sp>
        <p:cxnSp>
          <p:nvCxnSpPr>
            <p:cNvPr id="75" name="Straight Connector 74">
              <a:extLst>
                <a:ext uri="{FF2B5EF4-FFF2-40B4-BE49-F238E27FC236}">
                  <a16:creationId xmlns:a16="http://schemas.microsoft.com/office/drawing/2014/main" id="{8C8BC64E-AC12-5ECF-E7E2-91F22E7CA5C1}"/>
                </a:ext>
              </a:extLst>
            </p:cNvPr>
            <p:cNvCxnSpPr>
              <a:cxnSpLocks/>
            </p:cNvCxnSpPr>
            <p:nvPr/>
          </p:nvCxnSpPr>
          <p:spPr>
            <a:xfrm>
              <a:off x="16869211" y="8543085"/>
              <a:ext cx="13638138" cy="79919"/>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7FFE05F-8203-E33F-CCD7-CD32D0CB4B14}"/>
                </a:ext>
              </a:extLst>
            </p:cNvPr>
            <p:cNvCxnSpPr>
              <a:cxnSpLocks/>
            </p:cNvCxnSpPr>
            <p:nvPr/>
          </p:nvCxnSpPr>
          <p:spPr>
            <a:xfrm flipV="1">
              <a:off x="34696956" y="8568701"/>
              <a:ext cx="13291288" cy="23675"/>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sp>
        <p:nvSpPr>
          <p:cNvPr id="78" name="TextBox 77">
            <a:extLst>
              <a:ext uri="{FF2B5EF4-FFF2-40B4-BE49-F238E27FC236}">
                <a16:creationId xmlns:a16="http://schemas.microsoft.com/office/drawing/2014/main" id="{49D571EF-A93C-DA4A-EA48-1D8B3689D013}"/>
              </a:ext>
            </a:extLst>
          </p:cNvPr>
          <p:cNvSpPr txBox="1"/>
          <p:nvPr/>
        </p:nvSpPr>
        <p:spPr>
          <a:xfrm>
            <a:off x="16895618" y="25230341"/>
            <a:ext cx="20497573" cy="2308324"/>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After the Exposure Phase, participants will hear the </a:t>
            </a:r>
            <a:r>
              <a:rPr lang="en-US" sz="3600" dirty="0" err="1">
                <a:solidFill>
                  <a:schemeClr val="tx1">
                    <a:lumMod val="85000"/>
                    <a:lumOff val="15000"/>
                  </a:schemeClr>
                </a:solidFill>
                <a:latin typeface="Amasis MT Pro" panose="02040504050005020304" pitchFamily="18" charset="0"/>
              </a:rPr>
              <a:t>asi-ashi</a:t>
            </a:r>
            <a:r>
              <a:rPr lang="en-US" sz="3600" dirty="0">
                <a:solidFill>
                  <a:schemeClr val="tx1">
                    <a:lumMod val="85000"/>
                    <a:lumOff val="15000"/>
                  </a:schemeClr>
                </a:solidFill>
                <a:latin typeface="Amasis MT Pro" panose="02040504050005020304" pitchFamily="18" charset="0"/>
              </a:rPr>
              <a:t> test continuum across trials in each talker’s voice. This continuum is used to gauge when listener’s shift from perceiving a sound as “</a:t>
            </a:r>
            <a:r>
              <a:rPr lang="en-US" sz="3600" dirty="0" err="1">
                <a:solidFill>
                  <a:schemeClr val="tx1">
                    <a:lumMod val="85000"/>
                    <a:lumOff val="15000"/>
                  </a:schemeClr>
                </a:solidFill>
                <a:latin typeface="Amasis MT Pro" panose="02040504050005020304" pitchFamily="18" charset="0"/>
              </a:rPr>
              <a:t>Sh</a:t>
            </a:r>
            <a:r>
              <a:rPr lang="en-US" sz="3600" dirty="0">
                <a:solidFill>
                  <a:schemeClr val="tx1">
                    <a:lumMod val="85000"/>
                    <a:lumOff val="15000"/>
                  </a:schemeClr>
                </a:solidFill>
                <a:latin typeface="Amasis MT Pro" panose="02040504050005020304" pitchFamily="18" charset="0"/>
              </a:rPr>
              <a:t>” to “S” (</a:t>
            </a:r>
            <a:r>
              <a:rPr lang="en-US" sz="3600" i="1" dirty="0">
                <a:solidFill>
                  <a:schemeClr val="tx1">
                    <a:lumMod val="85000"/>
                    <a:lumOff val="15000"/>
                  </a:schemeClr>
                </a:solidFill>
                <a:latin typeface="Amasis MT Pro" panose="02040504050005020304" pitchFamily="18" charset="0"/>
              </a:rPr>
              <a:t>see right</a:t>
            </a:r>
            <a:r>
              <a:rPr lang="en-US" sz="3600" dirty="0">
                <a:solidFill>
                  <a:schemeClr val="tx1">
                    <a:lumMod val="85000"/>
                    <a:lumOff val="15000"/>
                  </a:schemeClr>
                </a:solidFill>
                <a:latin typeface="Amasis MT Pro" panose="02040504050005020304" pitchFamily="18" charset="0"/>
              </a:rPr>
              <a:t>). Each trial will only play a recording from a single voice at once. Participants will select if the audio they heard was “asi” or “ashi” for each trial, to produce results like the predictions, shown to the left. </a:t>
            </a:r>
          </a:p>
        </p:txBody>
      </p:sp>
      <p:grpSp>
        <p:nvGrpSpPr>
          <p:cNvPr id="50" name="Group 49">
            <a:extLst>
              <a:ext uri="{FF2B5EF4-FFF2-40B4-BE49-F238E27FC236}">
                <a16:creationId xmlns:a16="http://schemas.microsoft.com/office/drawing/2014/main" id="{48F3F238-8BAC-85BA-12F1-C42FE94D0DBB}"/>
              </a:ext>
            </a:extLst>
          </p:cNvPr>
          <p:cNvGrpSpPr/>
          <p:nvPr/>
        </p:nvGrpSpPr>
        <p:grpSpPr>
          <a:xfrm>
            <a:off x="29841703" y="21547886"/>
            <a:ext cx="10165564" cy="1342061"/>
            <a:chOff x="29966567" y="22271676"/>
            <a:chExt cx="10805596" cy="1448145"/>
          </a:xfrm>
        </p:grpSpPr>
        <p:pic>
          <p:nvPicPr>
            <p:cNvPr id="95" name="Picture 94">
              <a:extLst>
                <a:ext uri="{FF2B5EF4-FFF2-40B4-BE49-F238E27FC236}">
                  <a16:creationId xmlns:a16="http://schemas.microsoft.com/office/drawing/2014/main" id="{4987A86F-6217-5D8C-1841-0BF54C8E85E9}"/>
                </a:ext>
              </a:extLst>
            </p:cNvPr>
            <p:cNvPicPr>
              <a:picLocks noChangeAspect="1"/>
            </p:cNvPicPr>
            <p:nvPr/>
          </p:nvPicPr>
          <p:blipFill rotWithShape="1">
            <a:blip r:embed="rId6"/>
            <a:srcRect t="14466" b="14022"/>
            <a:stretch/>
          </p:blipFill>
          <p:spPr>
            <a:xfrm>
              <a:off x="34340173" y="22660851"/>
              <a:ext cx="6431990" cy="1058970"/>
            </a:xfrm>
            <a:prstGeom prst="rect">
              <a:avLst/>
            </a:prstGeom>
          </p:spPr>
        </p:pic>
        <p:pic>
          <p:nvPicPr>
            <p:cNvPr id="1026" name="Picture 2" descr="Loudspeaker Computer Icons Sound Symbol, symbol, text, hand png | PNGEgg">
              <a:extLst>
                <a:ext uri="{FF2B5EF4-FFF2-40B4-BE49-F238E27FC236}">
                  <a16:creationId xmlns:a16="http://schemas.microsoft.com/office/drawing/2014/main" id="{72922451-9080-9CBC-ABBD-F7D5C6DE874B}"/>
                </a:ext>
              </a:extLst>
            </p:cNvPr>
            <p:cNvPicPr>
              <a:picLocks noChangeAspect="1" noChangeArrowheads="1"/>
            </p:cNvPicPr>
            <p:nvPr/>
          </p:nvPicPr>
          <p:blipFill>
            <a:blip r:embed="rId7">
              <a:duotone>
                <a:schemeClr val="accent6">
                  <a:shade val="45000"/>
                  <a:satMod val="135000"/>
                </a:schemeClr>
                <a:prstClr val="white"/>
              </a:duotone>
              <a:extLst>
                <a:ext uri="{BEBA8EAE-BF5A-486C-A8C5-ECC9F3942E4B}">
                  <a14:imgProps xmlns:a14="http://schemas.microsoft.com/office/drawing/2010/main">
                    <a14:imgLayer r:embed="rId8">
                      <a14:imgEffect>
                        <a14:backgroundRemoval t="10000" b="90000" l="10000" r="90000">
                          <a14:foregroundMark x1="32333" y1="46289" x2="42556" y2="49609"/>
                          <a14:foregroundMark x1="60333" y1="49609" x2="60333" y2="49609"/>
                          <a14:foregroundMark x1="71444" y1="25000" x2="71444" y2="25000"/>
                          <a14:foregroundMark x1="63111" y1="41406" x2="63111" y2="41406"/>
                          <a14:foregroundMark x1="67778" y1="41406" x2="67778" y2="41406"/>
                        </a14:backgroundRemoval>
                      </a14:imgEffect>
                    </a14:imgLayer>
                  </a14:imgProps>
                </a:ext>
                <a:ext uri="{28A0092B-C50C-407E-A947-70E740481C1C}">
                  <a14:useLocalDpi xmlns:a14="http://schemas.microsoft.com/office/drawing/2010/main" val="0"/>
                </a:ext>
              </a:extLst>
            </a:blip>
            <a:srcRect/>
            <a:stretch>
              <a:fillRect/>
            </a:stretch>
          </p:blipFill>
          <p:spPr bwMode="auto">
            <a:xfrm>
              <a:off x="29966567" y="22809415"/>
              <a:ext cx="1468481" cy="835403"/>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Arrow Connector 36">
              <a:extLst>
                <a:ext uri="{FF2B5EF4-FFF2-40B4-BE49-F238E27FC236}">
                  <a16:creationId xmlns:a16="http://schemas.microsoft.com/office/drawing/2014/main" id="{21BE4CE0-546D-53A0-4398-2D2FF659CC02}"/>
                </a:ext>
              </a:extLst>
            </p:cNvPr>
            <p:cNvCxnSpPr>
              <a:cxnSpLocks/>
            </p:cNvCxnSpPr>
            <p:nvPr/>
          </p:nvCxnSpPr>
          <p:spPr>
            <a:xfrm>
              <a:off x="31973933" y="23190335"/>
              <a:ext cx="1832583" cy="0"/>
            </a:xfrm>
            <a:prstGeom prst="straightConnector1">
              <a:avLst/>
            </a:prstGeom>
            <a:ln w="104775">
              <a:solidFill>
                <a:srgbClr val="4D7000"/>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7AA69EC-B22D-846D-D5AB-EB80C89222E7}"/>
                </a:ext>
              </a:extLst>
            </p:cNvPr>
            <p:cNvSpPr txBox="1"/>
            <p:nvPr/>
          </p:nvSpPr>
          <p:spPr>
            <a:xfrm>
              <a:off x="30136122" y="22292756"/>
              <a:ext cx="1832584" cy="584775"/>
            </a:xfrm>
            <a:prstGeom prst="rect">
              <a:avLst/>
            </a:prstGeom>
            <a:noFill/>
          </p:spPr>
          <p:txBody>
            <a:bodyPr wrap="square" rtlCol="0">
              <a:spAutoFit/>
            </a:bodyPr>
            <a:lstStyle/>
            <a:p>
              <a:r>
                <a:rPr lang="en-US" sz="2800" dirty="0">
                  <a:solidFill>
                    <a:schemeClr val="tx1">
                      <a:lumMod val="85000"/>
                      <a:lumOff val="15000"/>
                    </a:schemeClr>
                  </a:solidFill>
                  <a:latin typeface="Amasis MT Pro" panose="02040504050005020304" pitchFamily="18" charset="0"/>
                </a:rPr>
                <a:t>Listen</a:t>
              </a:r>
            </a:p>
          </p:txBody>
        </p:sp>
        <p:sp>
          <p:nvSpPr>
            <p:cNvPr id="87" name="TextBox 86">
              <a:extLst>
                <a:ext uri="{FF2B5EF4-FFF2-40B4-BE49-F238E27FC236}">
                  <a16:creationId xmlns:a16="http://schemas.microsoft.com/office/drawing/2014/main" id="{31551B33-44AD-BFE9-D984-CC46A19EE829}"/>
                </a:ext>
              </a:extLst>
            </p:cNvPr>
            <p:cNvSpPr txBox="1"/>
            <p:nvPr/>
          </p:nvSpPr>
          <p:spPr>
            <a:xfrm>
              <a:off x="36639875" y="22271676"/>
              <a:ext cx="1832584" cy="584775"/>
            </a:xfrm>
            <a:prstGeom prst="rect">
              <a:avLst/>
            </a:prstGeom>
            <a:noFill/>
          </p:spPr>
          <p:txBody>
            <a:bodyPr wrap="square" rtlCol="0">
              <a:spAutoFit/>
            </a:bodyPr>
            <a:lstStyle/>
            <a:p>
              <a:r>
                <a:rPr lang="en-US" sz="2800" dirty="0">
                  <a:solidFill>
                    <a:schemeClr val="tx1">
                      <a:lumMod val="85000"/>
                      <a:lumOff val="15000"/>
                    </a:schemeClr>
                  </a:solidFill>
                  <a:latin typeface="Amasis MT Pro" panose="02040504050005020304" pitchFamily="18" charset="0"/>
                </a:rPr>
                <a:t>Select</a:t>
              </a:r>
            </a:p>
          </p:txBody>
        </p:sp>
      </p:grpSp>
      <p:pic>
        <p:nvPicPr>
          <p:cNvPr id="4" name="Picture 3" descr="A picture containing qr code&#10;&#10;Description automatically generated">
            <a:extLst>
              <a:ext uri="{FF2B5EF4-FFF2-40B4-BE49-F238E27FC236}">
                <a16:creationId xmlns:a16="http://schemas.microsoft.com/office/drawing/2014/main" id="{F9E1A7C3-7501-C22A-D6CD-A28790D45BE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828284" y="29928782"/>
            <a:ext cx="2422512" cy="2422512"/>
          </a:xfrm>
          <a:prstGeom prst="rect">
            <a:avLst/>
          </a:prstGeom>
        </p:spPr>
      </p:pic>
      <p:sp>
        <p:nvSpPr>
          <p:cNvPr id="79" name="Rectangle: Rounded Corners 78">
            <a:extLst>
              <a:ext uri="{FF2B5EF4-FFF2-40B4-BE49-F238E27FC236}">
                <a16:creationId xmlns:a16="http://schemas.microsoft.com/office/drawing/2014/main" id="{20D08001-4771-5972-1351-52011D605FCB}"/>
              </a:ext>
            </a:extLst>
          </p:cNvPr>
          <p:cNvSpPr/>
          <p:nvPr/>
        </p:nvSpPr>
        <p:spPr>
          <a:xfrm>
            <a:off x="37245282" y="27784908"/>
            <a:ext cx="10953936" cy="811521"/>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Acknowledgements</a:t>
            </a:r>
            <a:endParaRPr lang="en-US" sz="6000" dirty="0">
              <a:solidFill>
                <a:schemeClr val="bg2">
                  <a:lumMod val="25000"/>
                </a:schemeClr>
              </a:solidFill>
              <a:latin typeface="Amasis MT Pro Medium" panose="02040604050005020304" pitchFamily="18" charset="0"/>
            </a:endParaRPr>
          </a:p>
        </p:txBody>
      </p:sp>
      <p:sp>
        <p:nvSpPr>
          <p:cNvPr id="80" name="TextBox 79">
            <a:extLst>
              <a:ext uri="{FF2B5EF4-FFF2-40B4-BE49-F238E27FC236}">
                <a16:creationId xmlns:a16="http://schemas.microsoft.com/office/drawing/2014/main" id="{BAC590A8-949B-5AB9-8C4D-A82E1CCE7080}"/>
              </a:ext>
            </a:extLst>
          </p:cNvPr>
          <p:cNvSpPr txBox="1"/>
          <p:nvPr/>
        </p:nvSpPr>
        <p:spPr>
          <a:xfrm>
            <a:off x="37245282" y="30693032"/>
            <a:ext cx="9081904" cy="1477328"/>
          </a:xfrm>
          <a:prstGeom prst="rect">
            <a:avLst/>
          </a:prstGeom>
          <a:noFill/>
        </p:spPr>
        <p:txBody>
          <a:bodyPr wrap="square" rtlCol="0">
            <a:spAutoFit/>
          </a:bodyPr>
          <a:lstStyle/>
          <a:p>
            <a:r>
              <a:rPr lang="en-US" sz="3000" dirty="0">
                <a:solidFill>
                  <a:schemeClr val="tx1">
                    <a:lumMod val="85000"/>
                    <a:lumOff val="15000"/>
                  </a:schemeClr>
                </a:solidFill>
                <a:latin typeface="Amasis MT Pro" panose="02040504050005020304" pitchFamily="18" charset="0"/>
              </a:rPr>
              <a:t>This project was funded by the University of Rochester </a:t>
            </a:r>
            <a:r>
              <a:rPr lang="en-US" sz="3000" dirty="0" err="1">
                <a:solidFill>
                  <a:schemeClr val="tx1">
                    <a:lumMod val="85000"/>
                    <a:lumOff val="15000"/>
                  </a:schemeClr>
                </a:solidFill>
                <a:latin typeface="Amasis MT Pro" panose="02040504050005020304" pitchFamily="18" charset="0"/>
              </a:rPr>
              <a:t>Wiesman</a:t>
            </a:r>
            <a:r>
              <a:rPr lang="en-US" sz="3000" dirty="0">
                <a:solidFill>
                  <a:schemeClr val="tx1">
                    <a:lumMod val="85000"/>
                    <a:lumOff val="15000"/>
                  </a:schemeClr>
                </a:solidFill>
                <a:latin typeface="Amasis MT Pro" panose="02040504050005020304" pitchFamily="18" charset="0"/>
              </a:rPr>
              <a:t> summer fellowship in brain and cognitive sciences.</a:t>
            </a:r>
          </a:p>
        </p:txBody>
      </p:sp>
      <p:sp>
        <p:nvSpPr>
          <p:cNvPr id="81" name="TextBox 80">
            <a:extLst>
              <a:ext uri="{FF2B5EF4-FFF2-40B4-BE49-F238E27FC236}">
                <a16:creationId xmlns:a16="http://schemas.microsoft.com/office/drawing/2014/main" id="{4033569F-2447-F31F-EFBD-76E3641226D6}"/>
              </a:ext>
            </a:extLst>
          </p:cNvPr>
          <p:cNvSpPr txBox="1"/>
          <p:nvPr/>
        </p:nvSpPr>
        <p:spPr>
          <a:xfrm>
            <a:off x="37245282" y="28658679"/>
            <a:ext cx="10970904" cy="2000548"/>
          </a:xfrm>
          <a:prstGeom prst="rect">
            <a:avLst/>
          </a:prstGeom>
          <a:noFill/>
        </p:spPr>
        <p:txBody>
          <a:bodyPr wrap="square" rtlCol="0">
            <a:spAutoFit/>
          </a:bodyPr>
          <a:lstStyle/>
          <a:p>
            <a:r>
              <a:rPr lang="en-US" sz="3100" dirty="0">
                <a:solidFill>
                  <a:schemeClr val="tx1">
                    <a:lumMod val="85000"/>
                    <a:lumOff val="15000"/>
                  </a:schemeClr>
                </a:solidFill>
                <a:latin typeface="Amasis MT Pro" panose="02040504050005020304" pitchFamily="18" charset="0"/>
              </a:rPr>
              <a:t>Thank you to Dr. Tanya </a:t>
            </a:r>
            <a:r>
              <a:rPr lang="en-US" sz="3100" dirty="0" err="1">
                <a:solidFill>
                  <a:schemeClr val="tx1">
                    <a:lumMod val="85000"/>
                    <a:lumOff val="15000"/>
                  </a:schemeClr>
                </a:solidFill>
                <a:latin typeface="Amasis MT Pro" panose="02040504050005020304" pitchFamily="18" charset="0"/>
              </a:rPr>
              <a:t>Kraljic</a:t>
            </a:r>
            <a:r>
              <a:rPr lang="en-US" sz="3100" dirty="0">
                <a:solidFill>
                  <a:schemeClr val="tx1">
                    <a:lumMod val="85000"/>
                    <a:lumOff val="15000"/>
                  </a:schemeClr>
                </a:solidFill>
                <a:latin typeface="Amasis MT Pro" panose="02040504050005020304" pitchFamily="18" charset="0"/>
              </a:rPr>
              <a:t> and Dr. Arthur Samuel for permission to use the stimuli they had developed (</a:t>
            </a:r>
            <a:r>
              <a:rPr lang="en-US" sz="3100" dirty="0" err="1">
                <a:solidFill>
                  <a:schemeClr val="tx1">
                    <a:lumMod val="85000"/>
                    <a:lumOff val="15000"/>
                  </a:schemeClr>
                </a:solidFill>
                <a:latin typeface="Amasis MT Pro" panose="02040504050005020304" pitchFamily="18" charset="0"/>
              </a:rPr>
              <a:t>Kraljic</a:t>
            </a:r>
            <a:r>
              <a:rPr lang="en-US" sz="3100" dirty="0">
                <a:solidFill>
                  <a:schemeClr val="tx1">
                    <a:lumMod val="85000"/>
                    <a:lumOff val="15000"/>
                  </a:schemeClr>
                </a:solidFill>
                <a:latin typeface="Amasis MT Pro" panose="02040504050005020304" pitchFamily="18" charset="0"/>
              </a:rPr>
              <a:t> &amp; Samuel, 2005), the 2022 Meliora Mentors, and the University of Rochester Brain &amp; Cognitive sciences department.</a:t>
            </a:r>
          </a:p>
        </p:txBody>
      </p:sp>
      <p:sp>
        <p:nvSpPr>
          <p:cNvPr id="40" name="Rectangle: Rounded Corners 39">
            <a:extLst>
              <a:ext uri="{FF2B5EF4-FFF2-40B4-BE49-F238E27FC236}">
                <a16:creationId xmlns:a16="http://schemas.microsoft.com/office/drawing/2014/main" id="{676B788B-9CEA-9783-6896-15E41F468C8B}"/>
              </a:ext>
            </a:extLst>
          </p:cNvPr>
          <p:cNvSpPr/>
          <p:nvPr/>
        </p:nvSpPr>
        <p:spPr>
          <a:xfrm>
            <a:off x="936495" y="13437763"/>
            <a:ext cx="15228809" cy="752584"/>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Predictions</a:t>
            </a:r>
            <a:endParaRPr lang="en-US" sz="6000" dirty="0">
              <a:solidFill>
                <a:schemeClr val="bg2">
                  <a:lumMod val="25000"/>
                </a:schemeClr>
              </a:solidFill>
              <a:latin typeface="Amasis MT Pro Medium" panose="02040604050005020304" pitchFamily="18" charset="0"/>
            </a:endParaRPr>
          </a:p>
        </p:txBody>
      </p:sp>
      <p:grpSp>
        <p:nvGrpSpPr>
          <p:cNvPr id="14" name="Group 13">
            <a:extLst>
              <a:ext uri="{FF2B5EF4-FFF2-40B4-BE49-F238E27FC236}">
                <a16:creationId xmlns:a16="http://schemas.microsoft.com/office/drawing/2014/main" id="{BE370ECD-391D-3877-5282-4E15C22591E2}"/>
              </a:ext>
            </a:extLst>
          </p:cNvPr>
          <p:cNvGrpSpPr/>
          <p:nvPr/>
        </p:nvGrpSpPr>
        <p:grpSpPr>
          <a:xfrm>
            <a:off x="37995834" y="24944113"/>
            <a:ext cx="9537816" cy="1697745"/>
            <a:chOff x="38655418" y="25256383"/>
            <a:chExt cx="9537816" cy="1697745"/>
          </a:xfrm>
        </p:grpSpPr>
        <p:sp>
          <p:nvSpPr>
            <p:cNvPr id="5" name="Rectangle: Rounded Corners 4">
              <a:extLst>
                <a:ext uri="{FF2B5EF4-FFF2-40B4-BE49-F238E27FC236}">
                  <a16:creationId xmlns:a16="http://schemas.microsoft.com/office/drawing/2014/main" id="{79C752B2-D215-86EF-AF79-FCB75A603103}"/>
                </a:ext>
              </a:extLst>
            </p:cNvPr>
            <p:cNvSpPr/>
            <p:nvPr/>
          </p:nvSpPr>
          <p:spPr>
            <a:xfrm>
              <a:off x="38785340" y="25863374"/>
              <a:ext cx="9228654" cy="471093"/>
            </a:xfrm>
            <a:prstGeom prst="roundRect">
              <a:avLst/>
            </a:prstGeom>
            <a:gradFill flip="none" rotWithShape="1">
              <a:gsLst>
                <a:gs pos="25000">
                  <a:srgbClr val="FFF0D9"/>
                </a:gs>
                <a:gs pos="75000">
                  <a:srgbClr val="FEF0EC"/>
                </a:gs>
                <a:gs pos="0">
                  <a:srgbClr val="FFD89F"/>
                </a:gs>
                <a:gs pos="100000">
                  <a:srgbClr val="FEDBD2"/>
                </a:gs>
              </a:gsLst>
              <a:lin ang="0" scaled="1"/>
              <a:tileRect/>
            </a:gra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BF7CDDA0-55D8-C5DE-E7B2-708FA212F867}"/>
                </a:ext>
              </a:extLst>
            </p:cNvPr>
            <p:cNvGrpSpPr/>
            <p:nvPr/>
          </p:nvGrpSpPr>
          <p:grpSpPr>
            <a:xfrm>
              <a:off x="38689948" y="26273399"/>
              <a:ext cx="9503286" cy="680729"/>
              <a:chOff x="38689948" y="26201196"/>
              <a:chExt cx="9503286" cy="680729"/>
            </a:xfrm>
          </p:grpSpPr>
          <p:sp>
            <p:nvSpPr>
              <p:cNvPr id="6" name="TextBox 5">
                <a:extLst>
                  <a:ext uri="{FF2B5EF4-FFF2-40B4-BE49-F238E27FC236}">
                    <a16:creationId xmlns:a16="http://schemas.microsoft.com/office/drawing/2014/main" id="{B988E8F1-10A7-0CEA-FE99-65FC9FBAB497}"/>
                  </a:ext>
                </a:extLst>
              </p:cNvPr>
              <p:cNvSpPr txBox="1"/>
              <p:nvPr/>
            </p:nvSpPr>
            <p:spPr>
              <a:xfrm>
                <a:off x="47667454" y="26235594"/>
                <a:ext cx="525780" cy="646331"/>
              </a:xfrm>
              <a:prstGeom prst="rect">
                <a:avLst/>
              </a:prstGeom>
              <a:noFill/>
            </p:spPr>
            <p:txBody>
              <a:bodyPr wrap="square" rtlCol="0">
                <a:spAutoFit/>
              </a:bodyPr>
              <a:lstStyle/>
              <a:p>
                <a:r>
                  <a:rPr lang="en-US" sz="3600" dirty="0">
                    <a:latin typeface="Amasis MT Pro" panose="02040504050005020304" pitchFamily="18" charset="0"/>
                  </a:rPr>
                  <a:t>S</a:t>
                </a:r>
              </a:p>
            </p:txBody>
          </p:sp>
          <p:sp>
            <p:nvSpPr>
              <p:cNvPr id="88" name="TextBox 87">
                <a:extLst>
                  <a:ext uri="{FF2B5EF4-FFF2-40B4-BE49-F238E27FC236}">
                    <a16:creationId xmlns:a16="http://schemas.microsoft.com/office/drawing/2014/main" id="{39CC179F-3758-2AA5-9954-F4C4A2B37788}"/>
                  </a:ext>
                </a:extLst>
              </p:cNvPr>
              <p:cNvSpPr txBox="1"/>
              <p:nvPr/>
            </p:nvSpPr>
            <p:spPr>
              <a:xfrm>
                <a:off x="38689948" y="26259934"/>
                <a:ext cx="1005914" cy="584775"/>
              </a:xfrm>
              <a:prstGeom prst="rect">
                <a:avLst/>
              </a:prstGeom>
              <a:noFill/>
            </p:spPr>
            <p:txBody>
              <a:bodyPr wrap="square" rtlCol="0">
                <a:spAutoFit/>
              </a:bodyPr>
              <a:lstStyle/>
              <a:p>
                <a:r>
                  <a:rPr lang="en-US" sz="3200" dirty="0" err="1">
                    <a:latin typeface="Amasis MT Pro" panose="02040504050005020304" pitchFamily="18" charset="0"/>
                  </a:rPr>
                  <a:t>Sh</a:t>
                </a:r>
                <a:endParaRPr lang="en-US" sz="3200" dirty="0">
                  <a:latin typeface="Amasis MT Pro" panose="02040504050005020304" pitchFamily="18" charset="0"/>
                </a:endParaRPr>
              </a:p>
            </p:txBody>
          </p:sp>
          <p:sp>
            <p:nvSpPr>
              <p:cNvPr id="92" name="TextBox 91">
                <a:extLst>
                  <a:ext uri="{FF2B5EF4-FFF2-40B4-BE49-F238E27FC236}">
                    <a16:creationId xmlns:a16="http://schemas.microsoft.com/office/drawing/2014/main" id="{CA22584E-69A0-611F-8CE6-7E80D2A1135B}"/>
                  </a:ext>
                </a:extLst>
              </p:cNvPr>
              <p:cNvSpPr txBox="1"/>
              <p:nvPr/>
            </p:nvSpPr>
            <p:spPr>
              <a:xfrm>
                <a:off x="41782969" y="26201196"/>
                <a:ext cx="1005914" cy="584775"/>
              </a:xfrm>
              <a:prstGeom prst="rect">
                <a:avLst/>
              </a:prstGeom>
              <a:noFill/>
            </p:spPr>
            <p:txBody>
              <a:bodyPr wrap="square" rtlCol="0">
                <a:spAutoFit/>
              </a:bodyPr>
              <a:lstStyle/>
              <a:p>
                <a:r>
                  <a:rPr lang="en-US" sz="3200" dirty="0">
                    <a:latin typeface="Amasis MT Pro" panose="02040504050005020304" pitchFamily="18" charset="0"/>
                  </a:rPr>
                  <a:t>?s</a:t>
                </a:r>
              </a:p>
            </p:txBody>
          </p:sp>
          <p:sp>
            <p:nvSpPr>
              <p:cNvPr id="93" name="TextBox 92">
                <a:extLst>
                  <a:ext uri="{FF2B5EF4-FFF2-40B4-BE49-F238E27FC236}">
                    <a16:creationId xmlns:a16="http://schemas.microsoft.com/office/drawing/2014/main" id="{B37CB430-7415-9608-B85D-7ED402AE3D63}"/>
                  </a:ext>
                </a:extLst>
              </p:cNvPr>
              <p:cNvSpPr txBox="1"/>
              <p:nvPr/>
            </p:nvSpPr>
            <p:spPr>
              <a:xfrm>
                <a:off x="44968739" y="26235593"/>
                <a:ext cx="955969" cy="646331"/>
              </a:xfrm>
              <a:prstGeom prst="rect">
                <a:avLst/>
              </a:prstGeom>
              <a:noFill/>
            </p:spPr>
            <p:txBody>
              <a:bodyPr wrap="square" rtlCol="0">
                <a:spAutoFit/>
              </a:bodyPr>
              <a:lstStyle/>
              <a:p>
                <a:r>
                  <a:rPr lang="en-US" sz="3600" dirty="0">
                    <a:latin typeface="Amasis MT Pro" panose="02040504050005020304" pitchFamily="18" charset="0"/>
                  </a:rPr>
                  <a:t>?</a:t>
                </a:r>
                <a:r>
                  <a:rPr lang="en-US" sz="3600" dirty="0" err="1">
                    <a:latin typeface="Amasis MT Pro" panose="02040504050005020304" pitchFamily="18" charset="0"/>
                  </a:rPr>
                  <a:t>sh</a:t>
                </a:r>
                <a:endParaRPr lang="en-US" sz="3600" dirty="0">
                  <a:latin typeface="Amasis MT Pro" panose="02040504050005020304" pitchFamily="18" charset="0"/>
                </a:endParaRPr>
              </a:p>
            </p:txBody>
          </p:sp>
        </p:grpSp>
        <p:sp>
          <p:nvSpPr>
            <p:cNvPr id="94" name="TextBox 93">
              <a:extLst>
                <a:ext uri="{FF2B5EF4-FFF2-40B4-BE49-F238E27FC236}">
                  <a16:creationId xmlns:a16="http://schemas.microsoft.com/office/drawing/2014/main" id="{08C7485A-6105-9E31-0EC8-968E5F4BD8D4}"/>
                </a:ext>
              </a:extLst>
            </p:cNvPr>
            <p:cNvSpPr txBox="1"/>
            <p:nvPr/>
          </p:nvSpPr>
          <p:spPr>
            <a:xfrm>
              <a:off x="38655418" y="25294400"/>
              <a:ext cx="1388250" cy="646331"/>
            </a:xfrm>
            <a:prstGeom prst="rect">
              <a:avLst/>
            </a:prstGeom>
            <a:noFill/>
          </p:spPr>
          <p:txBody>
            <a:bodyPr wrap="square" rtlCol="0">
              <a:spAutoFit/>
            </a:bodyPr>
            <a:lstStyle/>
            <a:p>
              <a:r>
                <a:rPr lang="en-US" sz="3600" dirty="0">
                  <a:latin typeface="Amasis MT Pro" panose="02040504050005020304" pitchFamily="18" charset="0"/>
                </a:rPr>
                <a:t>ashi</a:t>
              </a:r>
            </a:p>
          </p:txBody>
        </p:sp>
        <p:sp>
          <p:nvSpPr>
            <p:cNvPr id="98" name="TextBox 97">
              <a:extLst>
                <a:ext uri="{FF2B5EF4-FFF2-40B4-BE49-F238E27FC236}">
                  <a16:creationId xmlns:a16="http://schemas.microsoft.com/office/drawing/2014/main" id="{AFAF0C0C-DA35-8313-82DB-5955FDA8A7FF}"/>
                </a:ext>
              </a:extLst>
            </p:cNvPr>
            <p:cNvSpPr txBox="1"/>
            <p:nvPr/>
          </p:nvSpPr>
          <p:spPr>
            <a:xfrm>
              <a:off x="47163858" y="25256383"/>
              <a:ext cx="996028" cy="646331"/>
            </a:xfrm>
            <a:prstGeom prst="rect">
              <a:avLst/>
            </a:prstGeom>
            <a:noFill/>
          </p:spPr>
          <p:txBody>
            <a:bodyPr wrap="square" rtlCol="0">
              <a:spAutoFit/>
            </a:bodyPr>
            <a:lstStyle/>
            <a:p>
              <a:pPr algn="r"/>
              <a:r>
                <a:rPr lang="en-US" sz="3600" dirty="0">
                  <a:latin typeface="Amasis MT Pro" panose="02040504050005020304" pitchFamily="18" charset="0"/>
                </a:rPr>
                <a:t>asi</a:t>
              </a:r>
            </a:p>
          </p:txBody>
        </p:sp>
        <p:cxnSp>
          <p:nvCxnSpPr>
            <p:cNvPr id="11" name="Straight Arrow Connector 10">
              <a:extLst>
                <a:ext uri="{FF2B5EF4-FFF2-40B4-BE49-F238E27FC236}">
                  <a16:creationId xmlns:a16="http://schemas.microsoft.com/office/drawing/2014/main" id="{6BD348DC-2197-BDED-6A6C-9DEC37FC5518}"/>
                </a:ext>
              </a:extLst>
            </p:cNvPr>
            <p:cNvCxnSpPr>
              <a:stCxn id="5" idx="1"/>
              <a:endCxn id="5" idx="3"/>
            </p:cNvCxnSpPr>
            <p:nvPr/>
          </p:nvCxnSpPr>
          <p:spPr>
            <a:xfrm>
              <a:off x="38785340" y="26098921"/>
              <a:ext cx="9228654" cy="0"/>
            </a:xfrm>
            <a:prstGeom prst="straightConnector1">
              <a:avLst/>
            </a:prstGeom>
            <a:ln w="38100">
              <a:solidFill>
                <a:schemeClr val="bg2">
                  <a:lumMod val="2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67622CCD-BBF2-3BFE-F128-F127915BD7E8}"/>
              </a:ext>
            </a:extLst>
          </p:cNvPr>
          <p:cNvSpPr txBox="1"/>
          <p:nvPr/>
        </p:nvSpPr>
        <p:spPr>
          <a:xfrm>
            <a:off x="872708" y="25867167"/>
            <a:ext cx="15252299" cy="1815882"/>
          </a:xfrm>
          <a:prstGeom prst="rect">
            <a:avLst/>
          </a:prstGeom>
          <a:noFill/>
        </p:spPr>
        <p:txBody>
          <a:bodyPr wrap="square" rtlCol="0">
            <a:spAutoFit/>
          </a:bodyPr>
          <a:lstStyle/>
          <a:p>
            <a:pPr algn="ctr"/>
            <a:r>
              <a:rPr lang="en-US" sz="2800" i="1" dirty="0">
                <a:latin typeface="Amasis MT Pro" panose="02040504050005020304" pitchFamily="18" charset="0"/>
              </a:rPr>
              <a:t>Figures 1A &amp; 1B: Graphical representations of listeners responses to the </a:t>
            </a:r>
            <a:r>
              <a:rPr lang="en-US" sz="2800" i="1" dirty="0" err="1">
                <a:latin typeface="Amasis MT Pro" panose="02040504050005020304" pitchFamily="18" charset="0"/>
              </a:rPr>
              <a:t>asi-ashi</a:t>
            </a:r>
            <a:r>
              <a:rPr lang="en-US" sz="2800" i="1" dirty="0">
                <a:latin typeface="Amasis MT Pro" panose="02040504050005020304" pitchFamily="18" charset="0"/>
              </a:rPr>
              <a:t> test continuum during the Test Phase. As the percent of energy of /s/ in the recording increases, the more likely participants are to respond “ashi” (/</a:t>
            </a:r>
            <a:r>
              <a:rPr lang="en-US" sz="2800" dirty="0">
                <a:solidFill>
                  <a:schemeClr val="tx1">
                    <a:lumMod val="85000"/>
                    <a:lumOff val="15000"/>
                  </a:schemeClr>
                </a:solidFill>
                <a:latin typeface="Amasis MT Pro" panose="02040504050005020304" pitchFamily="18" charset="0"/>
              </a:rPr>
              <a:t>ʃ</a:t>
            </a:r>
            <a:r>
              <a:rPr lang="en-US" sz="2800" i="1" dirty="0">
                <a:latin typeface="Amasis MT Pro" panose="02040504050005020304" pitchFamily="18" charset="0"/>
              </a:rPr>
              <a:t>/), rather than “asi”  (/s/). If perceptual adaptation is dependent on attentional resources, we anticipate the listener will adjustment to the unattended talker will be constrained.</a:t>
            </a:r>
          </a:p>
        </p:txBody>
      </p:sp>
      <p:sp>
        <p:nvSpPr>
          <p:cNvPr id="104" name="TextBox 103">
            <a:extLst>
              <a:ext uri="{FF2B5EF4-FFF2-40B4-BE49-F238E27FC236}">
                <a16:creationId xmlns:a16="http://schemas.microsoft.com/office/drawing/2014/main" id="{64D7583C-AE5B-2931-BA9D-A355A00B4F03}"/>
              </a:ext>
            </a:extLst>
          </p:cNvPr>
          <p:cNvSpPr txBox="1"/>
          <p:nvPr/>
        </p:nvSpPr>
        <p:spPr>
          <a:xfrm>
            <a:off x="17854734" y="21667241"/>
            <a:ext cx="9548753" cy="954107"/>
          </a:xfrm>
          <a:prstGeom prst="rect">
            <a:avLst/>
          </a:prstGeom>
          <a:noFill/>
        </p:spPr>
        <p:txBody>
          <a:bodyPr wrap="square" rtlCol="0">
            <a:spAutoFit/>
          </a:bodyPr>
          <a:lstStyle/>
          <a:p>
            <a:pPr algn="ctr"/>
            <a:r>
              <a:rPr lang="en-US" sz="2800" i="1" dirty="0">
                <a:latin typeface="Amasis MT Pro" panose="02040504050005020304" pitchFamily="18" charset="0"/>
              </a:rPr>
              <a:t>Figure 2: Lists of s and </a:t>
            </a:r>
            <a:r>
              <a:rPr lang="en-US" sz="2800" dirty="0">
                <a:solidFill>
                  <a:schemeClr val="tx1">
                    <a:lumMod val="85000"/>
                    <a:lumOff val="15000"/>
                  </a:schemeClr>
                </a:solidFill>
                <a:latin typeface="Amasis MT Pro" panose="02040504050005020304" pitchFamily="18" charset="0"/>
              </a:rPr>
              <a:t>ʃ </a:t>
            </a:r>
            <a:r>
              <a:rPr lang="en-US" sz="2800" i="1" dirty="0">
                <a:solidFill>
                  <a:schemeClr val="tx1">
                    <a:lumMod val="85000"/>
                    <a:lumOff val="15000"/>
                  </a:schemeClr>
                </a:solidFill>
                <a:latin typeface="Amasis MT Pro" panose="02040504050005020304" pitchFamily="18" charset="0"/>
              </a:rPr>
              <a:t>words that will be produced in Talker A’s and Talker B’s voice, respectively</a:t>
            </a:r>
            <a:r>
              <a:rPr lang="en-US" sz="2800" dirty="0">
                <a:solidFill>
                  <a:schemeClr val="tx1">
                    <a:lumMod val="85000"/>
                    <a:lumOff val="15000"/>
                  </a:schemeClr>
                </a:solidFill>
                <a:latin typeface="Amasis MT Pro" panose="02040504050005020304" pitchFamily="18" charset="0"/>
              </a:rPr>
              <a:t>. </a:t>
            </a:r>
            <a:r>
              <a:rPr lang="en-US" sz="2800" i="1" dirty="0">
                <a:latin typeface="Amasis MT Pro" panose="02040504050005020304" pitchFamily="18" charset="0"/>
              </a:rPr>
              <a:t> </a:t>
            </a:r>
          </a:p>
        </p:txBody>
      </p:sp>
      <p:sp>
        <p:nvSpPr>
          <p:cNvPr id="105" name="TextBox 104">
            <a:extLst>
              <a:ext uri="{FF2B5EF4-FFF2-40B4-BE49-F238E27FC236}">
                <a16:creationId xmlns:a16="http://schemas.microsoft.com/office/drawing/2014/main" id="{95686F5A-A096-8B75-19AC-A31415EDCD28}"/>
              </a:ext>
            </a:extLst>
          </p:cNvPr>
          <p:cNvSpPr txBox="1"/>
          <p:nvPr/>
        </p:nvSpPr>
        <p:spPr>
          <a:xfrm>
            <a:off x="41201530" y="22796232"/>
            <a:ext cx="6814551" cy="1384995"/>
          </a:xfrm>
          <a:prstGeom prst="rect">
            <a:avLst/>
          </a:prstGeom>
          <a:noFill/>
        </p:spPr>
        <p:txBody>
          <a:bodyPr wrap="square" rtlCol="0">
            <a:spAutoFit/>
          </a:bodyPr>
          <a:lstStyle/>
          <a:p>
            <a:pPr algn="ctr"/>
            <a:r>
              <a:rPr lang="en-US" sz="2800" i="1" dirty="0">
                <a:latin typeface="Amasis MT Pro" panose="02040504050005020304" pitchFamily="18" charset="0"/>
              </a:rPr>
              <a:t>Figure 3: Visual illustrating how the words spoken by Talker A and Talker B will be paired to produce two sets of materials.</a:t>
            </a:r>
          </a:p>
        </p:txBody>
      </p:sp>
      <p:sp>
        <p:nvSpPr>
          <p:cNvPr id="108" name="TextBox 107">
            <a:extLst>
              <a:ext uri="{FF2B5EF4-FFF2-40B4-BE49-F238E27FC236}">
                <a16:creationId xmlns:a16="http://schemas.microsoft.com/office/drawing/2014/main" id="{E619A6A4-F642-1685-5F92-2414B35787B1}"/>
              </a:ext>
            </a:extLst>
          </p:cNvPr>
          <p:cNvSpPr txBox="1"/>
          <p:nvPr/>
        </p:nvSpPr>
        <p:spPr>
          <a:xfrm>
            <a:off x="29266610" y="22960680"/>
            <a:ext cx="11490223" cy="1384995"/>
          </a:xfrm>
          <a:prstGeom prst="rect">
            <a:avLst/>
          </a:prstGeom>
          <a:noFill/>
        </p:spPr>
        <p:txBody>
          <a:bodyPr wrap="square" rtlCol="0">
            <a:spAutoFit/>
          </a:bodyPr>
          <a:lstStyle/>
          <a:p>
            <a:pPr algn="ctr"/>
            <a:r>
              <a:rPr lang="en-US" sz="2800" i="1" dirty="0">
                <a:latin typeface="Amasis MT Pro" panose="02040504050005020304" pitchFamily="18" charset="0"/>
              </a:rPr>
              <a:t>Figure 4: Static representation of how a participant will progress through a trial. Each trial will begin with the participant hearing an audio file and then selecting either “Word” or “Nonword”.</a:t>
            </a:r>
          </a:p>
        </p:txBody>
      </p:sp>
      <p:sp>
        <p:nvSpPr>
          <p:cNvPr id="109" name="TextBox 108">
            <a:extLst>
              <a:ext uri="{FF2B5EF4-FFF2-40B4-BE49-F238E27FC236}">
                <a16:creationId xmlns:a16="http://schemas.microsoft.com/office/drawing/2014/main" id="{91BE0F46-68BA-5522-CC71-EC57DFCD6BE9}"/>
              </a:ext>
            </a:extLst>
          </p:cNvPr>
          <p:cNvSpPr txBox="1"/>
          <p:nvPr/>
        </p:nvSpPr>
        <p:spPr>
          <a:xfrm>
            <a:off x="37521008" y="26538470"/>
            <a:ext cx="10487469" cy="954107"/>
          </a:xfrm>
          <a:prstGeom prst="rect">
            <a:avLst/>
          </a:prstGeom>
          <a:noFill/>
        </p:spPr>
        <p:txBody>
          <a:bodyPr wrap="square" rtlCol="0">
            <a:spAutoFit/>
          </a:bodyPr>
          <a:lstStyle/>
          <a:p>
            <a:pPr algn="ctr"/>
            <a:r>
              <a:rPr lang="en-US" sz="2800" i="1" dirty="0">
                <a:latin typeface="Amasis MT Pro" panose="02040504050005020304" pitchFamily="18" charset="0"/>
              </a:rPr>
              <a:t>Figure 5h: “S” and “</a:t>
            </a:r>
            <a:r>
              <a:rPr lang="en-US" sz="2800" i="1" dirty="0" err="1">
                <a:latin typeface="Amasis MT Pro" panose="02040504050005020304" pitchFamily="18" charset="0"/>
              </a:rPr>
              <a:t>Sh</a:t>
            </a:r>
            <a:r>
              <a:rPr lang="en-US" sz="2800" i="1" dirty="0">
                <a:latin typeface="Amasis MT Pro" panose="02040504050005020304" pitchFamily="18" charset="0"/>
              </a:rPr>
              <a:t>” sounds exist on a spectrum, where “asi” can be altered to sound like “ashi” by changing the percentage of /s/ energy.  </a:t>
            </a:r>
          </a:p>
        </p:txBody>
      </p:sp>
      <p:grpSp>
        <p:nvGrpSpPr>
          <p:cNvPr id="19" name="Group 18">
            <a:extLst>
              <a:ext uri="{FF2B5EF4-FFF2-40B4-BE49-F238E27FC236}">
                <a16:creationId xmlns:a16="http://schemas.microsoft.com/office/drawing/2014/main" id="{E22245E3-EEB9-E849-7B02-B4D1C08983C1}"/>
              </a:ext>
            </a:extLst>
          </p:cNvPr>
          <p:cNvGrpSpPr/>
          <p:nvPr/>
        </p:nvGrpSpPr>
        <p:grpSpPr>
          <a:xfrm>
            <a:off x="2227968" y="14324089"/>
            <a:ext cx="12526314" cy="11558948"/>
            <a:chOff x="1558990" y="14352071"/>
            <a:chExt cx="11253002" cy="10681507"/>
          </a:xfrm>
        </p:grpSpPr>
        <p:pic>
          <p:nvPicPr>
            <p:cNvPr id="15" name="Picture 14">
              <a:extLst>
                <a:ext uri="{FF2B5EF4-FFF2-40B4-BE49-F238E27FC236}">
                  <a16:creationId xmlns:a16="http://schemas.microsoft.com/office/drawing/2014/main" id="{E5752F50-4171-E972-6675-F89D10008D35}"/>
                </a:ext>
              </a:extLst>
            </p:cNvPr>
            <p:cNvPicPr>
              <a:picLocks noChangeAspect="1"/>
            </p:cNvPicPr>
            <p:nvPr/>
          </p:nvPicPr>
          <p:blipFill>
            <a:blip r:embed="rId10"/>
            <a:stretch>
              <a:fillRect/>
            </a:stretch>
          </p:blipFill>
          <p:spPr>
            <a:xfrm>
              <a:off x="1695816" y="14352071"/>
              <a:ext cx="10979350" cy="5233074"/>
            </a:xfrm>
            <a:prstGeom prst="rect">
              <a:avLst/>
            </a:prstGeom>
          </p:spPr>
        </p:pic>
        <p:pic>
          <p:nvPicPr>
            <p:cNvPr id="18" name="Picture 17">
              <a:extLst>
                <a:ext uri="{FF2B5EF4-FFF2-40B4-BE49-F238E27FC236}">
                  <a16:creationId xmlns:a16="http://schemas.microsoft.com/office/drawing/2014/main" id="{49E0AFF1-819C-81BA-A9D2-AD4CD204FDE9}"/>
                </a:ext>
              </a:extLst>
            </p:cNvPr>
            <p:cNvPicPr>
              <a:picLocks noChangeAspect="1"/>
            </p:cNvPicPr>
            <p:nvPr/>
          </p:nvPicPr>
          <p:blipFill>
            <a:blip r:embed="rId11"/>
            <a:stretch>
              <a:fillRect/>
            </a:stretch>
          </p:blipFill>
          <p:spPr>
            <a:xfrm>
              <a:off x="1558990" y="19255010"/>
              <a:ext cx="11253002" cy="5778568"/>
            </a:xfrm>
            <a:prstGeom prst="rect">
              <a:avLst/>
            </a:prstGeom>
          </p:spPr>
        </p:pic>
      </p:grpSp>
    </p:spTree>
    <p:extLst>
      <p:ext uri="{BB962C8B-B14F-4D97-AF65-F5344CB8AC3E}">
        <p14:creationId xmlns:p14="http://schemas.microsoft.com/office/powerpoint/2010/main" val="36799016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3695</TotalTime>
  <Words>1332</Words>
  <Application>Microsoft Office PowerPoint</Application>
  <PresentationFormat>Custom</PresentationFormat>
  <Paragraphs>51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Amasis MT Pro</vt:lpstr>
      <vt:lpstr>Amasis MT Pro Medium</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Sabatello, Rachel</dc:creator>
  <cp:lastModifiedBy>Sabatello, Rachel</cp:lastModifiedBy>
  <cp:revision>81</cp:revision>
  <dcterms:created xsi:type="dcterms:W3CDTF">2022-07-25T16:59:43Z</dcterms:created>
  <dcterms:modified xsi:type="dcterms:W3CDTF">2022-07-28T21:06:42Z</dcterms:modified>
</cp:coreProperties>
</file>