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35" d="100"/>
          <a:sy n="35" d="100"/>
        </p:scale>
        <p:origin x="-3620" y="16"/>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7/28/2022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827833" y="8934026"/>
            <a:ext cx="15297174" cy="88269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0122" y="1010462"/>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36458" y="27766557"/>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9399" y="4043716"/>
            <a:ext cx="31119871" cy="87133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827900" y="8625298"/>
            <a:ext cx="15333038" cy="4413792"/>
            <a:chOff x="936163" y="12563362"/>
            <a:chExt cx="15249277" cy="4536707"/>
          </a:xfrm>
        </p:grpSpPr>
        <p:sp>
          <p:nvSpPr>
            <p:cNvPr id="20" name="TextBox 19">
              <a:extLst>
                <a:ext uri="{FF2B5EF4-FFF2-40B4-BE49-F238E27FC236}">
                  <a16:creationId xmlns:a16="http://schemas.microsoft.com/office/drawing/2014/main" id="{16B8A8FC-8422-2DB3-4C19-5955F88FC455}"/>
                </a:ext>
              </a:extLst>
            </p:cNvPr>
            <p:cNvSpPr txBox="1"/>
            <p:nvPr/>
          </p:nvSpPr>
          <p:spPr>
            <a:xfrm>
              <a:off x="942714" y="13935710"/>
              <a:ext cx="15242726" cy="3164359"/>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If there are limits to the automaticity of speech perception, then we expect listeners will adapt their perceived categorical boundary to align better with the speech of the talker they are instructed to attend to compared to the unattended talker. </a:t>
              </a:r>
              <a:endParaRPr lang="en-US" sz="32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0122" y="1807204"/>
            <a:ext cx="15335184" cy="6575198"/>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Spoken language is highly variable by nature. T</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alkers differ in how they produce speech sounds, even when they share similar language backgrounds. Still, listeners understand newly encountered talkers when hearing them speak for the first time. To overcome speech variation, the brain actively learns how talkers speak, and construct expectations about how that talker will produce speech in the future. Though this process often occurs without the listener noticing,</a:t>
            </a:r>
            <a:r>
              <a:rPr lang="en-US" sz="3600" dirty="0">
                <a:latin typeface="Amasis MT Pro" panose="02040504050005020304" pitchFamily="18" charset="0"/>
                <a:ea typeface="Calibri" panose="020F0502020204030204" pitchFamily="34" charset="0"/>
                <a:cs typeface="Times New Roman" panose="02020603050405020304" pitchFamily="18" charset="0"/>
              </a:rPr>
              <a:t> how automatic speech perception adaptation is remains unclear.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In this experiment, we </a:t>
            </a:r>
            <a:r>
              <a:rPr lang="en-US" sz="3600" dirty="0">
                <a:latin typeface="Amasis MT Pro" panose="02040504050005020304" pitchFamily="18" charset="0"/>
                <a:ea typeface="Calibri" panose="020F0502020204030204" pitchFamily="34" charset="0"/>
                <a:cs typeface="Times New Roman" panose="02020603050405020304" pitchFamily="18" charset="0"/>
              </a:rPr>
              <a:t>will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limit the available attentional resources for speech perception by exposing a listener to two talkers speaking simultaneously. We will then test the effects of directing the listener’s attention to one talker on the listener’s ability to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302495" y="5831172"/>
            <a:ext cx="30756775"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 adaptation to talker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This means that listeners adjust their perceived boundary between S-ʃ for each talker regardless of other talkers the listener may also hear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This quality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11717" y="4961296"/>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6979046" y="9788427"/>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6979046" y="11717703"/>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8987930" y="17952611"/>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147404" y="18663371"/>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hear a recording and then select on their screen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452435" y="11559804"/>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8987930" y="14703943"/>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596197" y="15119441"/>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2708" y="27816791"/>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147403" y="11669871"/>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ear assignment was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556548" y="15421391"/>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488770" y="15573227"/>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6957632" y="13643951"/>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6902377" y="22750109"/>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147403" y="9283674"/>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778372" y="9440615"/>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117769" y="15470854"/>
            <a:ext cx="12204772"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Each talker has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55212" y="28569374"/>
            <a:ext cx="15133276" cy="3600986"/>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The results of this experiment begin to explore the role of attention in speech perception adaptation. A listener’s perceptual boundary changing more to fit the attended talker’s speech than the unattended talker’s speech would suggest there are limits to the automaticity of speech perception and may also provide insight into how our brains allocate attentional resources under higher cognitive loads.</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062212" y="9346393"/>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6981986" y="8930438"/>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6895618" y="8300430"/>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6895618" y="24371853"/>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6895618" y="25230341"/>
            <a:ext cx="20497573"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each talker’s voice. This continuum is used to gauge when listener’s shift from perceiving a sound as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to “S” (</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select if the audio they heard was “asi” or “ashi”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41703" y="21547886"/>
            <a:ext cx="10165564" cy="1342061"/>
            <a:chOff x="29966567" y="22271676"/>
            <a:chExt cx="10805596" cy="1448145"/>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6122" y="22292756"/>
              <a:ext cx="1832584" cy="584775"/>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84908"/>
            <a:ext cx="10953936" cy="811521"/>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693032"/>
            <a:ext cx="9081904" cy="1477328"/>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658679"/>
            <a:ext cx="10970904" cy="2000548"/>
          </a:xfrm>
          <a:prstGeom prst="rect">
            <a:avLst/>
          </a:prstGeom>
          <a:noFill/>
        </p:spPr>
        <p:txBody>
          <a:bodyPr wrap="square" rtlCol="0">
            <a:spAutoFit/>
          </a:bodyPr>
          <a:lstStyle/>
          <a:p>
            <a:r>
              <a:rPr lang="en-US" sz="3100" dirty="0">
                <a:solidFill>
                  <a:schemeClr val="tx1">
                    <a:lumMod val="85000"/>
                    <a:lumOff val="15000"/>
                  </a:schemeClr>
                </a:solidFill>
                <a:latin typeface="Amasis MT Pro" panose="02040504050005020304" pitchFamily="18" charset="0"/>
              </a:rPr>
              <a:t>Thank you to Dr. Tanya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and Dr. Arthur Samuel for permission to use the stimuli they had developed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&amp; Samuel, 2005),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936495" y="13437763"/>
            <a:ext cx="15228809" cy="752584"/>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7995834" y="24944113"/>
            <a:ext cx="9537816" cy="1697745"/>
            <a:chOff x="38655418" y="25256383"/>
            <a:chExt cx="9537816" cy="1697745"/>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655418" y="25294400"/>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163858" y="25256383"/>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872708" y="25867167"/>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energy of /s/ in the recording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the listener will adjustment to the unattended talker will be constrained.</a:t>
            </a:r>
          </a:p>
        </p:txBody>
      </p:sp>
      <p:sp>
        <p:nvSpPr>
          <p:cNvPr id="104" name="TextBox 103">
            <a:extLst>
              <a:ext uri="{FF2B5EF4-FFF2-40B4-BE49-F238E27FC236}">
                <a16:creationId xmlns:a16="http://schemas.microsoft.com/office/drawing/2014/main" id="{64D7583C-AE5B-2931-BA9D-A355A00B4F03}"/>
              </a:ext>
            </a:extLst>
          </p:cNvPr>
          <p:cNvSpPr txBox="1"/>
          <p:nvPr/>
        </p:nvSpPr>
        <p:spPr>
          <a:xfrm>
            <a:off x="17854734" y="21667241"/>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and Talker B’s voice, respectively</a:t>
            </a:r>
            <a:r>
              <a:rPr lang="en-US" sz="2800" dirty="0">
                <a:solidFill>
                  <a:schemeClr val="tx1">
                    <a:lumMod val="85000"/>
                    <a:lumOff val="15000"/>
                  </a:schemeClr>
                </a:solidFill>
                <a:latin typeface="Amasis MT Pro" panose="02040504050005020304" pitchFamily="18" charset="0"/>
              </a:rPr>
              <a:t>. </a:t>
            </a:r>
            <a:r>
              <a:rPr lang="en-US" sz="2800" i="1" dirty="0">
                <a:latin typeface="Amasis MT Pro" panose="02040504050005020304" pitchFamily="18" charset="0"/>
              </a:rPr>
              <a:t> </a:t>
            </a:r>
          </a:p>
        </p:txBody>
      </p:sp>
      <p:sp>
        <p:nvSpPr>
          <p:cNvPr id="105" name="TextBox 104">
            <a:extLst>
              <a:ext uri="{FF2B5EF4-FFF2-40B4-BE49-F238E27FC236}">
                <a16:creationId xmlns:a16="http://schemas.microsoft.com/office/drawing/2014/main" id="{95686F5A-A096-8B75-19AC-A31415EDCD28}"/>
              </a:ext>
            </a:extLst>
          </p:cNvPr>
          <p:cNvSpPr txBox="1"/>
          <p:nvPr/>
        </p:nvSpPr>
        <p:spPr>
          <a:xfrm>
            <a:off x="41201530" y="22796232"/>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266610" y="22960680"/>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521008" y="26538470"/>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5h: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grpSp>
        <p:nvGrpSpPr>
          <p:cNvPr id="19" name="Group 18">
            <a:extLst>
              <a:ext uri="{FF2B5EF4-FFF2-40B4-BE49-F238E27FC236}">
                <a16:creationId xmlns:a16="http://schemas.microsoft.com/office/drawing/2014/main" id="{E22245E3-EEB9-E849-7B02-B4D1C08983C1}"/>
              </a:ext>
            </a:extLst>
          </p:cNvPr>
          <p:cNvGrpSpPr/>
          <p:nvPr/>
        </p:nvGrpSpPr>
        <p:grpSpPr>
          <a:xfrm>
            <a:off x="2227968" y="14324089"/>
            <a:ext cx="12526314" cy="11558948"/>
            <a:chOff x="1558990" y="14352071"/>
            <a:chExt cx="11253002" cy="10681507"/>
          </a:xfrm>
        </p:grpSpPr>
        <p:pic>
          <p:nvPicPr>
            <p:cNvPr id="15" name="Picture 14">
              <a:extLst>
                <a:ext uri="{FF2B5EF4-FFF2-40B4-BE49-F238E27FC236}">
                  <a16:creationId xmlns:a16="http://schemas.microsoft.com/office/drawing/2014/main" id="{E5752F50-4171-E972-6675-F89D10008D35}"/>
                </a:ext>
              </a:extLst>
            </p:cNvPr>
            <p:cNvPicPr>
              <a:picLocks noChangeAspect="1"/>
            </p:cNvPicPr>
            <p:nvPr/>
          </p:nvPicPr>
          <p:blipFill>
            <a:blip r:embed="rId10"/>
            <a:stretch>
              <a:fillRect/>
            </a:stretch>
          </p:blipFill>
          <p:spPr>
            <a:xfrm>
              <a:off x="1695816" y="14352071"/>
              <a:ext cx="10979350" cy="5233074"/>
            </a:xfrm>
            <a:prstGeom prst="rect">
              <a:avLst/>
            </a:prstGeom>
          </p:spPr>
        </p:pic>
        <p:pic>
          <p:nvPicPr>
            <p:cNvPr id="18" name="Picture 17">
              <a:extLst>
                <a:ext uri="{FF2B5EF4-FFF2-40B4-BE49-F238E27FC236}">
                  <a16:creationId xmlns:a16="http://schemas.microsoft.com/office/drawing/2014/main" id="{49E0AFF1-819C-81BA-A9D2-AD4CD204FDE9}"/>
                </a:ext>
              </a:extLst>
            </p:cNvPr>
            <p:cNvPicPr>
              <a:picLocks noChangeAspect="1"/>
            </p:cNvPicPr>
            <p:nvPr/>
          </p:nvPicPr>
          <p:blipFill>
            <a:blip r:embed="rId11"/>
            <a:stretch>
              <a:fillRect/>
            </a:stretch>
          </p:blipFill>
          <p:spPr>
            <a:xfrm>
              <a:off x="1558990" y="19255010"/>
              <a:ext cx="11253002" cy="5778568"/>
            </a:xfrm>
            <a:prstGeom prst="rect">
              <a:avLst/>
            </a:prstGeom>
          </p:spPr>
        </p:pic>
      </p:grpSp>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3730</TotalTime>
  <Words>1332</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82</cp:revision>
  <dcterms:created xsi:type="dcterms:W3CDTF">2022-07-25T16:59:43Z</dcterms:created>
  <dcterms:modified xsi:type="dcterms:W3CDTF">2022-07-28T21:40:59Z</dcterms:modified>
</cp:coreProperties>
</file>