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28" d="100"/>
          <a:sy n="28" d="100"/>
        </p:scale>
        <p:origin x="12" y="12"/>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7/29/2022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689680" y="10284139"/>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689747" y="9975411"/>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2710" y="1431053"/>
            <a:ext cx="15335184" cy="8353569"/>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a:t>
            </a:r>
            <a:r>
              <a:rPr lang="en-US" sz="3600">
                <a:latin typeface="Amasis MT Pro" panose="02040504050005020304" pitchFamily="18" charset="0"/>
                <a:ea typeface="Calibri" panose="020F0502020204030204" pitchFamily="34" charset="0"/>
                <a:cs typeface="Times New Roman" panose="02020603050405020304" pitchFamily="18" charset="0"/>
              </a:rPr>
              <a:t>understand newly encountered </a:t>
            </a:r>
            <a:r>
              <a:rPr lang="en-US" sz="3600" dirty="0">
                <a:latin typeface="Amasis MT Pro" panose="02040504050005020304" pitchFamily="18" charset="0"/>
                <a:ea typeface="Calibri" panose="020F0502020204030204" pitchFamily="34" charset="0"/>
                <a:cs typeface="Times New Roman" panose="02020603050405020304" pitchFamily="18" charset="0"/>
              </a:rPr>
              <a:t>talkers when hearing them speak for the very first time.</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latin typeface="Amasis MT Pro" panose="02040504050005020304" pitchFamily="18" charset="0"/>
                <a:ea typeface="Calibri" panose="020F0502020204030204" pitchFamily="34" charset="0"/>
                <a:cs typeface="Times New Roman" panose="02020603050405020304" pitchFamily="18" charset="0"/>
              </a:rPr>
              <a:t>Variation in speech presents a unique challenge for cognitive processing that is solved seemingly automatically: Our</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6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6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one talker</a:t>
            </a:r>
            <a:r>
              <a:rPr lang="en-US" sz="36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639340"/>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S-ʃ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7182484" y="9666246"/>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182484" y="11595522"/>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9191368" y="17830430"/>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350842" y="18541190"/>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will hear a recording and then select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857289"/>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917116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779428" y="14690424"/>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8203363"/>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346071" y="11425735"/>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and which materials are accented, ear assignment will be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759986" y="1529921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692208" y="1545104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161070" y="13521770"/>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7105815" y="22627928"/>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350841" y="903869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981810" y="931843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367200" y="14950156"/>
            <a:ext cx="12204772"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955946"/>
            <a:ext cx="15133276" cy="3016210"/>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A listener’s perceptual boundary changing more to fit the attended talker’s speech than the unattended talker’s speech would suggest there are limits to the automaticity of speech perception, while conversely complete adaptation to both talkers would suggest that humans automatically adapt their perception to any speech in their environment.</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265650" y="9224212"/>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7099056" y="8178249"/>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7143675" y="24292866"/>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7070824" y="25147504"/>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93074" y="21541823"/>
            <a:ext cx="10165564" cy="1348045"/>
            <a:chOff x="29966567" y="22265219"/>
            <a:chExt cx="10805596" cy="1454602"/>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4487" y="14835406"/>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8014402" y="24860391"/>
            <a:ext cx="9801774" cy="1698630"/>
            <a:chOff x="38498780" y="25255498"/>
            <a:chExt cx="9801774" cy="1698630"/>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6245634"/>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8058172" y="21545060"/>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sp>
        <p:nvSpPr>
          <p:cNvPr id="105" name="TextBox 104">
            <a:extLst>
              <a:ext uri="{FF2B5EF4-FFF2-40B4-BE49-F238E27FC236}">
                <a16:creationId xmlns:a16="http://schemas.microsoft.com/office/drawing/2014/main" id="{95686F5A-A096-8B75-19AC-A31415EDCD28}"/>
              </a:ext>
            </a:extLst>
          </p:cNvPr>
          <p:cNvSpPr txBox="1"/>
          <p:nvPr/>
        </p:nvSpPr>
        <p:spPr>
          <a:xfrm>
            <a:off x="41404968" y="23099129"/>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470048" y="22838499"/>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711749" y="26602087"/>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grpSp>
        <p:nvGrpSpPr>
          <p:cNvPr id="19" name="Group 18">
            <a:extLst>
              <a:ext uri="{FF2B5EF4-FFF2-40B4-BE49-F238E27FC236}">
                <a16:creationId xmlns:a16="http://schemas.microsoft.com/office/drawing/2014/main" id="{E22245E3-EEB9-E849-7B02-B4D1C08983C1}"/>
              </a:ext>
            </a:extLst>
          </p:cNvPr>
          <p:cNvGrpSpPr/>
          <p:nvPr/>
        </p:nvGrpSpPr>
        <p:grpSpPr>
          <a:xfrm>
            <a:off x="2634849" y="15808330"/>
            <a:ext cx="11716895" cy="10437304"/>
            <a:chOff x="1558990" y="14352071"/>
            <a:chExt cx="11253002" cy="10681507"/>
          </a:xfrm>
        </p:grpSpPr>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1695816" y="14352071"/>
              <a:ext cx="10979350" cy="5233074"/>
            </a:xfrm>
            <a:prstGeom prst="rect">
              <a:avLst/>
            </a:prstGeom>
          </p:spPr>
        </p:pic>
        <p:pic>
          <p:nvPicPr>
            <p:cNvPr id="18" name="Picture 17">
              <a:extLst>
                <a:ext uri="{FF2B5EF4-FFF2-40B4-BE49-F238E27FC236}">
                  <a16:creationId xmlns:a16="http://schemas.microsoft.com/office/drawing/2014/main" id="{49E0AFF1-819C-81BA-A9D2-AD4CD204FDE9}"/>
                </a:ext>
              </a:extLst>
            </p:cNvPr>
            <p:cNvPicPr>
              <a:picLocks noChangeAspect="1"/>
            </p:cNvPicPr>
            <p:nvPr/>
          </p:nvPicPr>
          <p:blipFill>
            <a:blip r:embed="rId11"/>
            <a:stretch>
              <a:fillRect/>
            </a:stretch>
          </p:blipFill>
          <p:spPr>
            <a:xfrm>
              <a:off x="1558990" y="19255010"/>
              <a:ext cx="11253002" cy="5778568"/>
            </a:xfrm>
            <a:prstGeom prst="rect">
              <a:avLst/>
            </a:prstGeom>
          </p:spPr>
        </p:pic>
      </p:gr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4148</TotalTime>
  <Words>1374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85</cp:revision>
  <dcterms:created xsi:type="dcterms:W3CDTF">2022-07-25T16:59:43Z</dcterms:created>
  <dcterms:modified xsi:type="dcterms:W3CDTF">2022-07-29T04:40:08Z</dcterms:modified>
</cp:coreProperties>
</file>