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DB56D7C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74BCD7-0519-B958-7A45-87C2E94A5ECB}" name="Shawn Cummings" initials="SC" userId="5683cf4b678bbef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7000"/>
    <a:srgbClr val="D1DFA9"/>
    <a:srgbClr val="FCA48C"/>
    <a:srgbClr val="FEDBD2"/>
    <a:srgbClr val="283F19"/>
    <a:srgbClr val="FDCCBF"/>
    <a:srgbClr val="FED6BE"/>
    <a:srgbClr val="ECF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25" d="100"/>
          <a:sy n="25" d="100"/>
        </p:scale>
        <p:origin x="14" y="-1574"/>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4_DB56D7C3.xml><?xml version="1.0" encoding="utf-8"?>
<p188:cmLst xmlns:a="http://schemas.openxmlformats.org/drawingml/2006/main" xmlns:r="http://schemas.openxmlformats.org/officeDocument/2006/relationships" xmlns:p188="http://schemas.microsoft.com/office/powerpoint/2018/8/main">
  <p188:cm id="{E6453515-5CCF-4A20-8A74-9FDF041C0F55}" authorId="{BB74BCD7-0519-B958-7A45-87C2E94A5ECB}" created="2022-07-28T00:05:28.677">
    <ac:deMkLst xmlns:ac="http://schemas.microsoft.com/office/drawing/2013/main/command">
      <pc:docMk xmlns:pc="http://schemas.microsoft.com/office/powerpoint/2013/main/command"/>
      <pc:sldMk xmlns:pc="http://schemas.microsoft.com/office/powerpoint/2013/main/command" cId="3679901635" sldId="260"/>
      <ac:spMk id="8" creationId="{A0854D7A-1F6C-5E9E-C966-7041A1111844}"/>
    </ac:deMkLst>
    <p188:txBody>
      <a:bodyPr/>
      <a:lstStyle/>
      <a:p>
        <a:r>
          <a:rPr lang="en-US"/>
          <a:t>I'm not UR BCS… I don't think for this purpose I need a Uconn attribution but I can't masquerade as a UR affiliate hehe</a:t>
        </a:r>
      </a:p>
    </p188:txBody>
  </p188:cm>
  <p188:cm id="{9B6EDD82-1C46-4915-80A7-09A2FDF3E357}" authorId="{BB74BCD7-0519-B958-7A45-87C2E94A5ECB}" created="2022-07-28T00:07:39.706">
    <ac:deMkLst xmlns:ac="http://schemas.microsoft.com/office/drawing/2013/main/command">
      <pc:docMk xmlns:pc="http://schemas.microsoft.com/office/powerpoint/2013/main/command"/>
      <pc:sldMk xmlns:pc="http://schemas.microsoft.com/office/powerpoint/2013/main/command" cId="3679901635" sldId="260"/>
      <ac:picMk id="58" creationId="{0192DD06-EF87-1638-D6CE-38CA4FDEBA68}"/>
    </ac:deMkLst>
    <p188:txBody>
      <a:bodyPr/>
      <a:lstStyle/>
      <a:p>
        <a:r>
          <a:rPr lang="en-US"/>
          <a:t>Why is adaptation diminished to Talker A in the second compared to first panel?</a:t>
        </a:r>
      </a:p>
    </p188:txBody>
  </p188:cm>
  <p188:cm id="{05C33693-1346-4215-9765-D5334D048440}" authorId="{BB74BCD7-0519-B958-7A45-87C2E94A5ECB}" created="2022-07-28T00:09:23.358">
    <ac:txMkLst xmlns:ac="http://schemas.microsoft.com/office/drawing/2013/main/command">
      <pc:docMk xmlns:pc="http://schemas.microsoft.com/office/powerpoint/2013/main/command"/>
      <pc:sldMk xmlns:pc="http://schemas.microsoft.com/office/powerpoint/2013/main/command" cId="3679901635" sldId="260"/>
      <ac:spMk id="73" creationId="{A8E2E8DD-A0C3-620A-367A-21831E0920DD}"/>
      <ac:txMk cp="47" len="41">
        <ac:context len="515" hash="1323323248"/>
      </ac:txMk>
    </ac:txMkLst>
    <p188:pos x="18253706" y="799465"/>
    <p188:txBody>
      <a:bodyPr/>
      <a:lstStyle/>
      <a:p>
        <a:r>
          <a:rPr lang="en-US"/>
          <a:t>Maybe helpful here to use a minimal pair (sack shack is nice, as the orthography matches better than e.g. sign shine)? To prime asi/ashi and to demonstrate that linguistically meaningful differences arise from contrasting these sounds</a:t>
        </a:r>
      </a:p>
    </p188:txBody>
  </p188:cm>
  <p188:cm id="{8E5AEA1E-FE9B-4024-ABDF-27D994666B93}" authorId="{BB74BCD7-0519-B958-7A45-87C2E94A5ECB}" created="2022-07-28T00:10:07.847">
    <ac:deMkLst xmlns:ac="http://schemas.microsoft.com/office/drawing/2013/main/command">
      <pc:docMk xmlns:pc="http://schemas.microsoft.com/office/powerpoint/2013/main/command"/>
      <pc:sldMk xmlns:pc="http://schemas.microsoft.com/office/powerpoint/2013/main/command" cId="3679901635" sldId="260"/>
      <ac:picMk id="99" creationId="{BCF144C8-9A29-9EB0-0E08-26C982664BF8}"/>
    </ac:deMkLst>
    <p188:txBody>
      <a:bodyPr/>
      <a:lstStyle/>
      <a:p>
        <a:r>
          <a:rPr lang="en-US"/>
          <a:t>This is really nicely done!!</a:t>
        </a:r>
      </a:p>
    </p188:txBody>
  </p188:cm>
  <p188:cm id="{36DBAD5A-851B-4F0B-AB25-95A0538F1999}" authorId="{BB74BCD7-0519-B958-7A45-87C2E94A5ECB}" created="2022-07-28T00:11:04.677">
    <ac:txMkLst xmlns:ac="http://schemas.microsoft.com/office/drawing/2013/main/command">
      <pc:docMk xmlns:pc="http://schemas.microsoft.com/office/powerpoint/2013/main/command"/>
      <pc:sldMk xmlns:pc="http://schemas.microsoft.com/office/powerpoint/2013/main/command" cId="3679901635" sldId="260"/>
      <ac:spMk id="46" creationId="{97C3050C-2987-8FED-7C7A-7F8CF2BAB8C9}"/>
      <ac:txMk cp="153" len="28">
        <ac:context len="374" hash="605232130"/>
      </ac:txMk>
    </ac:txMkLst>
    <p188:pos x="18354423" y="1310072"/>
    <p188:txBody>
      <a:bodyPr/>
      <a:lstStyle/>
      <a:p>
        <a:r>
          <a:rPr lang="en-US"/>
          <a:t>Are we actually trying to simulate an accent here? I would stick just with "shifted sound"</a:t>
        </a:r>
      </a:p>
    </p188:txBody>
  </p188:cm>
  <p188:cm id="{F4F559B7-7138-4D70-8F0D-3DE1A366CC2B}" authorId="{BB74BCD7-0519-B958-7A45-87C2E94A5ECB}" created="2022-07-28T00:12:53.647">
    <ac:txMkLst xmlns:ac="http://schemas.microsoft.com/office/drawing/2013/main/command">
      <pc:docMk xmlns:pc="http://schemas.microsoft.com/office/powerpoint/2013/main/command"/>
      <pc:sldMk xmlns:pc="http://schemas.microsoft.com/office/powerpoint/2013/main/command" cId="3679901635" sldId="260"/>
      <ac:spMk id="82" creationId="{992E01CD-B053-3D4D-64EB-55FEB4CE1F8E}"/>
      <ac:txMk cp="141" len="12">
        <ac:context len="828" hash="109878494"/>
      </ac:txMk>
    </ac:txMkLst>
    <p188:pos x="7243306" y="1180371"/>
    <p188:txBody>
      <a:bodyPr/>
      <a:lstStyle/>
      <a:p>
        <a:r>
          <a:rPr lang="en-US"/>
          <a:t>As of TODAY, this should now read "(accepted)".</a:t>
        </a:r>
      </a:p>
    </p188:txBody>
  </p188:cm>
  <p188:cm id="{47F4F01D-FCBA-4AF8-B220-A1E99ABFD23E}" authorId="{BB74BCD7-0519-B958-7A45-87C2E94A5ECB}" created="2022-07-28T00:13:41.516">
    <ac:txMkLst xmlns:ac="http://schemas.microsoft.com/office/drawing/2013/main/command">
      <pc:docMk xmlns:pc="http://schemas.microsoft.com/office/powerpoint/2013/main/command"/>
      <pc:sldMk xmlns:pc="http://schemas.microsoft.com/office/powerpoint/2013/main/command" cId="3679901635" sldId="260"/>
      <ac:spMk id="78" creationId="{49D571EF-A93C-DA4A-EA48-1D8B3689D013}"/>
      <ac:txMk cp="53" len="24">
        <ac:context len="340" hash="1377179924"/>
      </ac:txMk>
    </ac:txMkLst>
    <p188:pos x="14957727" y="753252"/>
    <p188:txBody>
      <a:bodyPr/>
      <a:lstStyle/>
      <a:p>
        <a:r>
          <a:rPr lang="en-US"/>
          <a:t>Is this defined anywhere on the poster? If not, maybe a sentence of clarification/explanation is warranted here</a:t>
        </a:r>
      </a:p>
    </p188:txBody>
  </p188:cm>
  <p188:cm id="{7D2EE1C1-D3FC-4772-99B9-86EA75548178}" authorId="{BB74BCD7-0519-B958-7A45-87C2E94A5ECB}" created="2022-07-28T00:15:20.321">
    <ac:txMkLst xmlns:ac="http://schemas.microsoft.com/office/drawing/2013/main/command">
      <pc:docMk xmlns:pc="http://schemas.microsoft.com/office/powerpoint/2013/main/command"/>
      <pc:sldMk xmlns:pc="http://schemas.microsoft.com/office/powerpoint/2013/main/command" cId="3679901635" sldId="260"/>
      <ac:spMk id="81" creationId="{4033569F-2447-F31F-EFBD-76E3641226D6}"/>
      <ac:txMk cp="10" len="14">
        <ac:context len="138" hash="4044550095"/>
      </ac:txMk>
    </ac:txMkLst>
    <p188:pos x="4211914" y="758396"/>
    <p188:txBody>
      <a:bodyPr/>
      <a:lstStyle/>
      <a:p>
        <a:r>
          <a:rPr lang="en-US"/>
          <a:t>Convention is not to thank co-authors in acknowledgments, as they get their credit by being collaborators on the project.</a:t>
        </a:r>
      </a:p>
    </p188:txBody>
  </p188:cm>
  <p188:cm id="{FDBB840C-DCC0-4986-9C3A-EEB258C0CAA1}" authorId="{BB74BCD7-0519-B958-7A45-87C2E94A5ECB}" created="2022-07-28T00:15:48.782">
    <ac:deMkLst xmlns:ac="http://schemas.microsoft.com/office/drawing/2013/main/command">
      <pc:docMk xmlns:pc="http://schemas.microsoft.com/office/powerpoint/2013/main/command"/>
      <pc:sldMk xmlns:pc="http://schemas.microsoft.com/office/powerpoint/2013/main/command" cId="3679901635" sldId="260"/>
      <ac:spMk id="81" creationId="{4033569F-2447-F31F-EFBD-76E3641226D6}"/>
    </ac:deMkLst>
    <p188:txBody>
      <a:bodyPr/>
      <a:lstStyle/>
      <a:p>
        <a:r>
          <a:rPr lang="en-US"/>
          <a:t>Probably should thank Arty Samuel for use of the KS05 stims</a:t>
        </a:r>
      </a:p>
    </p188:txBody>
  </p188:cm>
  <p188:cm id="{FDE45F73-345D-44C3-BAAB-5141BED2D0AA}" authorId="{BB74BCD7-0519-B958-7A45-87C2E94A5ECB}" created="2022-07-28T00:16:38.633">
    <ac:txMkLst xmlns:ac="http://schemas.microsoft.com/office/drawing/2013/main/command">
      <pc:docMk xmlns:pc="http://schemas.microsoft.com/office/powerpoint/2013/main/command"/>
      <pc:sldMk xmlns:pc="http://schemas.microsoft.com/office/powerpoint/2013/main/command" cId="3679901635" sldId="260"/>
      <ac:spMk id="73" creationId="{A8E2E8DD-A0C3-620A-367A-21831E0920DD}"/>
      <ac:txMk cp="503" len="8">
        <ac:context len="515" hash="1323323248"/>
      </ac:txMk>
    </ac:txMkLst>
    <p188:pos x="21271226" y="2414905"/>
    <p188:txBody>
      <a:bodyPr/>
      <a:lstStyle/>
      <a:p>
        <a:r>
          <a:rPr lang="en-US"/>
          <a:t>"accepted"</a:t>
        </a:r>
      </a:p>
    </p188:txBody>
  </p188:cm>
  <p188:cm id="{75BE8D99-B129-4B50-9EAA-10FEFE95F641}" authorId="{BB74BCD7-0519-B958-7A45-87C2E94A5ECB}" created="2022-07-28T00:18:05.337">
    <ac:deMkLst xmlns:ac="http://schemas.microsoft.com/office/drawing/2013/main/command">
      <pc:docMk xmlns:pc="http://schemas.microsoft.com/office/powerpoint/2013/main/command"/>
      <pc:sldMk xmlns:pc="http://schemas.microsoft.com/office/powerpoint/2013/main/command" cId="3679901635" sldId="260"/>
      <ac:spMk id="20" creationId="{16B8A8FC-8422-2DB3-4C19-5955F88FC455}"/>
    </ac:deMkLst>
    <p188:txBody>
      <a:bodyPr/>
      <a:lstStyle/>
      <a:p>
        <a:r>
          <a:rPr lang="en-US"/>
          <a:t>If you have space, a sentence of theory hypothesis would be nice! E.g. "we hypothesize that perceptual learning is contingent upon attention" before going into your specific finding predictions</a:t>
        </a:r>
      </a:p>
    </p188:txBody>
  </p188:cm>
  <p188:cm id="{B7A66D73-8F0A-49F8-A4B5-1301E9F6DB7A}" authorId="{BB74BCD7-0519-B958-7A45-87C2E94A5ECB}" created="2022-07-28T00:18:48.209">
    <ac:deMkLst xmlns:ac="http://schemas.microsoft.com/office/drawing/2013/main/command">
      <pc:docMk xmlns:pc="http://schemas.microsoft.com/office/powerpoint/2013/main/command"/>
      <pc:sldMk xmlns:pc="http://schemas.microsoft.com/office/powerpoint/2013/main/command" cId="3679901635" sldId="260"/>
      <ac:spMk id="63" creationId="{DC8ECB37-4CA9-73DB-C704-0E614AF8BDEA}"/>
    </ac:deMkLst>
    <p188:txBody>
      <a:bodyPr/>
      <a:lstStyle/>
      <a:p>
        <a:r>
          <a:rPr lang="en-US"/>
          <a:t>Just a note to revisit these once abstract is finalized, as they're pretty much identical</a:t>
        </a:r>
      </a:p>
    </p188:txBody>
  </p188:cm>
  <p188:cm id="{C49C82EE-C7E0-4648-B1DB-A21B72A711DB}" authorId="{BB74BCD7-0519-B958-7A45-87C2E94A5ECB}" created="2022-07-28T00:20:39.667">
    <ac:deMkLst xmlns:ac="http://schemas.microsoft.com/office/drawing/2013/main/command">
      <pc:docMk xmlns:pc="http://schemas.microsoft.com/office/powerpoint/2013/main/command"/>
      <pc:sldMk xmlns:pc="http://schemas.microsoft.com/office/powerpoint/2013/main/command" cId="3679901635" sldId="260"/>
      <ac:picMk id="58" creationId="{0192DD06-EF87-1638-D6CE-38CA4FDEBA68}"/>
    </ac:deMkLst>
    <p188:txBody>
      <a:bodyPr/>
      <a:lstStyle/>
      <a:p>
        <a:r>
          <a:rPr lang="en-US"/>
          <a:t>I think some captions are necessary here, to explain reasoning, define axes, etc.</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7/27/2022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microsoft.com/office/2018/10/relationships/comments" Target="../comments/modernComment_104_DB56D7C3.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A14B5B-7C35-C021-73E3-2F99CF4D5971}"/>
              </a:ext>
            </a:extLst>
          </p:cNvPr>
          <p:cNvSpPr txBox="1"/>
          <p:nvPr/>
        </p:nvSpPr>
        <p:spPr>
          <a:xfrm>
            <a:off x="17088380" y="600467"/>
            <a:ext cx="26727065" cy="1446550"/>
          </a:xfrm>
          <a:prstGeom prst="rect">
            <a:avLst/>
          </a:prstGeom>
          <a:noFill/>
        </p:spPr>
        <p:txBody>
          <a:bodyPr wrap="square" rtlCol="0">
            <a:spAutoFit/>
          </a:bodyPr>
          <a:lstStyle/>
          <a:p>
            <a:pPr algn="ctr"/>
            <a:r>
              <a:rPr lang="en-US" sz="8800" dirty="0">
                <a:solidFill>
                  <a:srgbClr val="283F19"/>
                </a:solidFill>
                <a:latin typeface="Amasis MT Pro Medium" panose="020B0604020202020204" pitchFamily="18" charset="0"/>
              </a:rPr>
              <a:t>Talker Interference in Speech Perception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923330"/>
          </a:xfrm>
          <a:prstGeom prst="rect">
            <a:avLst/>
          </a:prstGeom>
          <a:noFill/>
        </p:spPr>
        <p:txBody>
          <a:bodyPr wrap="square" rtlCol="0">
            <a:spAutoFit/>
          </a:bodyPr>
          <a:lstStyle/>
          <a:p>
            <a:pPr algn="ctr"/>
            <a:r>
              <a:rPr lang="en-US" sz="5400" dirty="0">
                <a:latin typeface="Amasis MT Pro" panose="02040504050005020304" pitchFamily="18" charset="0"/>
              </a:rPr>
              <a:t>Rachel Sabatello</a:t>
            </a:r>
            <a:r>
              <a:rPr lang="en-US" sz="5400" baseline="30000" dirty="0">
                <a:latin typeface="Amasis MT Pro" panose="02040504050005020304" pitchFamily="18" charset="0"/>
              </a:rPr>
              <a:t>1</a:t>
            </a:r>
            <a:r>
              <a:rPr lang="en-US" sz="5400" dirty="0">
                <a:latin typeface="Amasis MT Pro" panose="02040504050005020304" pitchFamily="18" charset="0"/>
              </a:rPr>
              <a:t>, Shawn Cummings, &amp; Florian Jaeger</a:t>
            </a:r>
            <a:r>
              <a:rPr lang="en-US" sz="5400" baseline="30000" dirty="0">
                <a:latin typeface="Amasis MT Pro" panose="02040504050005020304" pitchFamily="18" charset="0"/>
              </a:rPr>
              <a:t>1</a:t>
            </a:r>
            <a:endParaRPr lang="en-US" sz="5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33186" y="3161019"/>
            <a:ext cx="26848386" cy="707886"/>
          </a:xfrm>
          <a:prstGeom prst="rect">
            <a:avLst/>
          </a:prstGeom>
          <a:noFill/>
        </p:spPr>
        <p:txBody>
          <a:bodyPr wrap="square" rtlCol="0">
            <a:spAutoFit/>
          </a:bodyPr>
          <a:lstStyle/>
          <a:p>
            <a:pPr algn="ctr"/>
            <a:r>
              <a:rPr lang="en-US" sz="4000" baseline="30000" dirty="0">
                <a:latin typeface="Amasis MT Pro" panose="02040504050005020304" pitchFamily="18" charset="0"/>
              </a:rPr>
              <a:t>1</a:t>
            </a:r>
            <a:r>
              <a:rPr lang="en-US" sz="4000" dirty="0">
                <a:latin typeface="Amasis MT Pro" panose="02040504050005020304" pitchFamily="18" charset="0"/>
              </a:rPr>
              <a:t>University of Rochester, Dept. of Brain &amp; Cognitive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1003312" y="923980"/>
            <a:ext cx="15015033" cy="994900"/>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442763" y="27663249"/>
            <a:ext cx="21926992" cy="830997"/>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711064" y="4124176"/>
            <a:ext cx="31363568" cy="67367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1085690" y="8702903"/>
            <a:ext cx="14850275" cy="3339946"/>
            <a:chOff x="936163" y="12563362"/>
            <a:chExt cx="15242728" cy="3692383"/>
          </a:xfrm>
        </p:grpSpPr>
        <p:sp>
          <p:nvSpPr>
            <p:cNvPr id="20" name="TextBox 19">
              <a:extLst>
                <a:ext uri="{FF2B5EF4-FFF2-40B4-BE49-F238E27FC236}">
                  <a16:creationId xmlns:a16="http://schemas.microsoft.com/office/drawing/2014/main" id="{16B8A8FC-8422-2DB3-4C19-5955F88FC455}"/>
                </a:ext>
              </a:extLst>
            </p:cNvPr>
            <p:cNvSpPr txBox="1"/>
            <p:nvPr/>
          </p:nvSpPr>
          <p:spPr>
            <a:xfrm>
              <a:off x="936163" y="14037837"/>
              <a:ext cx="15242726" cy="1811664"/>
            </a:xfrm>
            <a:prstGeom prst="rect">
              <a:avLst/>
            </a:prstGeom>
            <a:noFill/>
          </p:spPr>
          <p:txBody>
            <a:bodyPr wrap="square" rtlCol="0">
              <a:spAutoFit/>
            </a:bodyPr>
            <a:lstStyle/>
            <a:p>
              <a:pPr algn="ctr"/>
              <a:r>
                <a:rPr lang="en-US" sz="3800" dirty="0">
                  <a:solidFill>
                    <a:schemeClr val="tx1">
                      <a:lumMod val="85000"/>
                      <a:lumOff val="15000"/>
                    </a:schemeClr>
                  </a:solidFill>
                  <a:latin typeface="Amasis MT Pro" panose="02040504050005020304" pitchFamily="18" charset="0"/>
                  <a:cs typeface="Angsana New" panose="02020603050405020304" pitchFamily="18" charset="-34"/>
                </a:rPr>
                <a:t>When listening to two talkers speak simultaneously, listeners will change their perceived categorical boundary more for the talker they are instructed to attend to compared to the unattended second talker. </a:t>
              </a:r>
              <a:endParaRPr lang="en-US" sz="36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25" name="Rectangle: Rounded Corners 24">
              <a:extLst>
                <a:ext uri="{FF2B5EF4-FFF2-40B4-BE49-F238E27FC236}">
                  <a16:creationId xmlns:a16="http://schemas.microsoft.com/office/drawing/2014/main" id="{EB16B1F6-73B7-1DB2-C37C-3627827F3731}"/>
                </a:ext>
              </a:extLst>
            </p:cNvPr>
            <p:cNvSpPr/>
            <p:nvPr/>
          </p:nvSpPr>
          <p:spPr>
            <a:xfrm>
              <a:off x="936165" y="12871651"/>
              <a:ext cx="15242726" cy="95361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Hypothesis</a:t>
              </a:r>
              <a:endParaRPr lang="en-US" sz="6000" dirty="0">
                <a:solidFill>
                  <a:schemeClr val="bg2">
                    <a:lumMod val="25000"/>
                  </a:schemeClr>
                </a:solidFill>
                <a:latin typeface="Amasis MT Pro Medium" panose="02040604050005020304" pitchFamily="18" charset="0"/>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369238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1142290" y="2022307"/>
            <a:ext cx="14805359"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constructs expectations about how that talker will produce speech in the future. Though this process often occurs without the listener noticing, it still requires cognitive resources. In this experiment, we will limit the available resources for speech perception by exposing a listener to two talkers speaking simultaneously. We will then test the effects of directing the listener’s attention to one talker on the listener’s ability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6981174" y="5723255"/>
            <a:ext cx="31175457"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“Solid”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“Shore.”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in press).</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1483018" y="4853017"/>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561574" y="28507149"/>
            <a:ext cx="21689369" cy="3539430"/>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8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(in press). Perceptual learning of multiple talkers: Detriments, characteristics, and limitations.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Attention,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Perception, &amp; Psychophysics.</a:t>
            </a:r>
          </a:p>
          <a:p>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&amp; Psychophysics</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	lexically guided perceptual learning.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39400" y="10233363"/>
            <a:ext cx="11715869"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001783" y="12247243"/>
            <a:ext cx="11653486"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7198" y="814380"/>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883081" y="18429578"/>
            <a:ext cx="11736170" cy="830997"/>
            <a:chOff x="21012693" y="5544601"/>
            <a:chExt cx="10068087"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12693" y="5544601"/>
              <a:ext cx="4223658"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416543" cy="26462"/>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94377" y="19368037"/>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4"/>
          <a:stretch>
            <a:fillRect/>
          </a:stretch>
        </p:blipFill>
        <p:spPr>
          <a:xfrm>
            <a:off x="41248504" y="12190647"/>
            <a:ext cx="7384264" cy="12248247"/>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40359" y="15108875"/>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48626" y="15524373"/>
            <a:ext cx="8221344"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1105495" y="27369016"/>
            <a:ext cx="14752658" cy="92890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pic>
        <p:nvPicPr>
          <p:cNvPr id="57" name="Picture 56">
            <a:extLst>
              <a:ext uri="{FF2B5EF4-FFF2-40B4-BE49-F238E27FC236}">
                <a16:creationId xmlns:a16="http://schemas.microsoft.com/office/drawing/2014/main" id="{25BF7B2D-470A-E542-A103-B93023CCA5E1}"/>
              </a:ext>
            </a:extLst>
          </p:cNvPr>
          <p:cNvPicPr>
            <a:picLocks noChangeAspect="1"/>
          </p:cNvPicPr>
          <p:nvPr/>
        </p:nvPicPr>
        <p:blipFill>
          <a:blip r:embed="rId5"/>
          <a:stretch>
            <a:fillRect/>
          </a:stretch>
        </p:blipFill>
        <p:spPr>
          <a:xfrm>
            <a:off x="1466551" y="13437851"/>
            <a:ext cx="13890397" cy="7174659"/>
          </a:xfrm>
          <a:prstGeom prst="rect">
            <a:avLst/>
          </a:prstGeom>
        </p:spPr>
      </p:pic>
      <p:pic>
        <p:nvPicPr>
          <p:cNvPr id="58" name="Picture 57">
            <a:extLst>
              <a:ext uri="{FF2B5EF4-FFF2-40B4-BE49-F238E27FC236}">
                <a16:creationId xmlns:a16="http://schemas.microsoft.com/office/drawing/2014/main" id="{0192DD06-EF87-1638-D6CE-38CA4FDEBA68}"/>
              </a:ext>
            </a:extLst>
          </p:cNvPr>
          <p:cNvPicPr>
            <a:picLocks noChangeAspect="1"/>
          </p:cNvPicPr>
          <p:nvPr/>
        </p:nvPicPr>
        <p:blipFill>
          <a:blip r:embed="rId6"/>
          <a:stretch>
            <a:fillRect/>
          </a:stretch>
        </p:blipFill>
        <p:spPr>
          <a:xfrm>
            <a:off x="1318330" y="20189238"/>
            <a:ext cx="14038618" cy="7132762"/>
          </a:xfrm>
          <a:prstGeom prst="rect">
            <a:avLst/>
          </a:prstGeom>
        </p:spPr>
      </p:pic>
      <p:sp>
        <p:nvSpPr>
          <p:cNvPr id="27" name="TextBox 26">
            <a:extLst>
              <a:ext uri="{FF2B5EF4-FFF2-40B4-BE49-F238E27FC236}">
                <a16:creationId xmlns:a16="http://schemas.microsoft.com/office/drawing/2014/main" id="{382DF8D0-7769-2EB8-E80E-77206AFB4394}"/>
              </a:ext>
            </a:extLst>
          </p:cNvPr>
          <p:cNvSpPr txBox="1"/>
          <p:nvPr/>
        </p:nvSpPr>
        <p:spPr>
          <a:xfrm>
            <a:off x="29184386" y="11955747"/>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7"/>
          <a:stretch>
            <a:fillRect/>
          </a:stretch>
        </p:blipFill>
        <p:spPr>
          <a:xfrm>
            <a:off x="22501765" y="1597885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8"/>
          <a:stretch>
            <a:fillRect/>
          </a:stretch>
        </p:blipFill>
        <p:spPr>
          <a:xfrm>
            <a:off x="17433987" y="1613068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025257" y="14261123"/>
            <a:ext cx="11632952"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710812" y="22475712"/>
            <a:ext cx="11715869"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94377" y="947984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H="1" flipV="1">
            <a:off x="28657132" y="9479848"/>
            <a:ext cx="52776" cy="14508266"/>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86248" y="16051273"/>
            <a:ext cx="12239219"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1142290" y="28306952"/>
            <a:ext cx="14601541"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in this experiment would suggest a difference between passive and active attention in speech processing and give insight into how our brains allocates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0757058" y="9791329"/>
            <a:ext cx="7165033"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711063" y="9386978"/>
            <a:ext cx="4771955"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711063" y="8300430"/>
            <a:ext cx="31445568" cy="830997"/>
            <a:chOff x="16751289" y="8070830"/>
            <a:chExt cx="31445568"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51289" y="8457284"/>
              <a:ext cx="13126199" cy="71218"/>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3305"/>
              <a:ext cx="13126199" cy="62194"/>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40042" y="24550294"/>
            <a:ext cx="31445568" cy="830997"/>
            <a:chOff x="16751289" y="8070830"/>
            <a:chExt cx="31445568"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23152" y="8070830"/>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751289" y="8457284"/>
              <a:ext cx="13756060" cy="3978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449541" y="8473305"/>
              <a:ext cx="13747316" cy="13023"/>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3873" y="25459548"/>
            <a:ext cx="24500700" cy="1754326"/>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both talkers’ voices. Each trial will only play a recording from a single voice at once. Participants will select if the audio they heard was “</a:t>
            </a:r>
            <a:r>
              <a:rPr lang="en-US" sz="3600" dirty="0" err="1">
                <a:solidFill>
                  <a:schemeClr val="tx1">
                    <a:lumMod val="85000"/>
                    <a:lumOff val="15000"/>
                  </a:schemeClr>
                </a:solidFill>
                <a:latin typeface="Amasis MT Pro" panose="02040504050005020304" pitchFamily="18" charset="0"/>
              </a:rPr>
              <a:t>asi</a:t>
            </a:r>
            <a:r>
              <a:rPr lang="en-US" sz="3600" dirty="0">
                <a:solidFill>
                  <a:schemeClr val="tx1">
                    <a:lumMod val="85000"/>
                    <a:lumOff val="15000"/>
                  </a:schemeClr>
                </a:solidFill>
                <a:latin typeface="Amasis MT Pro" panose="02040504050005020304" pitchFamily="18" charset="0"/>
              </a:rPr>
              <a:t>” or “</a:t>
            </a:r>
            <a:r>
              <a:rPr lang="en-US" sz="3600" dirty="0" err="1">
                <a:solidFill>
                  <a:schemeClr val="tx1">
                    <a:lumMod val="85000"/>
                    <a:lumOff val="15000"/>
                  </a:schemeClr>
                </a:solidFill>
                <a:latin typeface="Amasis MT Pro" panose="02040504050005020304" pitchFamily="18" charset="0"/>
              </a:rPr>
              <a:t>ashi</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left</a:t>
            </a:r>
            <a:r>
              <a:rPr lang="en-US" sz="3600" dirty="0">
                <a:solidFill>
                  <a:schemeClr val="tx1">
                    <a:lumMod val="85000"/>
                    <a:lumOff val="15000"/>
                  </a:schemeClr>
                </a:solidFill>
                <a:latin typeface="Amasis MT Pro" panose="02040504050005020304" pitchFamily="18" charset="0"/>
              </a:rPr>
              <a:t>)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37262" y="22358013"/>
            <a:ext cx="10934901" cy="1689994"/>
            <a:chOff x="29837262" y="22660851"/>
            <a:chExt cx="10934901" cy="1689994"/>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9"/>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10">
              <a:duotone>
                <a:schemeClr val="accent6">
                  <a:shade val="45000"/>
                  <a:satMod val="135000"/>
                </a:schemeClr>
                <a:prstClr val="white"/>
              </a:duotone>
              <a:extLst>
                <a:ext uri="{BEBA8EAE-BF5A-486C-A8C5-ECC9F3942E4B}">
                  <a14:imgProps xmlns:a14="http://schemas.microsoft.com/office/drawing/2010/main">
                    <a14:imgLayer r:embed="rId11">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837262" y="22735854"/>
              <a:ext cx="1597787" cy="90896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29983466" y="23700692"/>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64739" y="23766070"/>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Select</a:t>
              </a:r>
            </a:p>
          </p:txBody>
        </p:sp>
      </p:grpSp>
      <p:pic>
        <p:nvPicPr>
          <p:cNvPr id="52" name="Picture 51">
            <a:extLst>
              <a:ext uri="{FF2B5EF4-FFF2-40B4-BE49-F238E27FC236}">
                <a16:creationId xmlns:a16="http://schemas.microsoft.com/office/drawing/2014/main" id="{2F217CCC-4A85-712D-8C08-0AD7217FD671}"/>
              </a:ext>
            </a:extLst>
          </p:cNvPr>
          <p:cNvPicPr>
            <a:picLocks noChangeAspect="1"/>
          </p:cNvPicPr>
          <p:nvPr/>
        </p:nvPicPr>
        <p:blipFill>
          <a:blip r:embed="rId12"/>
          <a:stretch>
            <a:fillRect/>
          </a:stretch>
        </p:blipFill>
        <p:spPr>
          <a:xfrm>
            <a:off x="42036860" y="25368267"/>
            <a:ext cx="5807551" cy="1589435"/>
          </a:xfrm>
          <a:prstGeom prst="rect">
            <a:avLst/>
          </a:prstGeom>
        </p:spPr>
      </p:pic>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355014" y="29887938"/>
            <a:ext cx="2216082" cy="221608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9495534" y="27663249"/>
            <a:ext cx="8878754" cy="85445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9642083" y="28517704"/>
            <a:ext cx="8863385" cy="1569660"/>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This project was funded by the University of Rochester </a:t>
            </a:r>
            <a:r>
              <a:rPr lang="en-US" sz="3200" dirty="0" err="1">
                <a:solidFill>
                  <a:schemeClr val="tx1">
                    <a:lumMod val="85000"/>
                    <a:lumOff val="15000"/>
                  </a:schemeClr>
                </a:solidFill>
                <a:latin typeface="Amasis MT Pro" panose="02040504050005020304" pitchFamily="18" charset="0"/>
              </a:rPr>
              <a:t>Wiesman</a:t>
            </a:r>
            <a:r>
              <a:rPr lang="en-US" sz="32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9648806" y="30087364"/>
            <a:ext cx="6877892" cy="1938992"/>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Thank you to Dr. Jaeger and the HLP lab,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1003312" y="12370678"/>
            <a:ext cx="15039524" cy="104366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Tree>
    <p:extLst>
      <p:ext uri="{BB962C8B-B14F-4D97-AF65-F5344CB8AC3E}">
        <p14:creationId xmlns:p14="http://schemas.microsoft.com/office/powerpoint/2010/main" val="367990163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1918</TotalTime>
  <Words>1052</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Shawn Cummings</cp:lastModifiedBy>
  <cp:revision>54</cp:revision>
  <dcterms:created xsi:type="dcterms:W3CDTF">2022-07-25T16:59:43Z</dcterms:created>
  <dcterms:modified xsi:type="dcterms:W3CDTF">2022-07-28T00:20:49Z</dcterms:modified>
</cp:coreProperties>
</file>