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15" d="100"/>
          <a:sy n="15" d="100"/>
        </p:scale>
        <p:origin x="868" y="124"/>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7/30/2022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689679" y="10284139"/>
            <a:ext cx="15333105" cy="806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21493" y="27759710"/>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689747" y="9975411"/>
            <a:ext cx="15333037" cy="4391606"/>
            <a:chOff x="936163" y="12563362"/>
            <a:chExt cx="15249276" cy="4513903"/>
          </a:xfrm>
        </p:grpSpPr>
        <p:sp>
          <p:nvSpPr>
            <p:cNvPr id="20" name="TextBox 19">
              <a:extLst>
                <a:ext uri="{FF2B5EF4-FFF2-40B4-BE49-F238E27FC236}">
                  <a16:creationId xmlns:a16="http://schemas.microsoft.com/office/drawing/2014/main" id="{16B8A8FC-8422-2DB3-4C19-5955F88FC455}"/>
                </a:ext>
              </a:extLst>
            </p:cNvPr>
            <p:cNvSpPr txBox="1"/>
            <p:nvPr/>
          </p:nvSpPr>
          <p:spPr>
            <a:xfrm>
              <a:off x="942713" y="13838455"/>
              <a:ext cx="15242726" cy="2942032"/>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a:t>
              </a:r>
              <a:r>
                <a:rPr lang="en-US" sz="3600" b="1" dirty="0">
                  <a:solidFill>
                    <a:srgbClr val="4D7000"/>
                  </a:solidFill>
                  <a:latin typeface="Amasis MT Pro" panose="02040504050005020304" pitchFamily="18" charset="0"/>
                  <a:cs typeface="Angsana New" panose="02020603050405020304" pitchFamily="18" charset="-34"/>
                </a:rPr>
                <a:t>If there are limits to the automaticity </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of speech perception, then we expect listeners will adapt their </a:t>
              </a:r>
              <a:r>
                <a:rPr lang="en-US" sz="3600" dirty="0">
                  <a:solidFill>
                    <a:schemeClr val="bg2">
                      <a:lumMod val="25000"/>
                    </a:schemeClr>
                  </a:solidFill>
                  <a:latin typeface="Amasis MT Pro" panose="02040504050005020304" pitchFamily="18" charset="0"/>
                  <a:cs typeface="Angsana New" panose="02020603050405020304" pitchFamily="18" charset="-34"/>
                </a:rPr>
                <a:t>perceived categorical boundary to </a:t>
              </a:r>
              <a:r>
                <a:rPr lang="en-US" sz="3600" b="1" dirty="0">
                  <a:solidFill>
                    <a:srgbClr val="4D7000"/>
                  </a:solidFill>
                  <a:latin typeface="Amasis MT Pro" panose="02040504050005020304" pitchFamily="18" charset="0"/>
                  <a:cs typeface="Angsana New" panose="02020603050405020304" pitchFamily="18" charset="-34"/>
                </a:rPr>
                <a:t>align better with the speech of the talker</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b="1" dirty="0">
                  <a:solidFill>
                    <a:srgbClr val="4D7000"/>
                  </a:solidFill>
                  <a:latin typeface="Amasis MT Pro" panose="02040504050005020304" pitchFamily="18" charset="0"/>
                  <a:cs typeface="Angsana New" panose="02020603050405020304" pitchFamily="18" charset="-34"/>
                </a:rPr>
                <a:t>they are attending to</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dirty="0">
                  <a:solidFill>
                    <a:schemeClr val="bg2">
                      <a:lumMod val="25000"/>
                    </a:schemeClr>
                  </a:solidFill>
                  <a:latin typeface="Amasis MT Pro" panose="02040504050005020304" pitchFamily="18" charset="0"/>
                  <a:cs typeface="Angsana New" panose="02020603050405020304" pitchFamily="18" charset="-34"/>
                </a:rPr>
                <a:t>compared to the unattended talker </a:t>
              </a:r>
              <a:r>
                <a:rPr lang="en-US" sz="3600" i="1" dirty="0">
                  <a:solidFill>
                    <a:schemeClr val="bg2">
                      <a:lumMod val="25000"/>
                    </a:schemeClr>
                  </a:solidFill>
                  <a:latin typeface="Amasis MT Pro" panose="02040504050005020304" pitchFamily="18" charset="0"/>
                  <a:cs typeface="Angsana New" panose="02020603050405020304" pitchFamily="18" charset="-34"/>
                </a:rPr>
                <a:t>(see predictions below)</a:t>
              </a:r>
              <a:r>
                <a:rPr lang="en-US" sz="3600" dirty="0">
                  <a:solidFill>
                    <a:schemeClr val="bg2">
                      <a:lumMod val="25000"/>
                    </a:schemeClr>
                  </a:solidFill>
                  <a:latin typeface="Amasis MT Pro" panose="02040504050005020304" pitchFamily="18" charset="0"/>
                  <a:cs typeface="Angsana New" panose="02020603050405020304" pitchFamily="18" charset="-34"/>
                </a:rPr>
                <a:t>. </a:t>
              </a:r>
              <a:endParaRPr lang="en-US" sz="3200" dirty="0">
                <a:solidFill>
                  <a:schemeClr val="bg2">
                    <a:lumMod val="2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2710" y="1431053"/>
            <a:ext cx="15335184" cy="8353569"/>
          </a:xfrm>
          <a:prstGeom prst="rect">
            <a:avLst/>
          </a:prstGeom>
          <a:noFill/>
        </p:spPr>
        <p:txBody>
          <a:bodyPr wrap="square" rtlCol="0">
            <a:spAutoFit/>
          </a:bodyPr>
          <a:lstStyle/>
          <a:p>
            <a:pPr marL="0" marR="0" algn="just">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latin typeface="Amasis MT Pro" panose="02040504050005020304" pitchFamily="18" charset="0"/>
                <a:ea typeface="Calibri" panose="020F0502020204030204" pitchFamily="34" charset="0"/>
                <a:cs typeface="Times New Roman" panose="02020603050405020304" pitchFamily="18" charset="0"/>
              </a:rPr>
              <a:t>Variation in speech presents a unique challenge for cognitive processing that is solved seemingly automatically: Our</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6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6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6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299554" y="5857363"/>
            <a:ext cx="3075677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S-ʃ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7182484" y="9666246"/>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182484" y="11595522"/>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9191368" y="17830430"/>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350842" y="18541190"/>
            <a:ext cx="12054127"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
            </a:r>
            <a:r>
              <a:rPr lang="en-US" sz="3600" b="1" dirty="0">
                <a:solidFill>
                  <a:srgbClr val="4D7000"/>
                </a:solidFill>
                <a:latin typeface="Amasis MT Pro" panose="02040504050005020304" pitchFamily="18" charset="0"/>
              </a:rPr>
              <a:t>attend to either the female talker or the male talker.</a:t>
            </a:r>
            <a:r>
              <a:rPr lang="en-US" sz="3600" dirty="0">
                <a:solidFill>
                  <a:schemeClr val="tx1">
                    <a:lumMod val="85000"/>
                    <a:lumOff val="15000"/>
                  </a:schemeClr>
                </a:solidFill>
                <a:latin typeface="Amasis MT Pro" panose="02040504050005020304" pitchFamily="18" charset="0"/>
              </a:rPr>
              <a:t> They will then perform a series of 2-option forced-choice lexical decision tasks, in which they will hear a recording and then select </a:t>
            </a:r>
            <a:r>
              <a:rPr lang="en-US" sz="3600" b="1" dirty="0">
                <a:solidFill>
                  <a:srgbClr val="4D7000"/>
                </a:solidFill>
                <a:latin typeface="Amasis MT Pro" panose="02040504050005020304" pitchFamily="18" charset="0"/>
              </a:rPr>
              <a:t>if the attended talker said a word or a nonword</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627051" y="11632440"/>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917116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779428" y="14690424"/>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7829" y="28511785"/>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346071" y="11425735"/>
            <a:ext cx="12621864" cy="2862322"/>
          </a:xfrm>
          <a:prstGeom prst="rect">
            <a:avLst/>
          </a:prstGeom>
          <a:noFill/>
        </p:spPr>
        <p:txBody>
          <a:bodyPr wrap="square" rtlCol="0">
            <a:spAutoFit/>
          </a:bodyPr>
          <a:lstStyle/>
          <a:p>
            <a:pPr algn="just"/>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and which materials are accented, ear assignment will be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759986" y="1529921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692208" y="1545104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161070" y="13521770"/>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7105815" y="22627928"/>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350841" y="9038698"/>
            <a:ext cx="19051815" cy="2308324"/>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981810" y="931843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367200" y="14950156"/>
            <a:ext cx="1220477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dirty="0">
                <a:solidFill>
                  <a:schemeClr val="bg2">
                    <a:lumMod val="25000"/>
                  </a:schemeClr>
                </a:solidFill>
                <a:latin typeface="Amasis MT Pro" panose="02040504050005020304" pitchFamily="18" charset="0"/>
              </a:rPr>
              <a:t>of</a:t>
            </a:r>
            <a:r>
              <a:rPr lang="en-US" sz="3600" b="1" dirty="0">
                <a:solidFill>
                  <a:srgbClr val="4D7000"/>
                </a:solidFill>
                <a:latin typeface="Amasis MT Pro" panose="02040504050005020304" pitchFamily="18" charset="0"/>
              </a:rPr>
              <a:t>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60333" y="29264368"/>
            <a:ext cx="15133276"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 listener’s perceptual boundary </a:t>
            </a:r>
            <a:r>
              <a:rPr lang="en-US" sz="3600" b="1" dirty="0">
                <a:solidFill>
                  <a:srgbClr val="4D7000"/>
                </a:solidFill>
                <a:latin typeface="Amasis MT Pro" panose="02040504050005020304" pitchFamily="18" charset="0"/>
              </a:rPr>
              <a:t>changing more to fit the attended talker’s speech </a:t>
            </a:r>
            <a:r>
              <a:rPr lang="en-US" sz="3600" dirty="0">
                <a:solidFill>
                  <a:schemeClr val="bg2">
                    <a:lumMod val="25000"/>
                  </a:schemeClr>
                </a:solidFill>
                <a:latin typeface="Amasis MT Pro" panose="02040504050005020304" pitchFamily="18" charset="0"/>
              </a:rPr>
              <a:t>than the unattended talker’s speech </a:t>
            </a:r>
            <a:r>
              <a:rPr lang="en-US" sz="3600" dirty="0">
                <a:solidFill>
                  <a:schemeClr val="tx1">
                    <a:lumMod val="85000"/>
                    <a:lumOff val="15000"/>
                  </a:schemeClr>
                </a:solidFill>
                <a:latin typeface="Amasis MT Pro" panose="02040504050005020304" pitchFamily="18" charset="0"/>
              </a:rPr>
              <a:t>would suggest there are </a:t>
            </a:r>
            <a:r>
              <a:rPr lang="en-US" sz="3600" b="1" dirty="0">
                <a:solidFill>
                  <a:srgbClr val="4D7000"/>
                </a:solidFill>
                <a:latin typeface="Amasis MT Pro" panose="02040504050005020304" pitchFamily="18" charset="0"/>
              </a:rPr>
              <a:t>limits to the automaticity of speech perception</a:t>
            </a:r>
            <a:r>
              <a:rPr lang="en-US" sz="3600" dirty="0">
                <a:solidFill>
                  <a:schemeClr val="tx1">
                    <a:lumMod val="85000"/>
                    <a:lumOff val="15000"/>
                  </a:schemeClr>
                </a:solidFill>
                <a:latin typeface="Amasis MT Pro" panose="02040504050005020304" pitchFamily="18" charset="0"/>
              </a:rPr>
              <a:t>. Conversely, complete adaptation to both talkers would suggest that humans automatically adapt their perception to any speech in their environment.</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265650" y="9224212"/>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7099056" y="8178249"/>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7143675" y="24292866"/>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7099056" y="25096072"/>
            <a:ext cx="2061269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in each talker’s voice. This continuum is used to </a:t>
            </a:r>
            <a:r>
              <a:rPr lang="en-US" sz="3600" b="1" dirty="0">
                <a:solidFill>
                  <a:srgbClr val="4D7000"/>
                </a:solidFill>
                <a:latin typeface="Amasis MT Pro" panose="02040504050005020304" pitchFamily="18" charset="0"/>
              </a:rPr>
              <a:t>gauge when listener’s shift from perceiving a sound as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to “S” </a:t>
            </a:r>
            <a:r>
              <a:rPr lang="en-US" sz="3600" dirty="0">
                <a:solidFill>
                  <a:schemeClr val="tx1">
                    <a:lumMod val="85000"/>
                    <a:lumOff val="15000"/>
                  </a:schemeClr>
                </a:solidFill>
                <a:latin typeface="Amasis MT Pro" panose="02040504050005020304" pitchFamily="18" charset="0"/>
              </a:rPr>
              <a:t>(</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a:t>
            </a:r>
            <a:r>
              <a:rPr lang="en-US" sz="3600" dirty="0">
                <a:solidFill>
                  <a:schemeClr val="bg2">
                    <a:lumMod val="25000"/>
                  </a:schemeClr>
                </a:solidFill>
                <a:latin typeface="Amasis MT Pro" panose="02040504050005020304" pitchFamily="18" charset="0"/>
              </a:rPr>
              <a:t>select if the audio they heard was “asi” or “ashi”</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93074" y="21541823"/>
            <a:ext cx="10165564" cy="1348045"/>
            <a:chOff x="29966567" y="22265219"/>
            <a:chExt cx="10805596" cy="1454602"/>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94049"/>
            <a:ext cx="10953936" cy="82129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587667"/>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555498"/>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4487" y="14781891"/>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8014402" y="24860391"/>
            <a:ext cx="9801774" cy="1698630"/>
            <a:chOff x="38498780" y="25255498"/>
            <a:chExt cx="9801774" cy="1698630"/>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797821" y="26319612"/>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8058172" y="21545060"/>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sp>
        <p:nvSpPr>
          <p:cNvPr id="105" name="TextBox 104">
            <a:extLst>
              <a:ext uri="{FF2B5EF4-FFF2-40B4-BE49-F238E27FC236}">
                <a16:creationId xmlns:a16="http://schemas.microsoft.com/office/drawing/2014/main" id="{95686F5A-A096-8B75-19AC-A31415EDCD28}"/>
              </a:ext>
            </a:extLst>
          </p:cNvPr>
          <p:cNvSpPr txBox="1"/>
          <p:nvPr/>
        </p:nvSpPr>
        <p:spPr>
          <a:xfrm>
            <a:off x="41404968" y="23035212"/>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470048" y="22838499"/>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669162" y="26604826"/>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rotWithShape="1">
          <a:blip r:embed="rId10"/>
          <a:srcRect l="1341" r="1366" b="7236"/>
          <a:stretch/>
        </p:blipFill>
        <p:spPr>
          <a:xfrm>
            <a:off x="2919912" y="15696429"/>
            <a:ext cx="10994834" cy="5104893"/>
          </a:xfrm>
          <a:prstGeom prst="rect">
            <a:avLst/>
          </a:prstGeom>
        </p:spPr>
      </p:pic>
      <p:pic>
        <p:nvPicPr>
          <p:cNvPr id="10" name="Picture 9">
            <a:extLst>
              <a:ext uri="{FF2B5EF4-FFF2-40B4-BE49-F238E27FC236}">
                <a16:creationId xmlns:a16="http://schemas.microsoft.com/office/drawing/2014/main" id="{7BACDFFE-0CC8-6D10-DD83-3077853481B6}"/>
              </a:ext>
            </a:extLst>
          </p:cNvPr>
          <p:cNvPicPr>
            <a:picLocks noChangeAspect="1"/>
          </p:cNvPicPr>
          <p:nvPr/>
        </p:nvPicPr>
        <p:blipFill rotWithShape="1">
          <a:blip r:embed="rId11"/>
          <a:srcRect l="913" r="722"/>
          <a:stretch/>
        </p:blipFill>
        <p:spPr>
          <a:xfrm>
            <a:off x="2898272" y="20880291"/>
            <a:ext cx="10994834" cy="5476261"/>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4663</TotalTime>
  <Words>1377</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98</cp:revision>
  <dcterms:created xsi:type="dcterms:W3CDTF">2022-07-25T16:59:43Z</dcterms:created>
  <dcterms:modified xsi:type="dcterms:W3CDTF">2022-07-30T21:50:31Z</dcterms:modified>
</cp:coreProperties>
</file>