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5" d="100"/>
          <a:sy n="35" d="100"/>
        </p:scale>
        <p:origin x="16" y="-4052"/>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7/28/2022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827833" y="8934026"/>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0122" y="1010462"/>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827900" y="8625298"/>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0122" y="1807204"/>
            <a:ext cx="15335184"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t>
            </a:r>
            <a:r>
              <a:rPr lang="en-US" sz="3600">
                <a:effectLst/>
                <a:latin typeface="Amasis MT Pro" panose="02040504050005020304" pitchFamily="18" charset="0"/>
                <a:ea typeface="Calibri" panose="020F0502020204030204" pitchFamily="34" charset="0"/>
                <a:cs typeface="Times New Roman" panose="02020603050405020304" pitchFamily="18" charset="0"/>
              </a:rPr>
              <a:t>and construct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expectations about how that talker will produce speech in the future. Though this process often occurs without the listener noticing,</a:t>
            </a:r>
            <a:r>
              <a:rPr lang="en-US" sz="3600" dirty="0">
                <a:latin typeface="Amasis MT Pro" panose="02040504050005020304" pitchFamily="18" charset="0"/>
                <a:ea typeface="Calibri" panose="020F0502020204030204" pitchFamily="34" charset="0"/>
                <a:cs typeface="Times New Roman" panose="02020603050405020304" pitchFamily="18" charset="0"/>
              </a:rPr>
              <a:t> how automatic speech perception adaptation is remains unclear.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In this experiment, we will limit the available attentional resources for speech perception by exposing a listener to two talkers speaking simultaneously. We will then test the effects of directing the listener’s attention to one talker on the listener’s 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831172"/>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2022</a:t>
            </a:r>
            <a:r>
              <a:rPr lang="en-US" sz="3600" i="1"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(2022). 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79046" y="9788427"/>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6979046" y="11717703"/>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987930" y="17952611"/>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47404" y="18663371"/>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559804"/>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87930" y="14703943"/>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96197" y="15119441"/>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7816791"/>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147403" y="11669871"/>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556548" y="15421391"/>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488770" y="15573227"/>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6957632" y="13643951"/>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902377" y="22750109"/>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47403" y="9283674"/>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778372" y="9440615"/>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17769" y="15470854"/>
            <a:ext cx="12204772"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569374"/>
            <a:ext cx="15133276"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would suggest there are limits to the automaticity of speech perception and may also provide insight into how our brains allocate attentional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062212" y="9346393"/>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981986" y="8930438"/>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895618" y="8300430"/>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95618" y="24371853"/>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5618" y="25230341"/>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left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41703" y="21547886"/>
            <a:ext cx="10165564" cy="1342061"/>
            <a:chOff x="29966567" y="22271676"/>
            <a:chExt cx="10805596" cy="1448145"/>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6122" y="2229275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936495" y="13437763"/>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7995834" y="24944113"/>
            <a:ext cx="9537816" cy="1697745"/>
            <a:chOff x="38655418" y="25256383"/>
            <a:chExt cx="9537816" cy="1697745"/>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655418" y="25294400"/>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163858" y="25256383"/>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5867167"/>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energy of /s/ in the recording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7854734" y="21667241"/>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and Talker B’s voice, respectively</a:t>
            </a:r>
            <a:r>
              <a:rPr lang="en-US" sz="2800" dirty="0">
                <a:solidFill>
                  <a:schemeClr val="tx1">
                    <a:lumMod val="85000"/>
                    <a:lumOff val="15000"/>
                  </a:schemeClr>
                </a:solidFill>
                <a:latin typeface="Amasis MT Pro" panose="02040504050005020304" pitchFamily="18" charset="0"/>
              </a:rPr>
              <a:t>. </a:t>
            </a:r>
            <a:r>
              <a:rPr lang="en-US" sz="2800" i="1" dirty="0">
                <a:latin typeface="Amasis MT Pro" panose="02040504050005020304" pitchFamily="18" charset="0"/>
              </a:rPr>
              <a:t> </a:t>
            </a:r>
          </a:p>
        </p:txBody>
      </p:sp>
      <p:sp>
        <p:nvSpPr>
          <p:cNvPr id="105" name="TextBox 104">
            <a:extLst>
              <a:ext uri="{FF2B5EF4-FFF2-40B4-BE49-F238E27FC236}">
                <a16:creationId xmlns:a16="http://schemas.microsoft.com/office/drawing/2014/main" id="{95686F5A-A096-8B75-19AC-A31415EDCD28}"/>
              </a:ext>
            </a:extLst>
          </p:cNvPr>
          <p:cNvSpPr txBox="1"/>
          <p:nvPr/>
        </p:nvSpPr>
        <p:spPr>
          <a:xfrm>
            <a:off x="41201530" y="22796232"/>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266610" y="22960680"/>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521008" y="26538470"/>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5h: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grpSp>
        <p:nvGrpSpPr>
          <p:cNvPr id="19" name="Group 18">
            <a:extLst>
              <a:ext uri="{FF2B5EF4-FFF2-40B4-BE49-F238E27FC236}">
                <a16:creationId xmlns:a16="http://schemas.microsoft.com/office/drawing/2014/main" id="{E22245E3-EEB9-E849-7B02-B4D1C08983C1}"/>
              </a:ext>
            </a:extLst>
          </p:cNvPr>
          <p:cNvGrpSpPr/>
          <p:nvPr/>
        </p:nvGrpSpPr>
        <p:grpSpPr>
          <a:xfrm>
            <a:off x="2227968" y="14324089"/>
            <a:ext cx="12526314" cy="11558948"/>
            <a:chOff x="1558990" y="14352071"/>
            <a:chExt cx="11253002" cy="10681507"/>
          </a:xfrm>
        </p:grpSpPr>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1695816" y="14352071"/>
              <a:ext cx="10979350" cy="5233074"/>
            </a:xfrm>
            <a:prstGeom prst="rect">
              <a:avLst/>
            </a:prstGeom>
          </p:spPr>
        </p:pic>
        <p:pic>
          <p:nvPicPr>
            <p:cNvPr id="18" name="Picture 17">
              <a:extLst>
                <a:ext uri="{FF2B5EF4-FFF2-40B4-BE49-F238E27FC236}">
                  <a16:creationId xmlns:a16="http://schemas.microsoft.com/office/drawing/2014/main" id="{49E0AFF1-819C-81BA-A9D2-AD4CD204FDE9}"/>
                </a:ext>
              </a:extLst>
            </p:cNvPr>
            <p:cNvPicPr>
              <a:picLocks noChangeAspect="1"/>
            </p:cNvPicPr>
            <p:nvPr/>
          </p:nvPicPr>
          <p:blipFill>
            <a:blip r:embed="rId11"/>
            <a:stretch>
              <a:fillRect/>
            </a:stretch>
          </p:blipFill>
          <p:spPr>
            <a:xfrm>
              <a:off x="1558990" y="19255010"/>
              <a:ext cx="11253002" cy="5778568"/>
            </a:xfrm>
            <a:prstGeom prst="rect">
              <a:avLst/>
            </a:prstGeom>
          </p:spPr>
        </p:pic>
      </p:gr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3652</TotalTime>
  <Words>1332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80</cp:revision>
  <dcterms:created xsi:type="dcterms:W3CDTF">2022-07-25T16:59:43Z</dcterms:created>
  <dcterms:modified xsi:type="dcterms:W3CDTF">2022-07-28T20:23:42Z</dcterms:modified>
</cp:coreProperties>
</file>