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23" d="100"/>
          <a:sy n="23" d="100"/>
        </p:scale>
        <p:origin x="12" y="-1312"/>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4/4/2023</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FAD6A9-F0E4-B231-5137-96FBBBB1EE8D}"/>
              </a:ext>
            </a:extLst>
          </p:cNvPr>
          <p:cNvPicPr>
            <a:picLocks noChangeAspect="1"/>
          </p:cNvPicPr>
          <p:nvPr/>
        </p:nvPicPr>
        <p:blipFill rotWithShape="1">
          <a:blip r:embed="rId2"/>
          <a:srcRect b="32961"/>
          <a:stretch/>
        </p:blipFill>
        <p:spPr>
          <a:xfrm>
            <a:off x="17241041" y="19160900"/>
            <a:ext cx="4499817" cy="4284476"/>
          </a:xfrm>
          <a:prstGeom prst="rect">
            <a:avLst/>
          </a:prstGeom>
        </p:spPr>
      </p:pic>
      <p:pic>
        <p:nvPicPr>
          <p:cNvPr id="7" name="Picture 6">
            <a:extLst>
              <a:ext uri="{FF2B5EF4-FFF2-40B4-BE49-F238E27FC236}">
                <a16:creationId xmlns:a16="http://schemas.microsoft.com/office/drawing/2014/main" id="{1AD2F38B-DBAA-D092-3440-988CF349BD41}"/>
              </a:ext>
            </a:extLst>
          </p:cNvPr>
          <p:cNvPicPr>
            <a:picLocks noChangeAspect="1"/>
          </p:cNvPicPr>
          <p:nvPr/>
        </p:nvPicPr>
        <p:blipFill rotWithShape="1">
          <a:blip r:embed="rId3"/>
          <a:srcRect b="39583"/>
          <a:stretch/>
        </p:blipFill>
        <p:spPr>
          <a:xfrm>
            <a:off x="21914286" y="19116056"/>
            <a:ext cx="4552446" cy="3989858"/>
          </a:xfrm>
          <a:prstGeom prst="rect">
            <a:avLst/>
          </a:prstGeom>
        </p:spPr>
      </p:pic>
      <p:sp>
        <p:nvSpPr>
          <p:cNvPr id="85" name="Rectangle: Rounded Corners 84">
            <a:extLst>
              <a:ext uri="{FF2B5EF4-FFF2-40B4-BE49-F238E27FC236}">
                <a16:creationId xmlns:a16="http://schemas.microsoft.com/office/drawing/2014/main" id="{CDA1C932-90EB-B114-01F2-C29328346882}"/>
              </a:ext>
            </a:extLst>
          </p:cNvPr>
          <p:cNvSpPr/>
          <p:nvPr/>
        </p:nvSpPr>
        <p:spPr>
          <a:xfrm>
            <a:off x="781527" y="8348930"/>
            <a:ext cx="15326450" cy="826310"/>
          </a:xfrm>
          <a:prstGeom prst="roundRect">
            <a:avLst>
              <a:gd name="adj" fmla="val 32945"/>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781526" y="8060415"/>
            <a:ext cx="15333037" cy="4391606"/>
            <a:chOff x="936163" y="12563362"/>
            <a:chExt cx="15249276" cy="4513903"/>
          </a:xfrm>
        </p:grpSpPr>
        <p:sp>
          <p:nvSpPr>
            <p:cNvPr id="20" name="TextBox 19">
              <a:extLst>
                <a:ext uri="{FF2B5EF4-FFF2-40B4-BE49-F238E27FC236}">
                  <a16:creationId xmlns:a16="http://schemas.microsoft.com/office/drawing/2014/main" id="{16B8A8FC-8422-2DB3-4C19-5955F88FC455}"/>
                </a:ext>
              </a:extLst>
            </p:cNvPr>
            <p:cNvSpPr txBox="1"/>
            <p:nvPr/>
          </p:nvSpPr>
          <p:spPr>
            <a:xfrm>
              <a:off x="942713" y="13838455"/>
              <a:ext cx="15242726" cy="2942032"/>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a:t>
              </a:r>
              <a:r>
                <a:rPr lang="en-US" sz="3600" b="1" dirty="0">
                  <a:solidFill>
                    <a:srgbClr val="4D7000"/>
                  </a:solidFill>
                  <a:latin typeface="Amasis MT Pro" panose="02040504050005020304" pitchFamily="18" charset="0"/>
                  <a:cs typeface="Angsana New" panose="02020603050405020304" pitchFamily="18" charset="-34"/>
                </a:rPr>
                <a:t>If there are limits to the automaticity </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of speech perception, then we expect listeners will adapt their </a:t>
              </a:r>
              <a:r>
                <a:rPr lang="en-US" sz="3600" dirty="0">
                  <a:solidFill>
                    <a:schemeClr val="bg2">
                      <a:lumMod val="25000"/>
                    </a:schemeClr>
                  </a:solidFill>
                  <a:latin typeface="Amasis MT Pro" panose="02040504050005020304" pitchFamily="18" charset="0"/>
                  <a:cs typeface="Angsana New" panose="02020603050405020304" pitchFamily="18" charset="-34"/>
                </a:rPr>
                <a:t>perceived categorical boundary to </a:t>
              </a:r>
              <a:r>
                <a:rPr lang="en-US" sz="3600" b="1" dirty="0">
                  <a:solidFill>
                    <a:srgbClr val="4D7000"/>
                  </a:solidFill>
                  <a:latin typeface="Amasis MT Pro" panose="02040504050005020304" pitchFamily="18" charset="0"/>
                  <a:cs typeface="Angsana New" panose="02020603050405020304" pitchFamily="18" charset="-34"/>
                </a:rPr>
                <a:t>align better with the speech of the talker</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b="1" dirty="0">
                  <a:solidFill>
                    <a:srgbClr val="4D7000"/>
                  </a:solidFill>
                  <a:latin typeface="Amasis MT Pro" panose="02040504050005020304" pitchFamily="18" charset="0"/>
                  <a:cs typeface="Angsana New" panose="02020603050405020304" pitchFamily="18" charset="-34"/>
                </a:rPr>
                <a:t>they are attending to</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dirty="0">
                  <a:solidFill>
                    <a:schemeClr val="bg2">
                      <a:lumMod val="25000"/>
                    </a:schemeClr>
                  </a:solidFill>
                  <a:latin typeface="Amasis MT Pro" panose="02040504050005020304" pitchFamily="18" charset="0"/>
                  <a:cs typeface="Angsana New" panose="02020603050405020304" pitchFamily="18" charset="-34"/>
                </a:rPr>
                <a:t>compared to the unattended talker.</a:t>
              </a:r>
              <a:endParaRPr lang="en-US" sz="3200" dirty="0">
                <a:solidFill>
                  <a:schemeClr val="bg2">
                    <a:lumMod val="2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TextBox 59">
            <a:extLst>
              <a:ext uri="{FF2B5EF4-FFF2-40B4-BE49-F238E27FC236}">
                <a16:creationId xmlns:a16="http://schemas.microsoft.com/office/drawing/2014/main" id="{F32DF968-38F1-D5D9-6EDB-5AB0F81ECB9A}"/>
              </a:ext>
            </a:extLst>
          </p:cNvPr>
          <p:cNvSpPr txBox="1"/>
          <p:nvPr/>
        </p:nvSpPr>
        <p:spPr>
          <a:xfrm>
            <a:off x="860333" y="1359172"/>
            <a:ext cx="15335184" cy="6382004"/>
          </a:xfrm>
          <a:prstGeom prst="rect">
            <a:avLst/>
          </a:prstGeom>
          <a:noFill/>
        </p:spPr>
        <p:txBody>
          <a:bodyPr wrap="square" rtlCol="0">
            <a:spAutoFit/>
          </a:bodyPr>
          <a:lstStyle/>
          <a:p>
            <a:pPr marL="0" marR="0" algn="just">
              <a:lnSpc>
                <a:spcPct val="107000"/>
              </a:lnSpc>
              <a:spcBef>
                <a:spcPts val="0"/>
              </a:spcBef>
              <a:spcAft>
                <a:spcPts val="800"/>
              </a:spcAft>
            </a:pPr>
            <a:r>
              <a:rPr lang="en-US" sz="32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 Variation in speech presents a unique challenge for cognitive processing that is solved seemingly automatically: Our</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2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2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2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44" name="Rectangle: Rounded Corners 43">
            <a:extLst>
              <a:ext uri="{FF2B5EF4-FFF2-40B4-BE49-F238E27FC236}">
                <a16:creationId xmlns:a16="http://schemas.microsoft.com/office/drawing/2014/main" id="{B7AF616C-B76E-4985-14CF-A2C3DB60239C}"/>
              </a:ext>
            </a:extLst>
          </p:cNvPr>
          <p:cNvSpPr/>
          <p:nvPr/>
        </p:nvSpPr>
        <p:spPr>
          <a:xfrm>
            <a:off x="877829" y="28511785"/>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63" name="TextBox 62">
            <a:extLst>
              <a:ext uri="{FF2B5EF4-FFF2-40B4-BE49-F238E27FC236}">
                <a16:creationId xmlns:a16="http://schemas.microsoft.com/office/drawing/2014/main" id="{DC8ECB37-4CA9-73DB-C704-0E614AF8BDEA}"/>
              </a:ext>
            </a:extLst>
          </p:cNvPr>
          <p:cNvSpPr txBox="1"/>
          <p:nvPr/>
        </p:nvSpPr>
        <p:spPr>
          <a:xfrm>
            <a:off x="860333" y="29264368"/>
            <a:ext cx="15133276"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 listener’s perceptual boundary </a:t>
            </a:r>
            <a:r>
              <a:rPr lang="en-US" sz="3600" b="1" dirty="0">
                <a:solidFill>
                  <a:srgbClr val="4D7000"/>
                </a:solidFill>
                <a:latin typeface="Amasis MT Pro" panose="02040504050005020304" pitchFamily="18" charset="0"/>
              </a:rPr>
              <a:t>changing more to fit the attended talker’s speech </a:t>
            </a:r>
            <a:r>
              <a:rPr lang="en-US" sz="3600" dirty="0">
                <a:solidFill>
                  <a:schemeClr val="bg2">
                    <a:lumMod val="25000"/>
                  </a:schemeClr>
                </a:solidFill>
                <a:latin typeface="Amasis MT Pro" panose="02040504050005020304" pitchFamily="18" charset="0"/>
              </a:rPr>
              <a:t>than the unattended talker’s speech </a:t>
            </a:r>
            <a:r>
              <a:rPr lang="en-US" sz="3600" dirty="0">
                <a:solidFill>
                  <a:schemeClr val="tx1">
                    <a:lumMod val="85000"/>
                    <a:lumOff val="15000"/>
                  </a:schemeClr>
                </a:solidFill>
                <a:latin typeface="Amasis MT Pro" panose="02040504050005020304" pitchFamily="18" charset="0"/>
              </a:rPr>
              <a:t>would suggest there are </a:t>
            </a:r>
            <a:r>
              <a:rPr lang="en-US" sz="3600" b="1" dirty="0">
                <a:solidFill>
                  <a:srgbClr val="4D7000"/>
                </a:solidFill>
                <a:latin typeface="Amasis MT Pro" panose="02040504050005020304" pitchFamily="18" charset="0"/>
              </a:rPr>
              <a:t>limits to the automaticity of speech perception</a:t>
            </a:r>
            <a:r>
              <a:rPr lang="en-US" sz="3600" dirty="0">
                <a:solidFill>
                  <a:schemeClr val="tx1">
                    <a:lumMod val="85000"/>
                    <a:lumOff val="15000"/>
                  </a:schemeClr>
                </a:solidFill>
                <a:latin typeface="Amasis MT Pro" panose="02040504050005020304" pitchFamily="18" charset="0"/>
              </a:rPr>
              <a:t>. Conversely, complete adaptation to both talkers would suggest that humans automatically adapt their perception to any speech in their environment.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5629" y="12772869"/>
            <a:ext cx="15228809" cy="806099"/>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
        <p:nvSpPr>
          <p:cNvPr id="89" name="TextBox 88">
            <a:extLst>
              <a:ext uri="{FF2B5EF4-FFF2-40B4-BE49-F238E27FC236}">
                <a16:creationId xmlns:a16="http://schemas.microsoft.com/office/drawing/2014/main" id="{67622CCD-BBF2-3BFE-F128-F127915BD7E8}"/>
              </a:ext>
            </a:extLst>
          </p:cNvPr>
          <p:cNvSpPr txBox="1"/>
          <p:nvPr/>
        </p:nvSpPr>
        <p:spPr>
          <a:xfrm>
            <a:off x="706258" y="26496455"/>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1B, &amp; 1C: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i="1" dirty="0" err="1">
                <a:latin typeface="Amasis MT Pro" panose="02040504050005020304" pitchFamily="18" charset="0"/>
              </a:rPr>
              <a:t>sh</a:t>
            </a:r>
            <a:r>
              <a:rPr lang="en-US" sz="2800" i="1" dirty="0">
                <a:latin typeface="Amasis MT Pro" panose="02040504050005020304" pitchFamily="18" charset="0"/>
              </a:rPr>
              <a:t>), rather than “asi” (s). If perceptual adaptation is dependent on attentional resources, we anticipate listener’ adjustment to the unattended talker will be constrained (Figure 1A).</a:t>
            </a:r>
          </a:p>
        </p:txBody>
      </p:sp>
      <p:sp>
        <p:nvSpPr>
          <p:cNvPr id="97" name="TextBox 96">
            <a:extLst>
              <a:ext uri="{FF2B5EF4-FFF2-40B4-BE49-F238E27FC236}">
                <a16:creationId xmlns:a16="http://schemas.microsoft.com/office/drawing/2014/main" id="{A3FB9019-CF62-0682-23EA-13116087CC63}"/>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99" name="TextBox 98">
            <a:extLst>
              <a:ext uri="{FF2B5EF4-FFF2-40B4-BE49-F238E27FC236}">
                <a16:creationId xmlns:a16="http://schemas.microsoft.com/office/drawing/2014/main" id="{3BC8A4E3-8286-FC6A-261F-26CA59C58ADD}"/>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100" name="TextBox 99">
            <a:extLst>
              <a:ext uri="{FF2B5EF4-FFF2-40B4-BE49-F238E27FC236}">
                <a16:creationId xmlns:a16="http://schemas.microsoft.com/office/drawing/2014/main" id="{039A126C-221F-6713-BA42-EA2870D7A81F}"/>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a:t>
            </a:r>
            <a:r>
              <a:rPr lang="und-Latn-001" sz="3000" dirty="0">
                <a:latin typeface="Amasis MT Pro" panose="02040504050005020304" pitchFamily="18" charset="0"/>
              </a:rPr>
              <a:t>Department of </a:t>
            </a:r>
            <a:r>
              <a:rPr lang="en-US" sz="3000" dirty="0">
                <a:latin typeface="Amasis MT Pro" panose="02040504050005020304" pitchFamily="18" charset="0"/>
              </a:rPr>
              <a:t>Speech, Language, and Hearing Sciences</a:t>
            </a:r>
          </a:p>
        </p:txBody>
      </p:sp>
      <p:sp>
        <p:nvSpPr>
          <p:cNvPr id="101" name="Rectangle: Rounded Corners 100">
            <a:extLst>
              <a:ext uri="{FF2B5EF4-FFF2-40B4-BE49-F238E27FC236}">
                <a16:creationId xmlns:a16="http://schemas.microsoft.com/office/drawing/2014/main" id="{82E38861-A23C-833F-691E-1BD3E58A31AF}"/>
              </a:ext>
            </a:extLst>
          </p:cNvPr>
          <p:cNvSpPr/>
          <p:nvPr/>
        </p:nvSpPr>
        <p:spPr>
          <a:xfrm>
            <a:off x="16921493" y="27759710"/>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102" name="Rectangle: Rounded Corners 101">
            <a:extLst>
              <a:ext uri="{FF2B5EF4-FFF2-40B4-BE49-F238E27FC236}">
                <a16:creationId xmlns:a16="http://schemas.microsoft.com/office/drawing/2014/main" id="{93AC4129-49C8-F331-4221-8B1EBD6E4F0F}"/>
              </a:ext>
            </a:extLst>
          </p:cNvPr>
          <p:cNvSpPr/>
          <p:nvPr/>
        </p:nvSpPr>
        <p:spPr>
          <a:xfrm>
            <a:off x="16936458" y="4319973"/>
            <a:ext cx="31119871"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cxnSp>
        <p:nvCxnSpPr>
          <p:cNvPr id="103" name="Straight Connector 102">
            <a:extLst>
              <a:ext uri="{FF2B5EF4-FFF2-40B4-BE49-F238E27FC236}">
                <a16:creationId xmlns:a16="http://schemas.microsoft.com/office/drawing/2014/main" id="{D6F43A35-2CBA-A202-A9B5-A390D887E0C5}"/>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73CC941B-C503-D503-96A5-C3EEADACB1B3}"/>
              </a:ext>
            </a:extLst>
          </p:cNvPr>
          <p:cNvSpPr txBox="1"/>
          <p:nvPr/>
        </p:nvSpPr>
        <p:spPr>
          <a:xfrm>
            <a:off x="17299554" y="5857363"/>
            <a:ext cx="30756775"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is perceived could allow us to simulate two distinct talkers with different S-</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111" name="TextBox 110">
            <a:extLst>
              <a:ext uri="{FF2B5EF4-FFF2-40B4-BE49-F238E27FC236}">
                <a16:creationId xmlns:a16="http://schemas.microsoft.com/office/drawing/2014/main" id="{2B4B45BB-C8A8-54AF-D651-E0245DAB254B}"/>
              </a:ext>
            </a:extLst>
          </p:cNvPr>
          <p:cNvSpPr txBox="1"/>
          <p:nvPr/>
        </p:nvSpPr>
        <p:spPr>
          <a:xfrm>
            <a:off x="20608776" y="5179319"/>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a:t>
            </a:r>
            <a:r>
              <a:rPr lang="en-US" sz="3800" i="1" dirty="0" err="1">
                <a:solidFill>
                  <a:schemeClr val="tx1">
                    <a:lumMod val="85000"/>
                    <a:lumOff val="15000"/>
                  </a:schemeClr>
                </a:solidFill>
                <a:latin typeface="Amasis MT Pro" panose="02040504050005020304" pitchFamily="18" charset="0"/>
              </a:rPr>
              <a:t>Sh</a:t>
            </a:r>
            <a:r>
              <a:rPr lang="en-US" sz="3800" i="1" dirty="0">
                <a:solidFill>
                  <a:schemeClr val="tx1">
                    <a:lumMod val="85000"/>
                    <a:lumOff val="15000"/>
                  </a:schemeClr>
                </a:solidFill>
                <a:latin typeface="Amasis MT Pro" panose="02040504050005020304" pitchFamily="18" charset="0"/>
              </a:rPr>
              <a:t> production.</a:t>
            </a:r>
          </a:p>
        </p:txBody>
      </p:sp>
      <p:sp>
        <p:nvSpPr>
          <p:cNvPr id="112" name="TextBox 111">
            <a:extLst>
              <a:ext uri="{FF2B5EF4-FFF2-40B4-BE49-F238E27FC236}">
                <a16:creationId xmlns:a16="http://schemas.microsoft.com/office/drawing/2014/main" id="{3CE30AB0-605A-1E9D-9223-D2F213481698}"/>
              </a:ext>
            </a:extLst>
          </p:cNvPr>
          <p:cNvSpPr txBox="1"/>
          <p:nvPr/>
        </p:nvSpPr>
        <p:spPr>
          <a:xfrm>
            <a:off x="16936458" y="28648675"/>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pPr algn="just"/>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113" name="TextBox 112">
            <a:extLst>
              <a:ext uri="{FF2B5EF4-FFF2-40B4-BE49-F238E27FC236}">
                <a16:creationId xmlns:a16="http://schemas.microsoft.com/office/drawing/2014/main" id="{CE8EF8F3-866C-386E-8703-FA4C64E5D552}"/>
              </a:ext>
            </a:extLst>
          </p:cNvPr>
          <p:cNvSpPr txBox="1"/>
          <p:nvPr/>
        </p:nvSpPr>
        <p:spPr>
          <a:xfrm>
            <a:off x="17182484" y="9817933"/>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Our critical stimuli are created from 40 recordings of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114" name="TextBox 113">
            <a:extLst>
              <a:ext uri="{FF2B5EF4-FFF2-40B4-BE49-F238E27FC236}">
                <a16:creationId xmlns:a16="http://schemas.microsoft.com/office/drawing/2014/main" id="{68E36852-F429-6247-DB43-186E28E39526}"/>
              </a:ext>
            </a:extLst>
          </p:cNvPr>
          <p:cNvSpPr txBox="1"/>
          <p:nvPr/>
        </p:nvSpPr>
        <p:spPr>
          <a:xfrm>
            <a:off x="17182484" y="12233714"/>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115" name="Picture 114" descr="Logo&#10;&#10;Description automatically generated">
            <a:extLst>
              <a:ext uri="{FF2B5EF4-FFF2-40B4-BE49-F238E27FC236}">
                <a16:creationId xmlns:a16="http://schemas.microsoft.com/office/drawing/2014/main" id="{31D18613-0CD9-6E79-A08D-8A0372005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116" name="Group 115">
            <a:extLst>
              <a:ext uri="{FF2B5EF4-FFF2-40B4-BE49-F238E27FC236}">
                <a16:creationId xmlns:a16="http://schemas.microsoft.com/office/drawing/2014/main" id="{DC6440EC-EF9C-7149-FAFF-34D3BB20D2DE}"/>
              </a:ext>
            </a:extLst>
          </p:cNvPr>
          <p:cNvGrpSpPr/>
          <p:nvPr/>
        </p:nvGrpSpPr>
        <p:grpSpPr>
          <a:xfrm>
            <a:off x="27423528" y="17830430"/>
            <a:ext cx="12771644" cy="939680"/>
            <a:chOff x="21061830" y="5544601"/>
            <a:chExt cx="10481936" cy="830997"/>
          </a:xfrm>
        </p:grpSpPr>
        <p:sp>
          <p:nvSpPr>
            <p:cNvPr id="117" name="TextBox 116">
              <a:extLst>
                <a:ext uri="{FF2B5EF4-FFF2-40B4-BE49-F238E27FC236}">
                  <a16:creationId xmlns:a16="http://schemas.microsoft.com/office/drawing/2014/main" id="{D3BA9D8C-9B75-D2C2-95ED-3C28DF991C5F}"/>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118" name="Straight Connector 117">
              <a:extLst>
                <a:ext uri="{FF2B5EF4-FFF2-40B4-BE49-F238E27FC236}">
                  <a16:creationId xmlns:a16="http://schemas.microsoft.com/office/drawing/2014/main" id="{FA343ADD-AF48-6CE5-DC1D-45209ECE13C7}"/>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6E0E4C8-9DFE-7E57-7FD1-15CFE491AB01}"/>
              </a:ext>
            </a:extLst>
          </p:cNvPr>
          <p:cNvSpPr txBox="1"/>
          <p:nvPr/>
        </p:nvSpPr>
        <p:spPr>
          <a:xfrm>
            <a:off x="27583002" y="18541189"/>
            <a:ext cx="12612170"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Participants will be instructed to </a:t>
            </a:r>
            <a:r>
              <a:rPr lang="en-US" sz="3600" b="1" dirty="0">
                <a:solidFill>
                  <a:srgbClr val="4D7000"/>
                </a:solidFill>
                <a:latin typeface="Amasis MT Pro" panose="02040504050005020304" pitchFamily="18" charset="0"/>
              </a:rPr>
              <a:t>attend to either the female talker or the male talker.</a:t>
            </a:r>
            <a:r>
              <a:rPr lang="en-US" sz="3600" dirty="0">
                <a:solidFill>
                  <a:schemeClr val="tx1">
                    <a:lumMod val="85000"/>
                    <a:lumOff val="15000"/>
                  </a:schemeClr>
                </a:solidFill>
                <a:latin typeface="Amasis MT Pro" panose="02040504050005020304" pitchFamily="18" charset="0"/>
              </a:rPr>
              <a:t> They will then perform a series of 2-option forced-choice lexical decision tasks, in which they will hear a recording and then select </a:t>
            </a:r>
            <a:r>
              <a:rPr lang="en-US" sz="3600" b="1" dirty="0">
                <a:solidFill>
                  <a:srgbClr val="4D7000"/>
                </a:solidFill>
                <a:latin typeface="Amasis MT Pro" panose="02040504050005020304" pitchFamily="18" charset="0"/>
              </a:rPr>
              <a:t>if the attended talker said a word or a nonword</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sp>
        <p:nvSpPr>
          <p:cNvPr id="120" name="TextBox 119">
            <a:extLst>
              <a:ext uri="{FF2B5EF4-FFF2-40B4-BE49-F238E27FC236}">
                <a16:creationId xmlns:a16="http://schemas.microsoft.com/office/drawing/2014/main" id="{94877A88-D78C-D80D-EB68-466878F6F9D8}"/>
              </a:ext>
            </a:extLst>
          </p:cNvPr>
          <p:cNvSpPr txBox="1"/>
          <p:nvPr/>
        </p:nvSpPr>
        <p:spPr>
          <a:xfrm>
            <a:off x="2740332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21" name="Straight Connector 120">
            <a:extLst>
              <a:ext uri="{FF2B5EF4-FFF2-40B4-BE49-F238E27FC236}">
                <a16:creationId xmlns:a16="http://schemas.microsoft.com/office/drawing/2014/main" id="{A60CAF76-F64E-82E3-E66A-2542CD9AC66C}"/>
              </a:ext>
            </a:extLst>
          </p:cNvPr>
          <p:cNvCxnSpPr>
            <a:cxnSpLocks/>
          </p:cNvCxnSpPr>
          <p:nvPr/>
        </p:nvCxnSpPr>
        <p:spPr>
          <a:xfrm>
            <a:off x="31224948" y="14690424"/>
            <a:ext cx="8970224" cy="1849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E5C24286-857E-8427-4442-0F1385A738FB}"/>
              </a:ext>
            </a:extLst>
          </p:cNvPr>
          <p:cNvSpPr txBox="1"/>
          <p:nvPr/>
        </p:nvSpPr>
        <p:spPr>
          <a:xfrm>
            <a:off x="27493794" y="11883581"/>
            <a:ext cx="13203597" cy="2308324"/>
          </a:xfrm>
          <a:prstGeom prst="rect">
            <a:avLst/>
          </a:prstGeom>
          <a:noFill/>
        </p:spPr>
        <p:txBody>
          <a:bodyPr wrap="square" rtlCol="0">
            <a:spAutoFit/>
          </a:bodyPr>
          <a:lstStyle/>
          <a:p>
            <a:pPr algn="just"/>
            <a:r>
              <a:rPr lang="en-US" sz="3600" dirty="0">
                <a:latin typeface="Amasis MT Pro" panose="02040504050005020304" pitchFamily="18" charset="0"/>
              </a:rPr>
              <a:t>The </a:t>
            </a:r>
            <a:r>
              <a:rPr lang="und-Latn-001" sz="3600" dirty="0">
                <a:latin typeface="Amasis MT Pro" panose="02040504050005020304" pitchFamily="18" charset="0"/>
              </a:rPr>
              <a:t>horizontal </a:t>
            </a:r>
            <a:r>
              <a:rPr lang="en-US" sz="3600" dirty="0">
                <a:latin typeface="Amasis MT Pro" panose="02040504050005020304" pitchFamily="18" charset="0"/>
              </a:rPr>
              <a:t>word pairings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a:t>
            </a:r>
            <a:r>
              <a:rPr lang="und-Latn-001" sz="3600" dirty="0">
                <a:latin typeface="Amasis MT Pro" panose="02040504050005020304" pitchFamily="18" charset="0"/>
              </a:rPr>
              <a:t>E</a:t>
            </a:r>
            <a:r>
              <a:rPr lang="en-US" sz="3600" dirty="0" err="1">
                <a:latin typeface="Amasis MT Pro" panose="02040504050005020304" pitchFamily="18" charset="0"/>
              </a:rPr>
              <a:t>ar</a:t>
            </a:r>
            <a:r>
              <a:rPr lang="en-US" sz="3600" dirty="0">
                <a:latin typeface="Amasis MT Pro" panose="02040504050005020304" pitchFamily="18" charset="0"/>
              </a:rPr>
              <a:t> assignment will be counterbalanced across participants.</a:t>
            </a:r>
          </a:p>
        </p:txBody>
      </p:sp>
      <p:sp>
        <p:nvSpPr>
          <p:cNvPr id="123" name="TextBox 122">
            <a:extLst>
              <a:ext uri="{FF2B5EF4-FFF2-40B4-BE49-F238E27FC236}">
                <a16:creationId xmlns:a16="http://schemas.microsoft.com/office/drawing/2014/main" id="{83A6B819-6616-32A9-2489-4D964648741F}"/>
              </a:ext>
            </a:extLst>
          </p:cNvPr>
          <p:cNvSpPr txBox="1"/>
          <p:nvPr/>
        </p:nvSpPr>
        <p:spPr>
          <a:xfrm>
            <a:off x="17241041" y="16508158"/>
            <a:ext cx="8995636"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und-Latn-001"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a:t>
            </a:r>
            <a:r>
              <a:rPr lang="en-US" sz="3600" dirty="0" err="1">
                <a:solidFill>
                  <a:schemeClr val="bg2">
                    <a:lumMod val="25000"/>
                  </a:schemeClr>
                </a:solidFill>
                <a:latin typeface="Amasis MT Pro" panose="02040504050005020304" pitchFamily="18" charset="0"/>
              </a:rPr>
              <a:t>Sh</a:t>
            </a:r>
            <a:r>
              <a:rPr lang="en-US" sz="3600" dirty="0">
                <a:solidFill>
                  <a:schemeClr val="bg2">
                    <a:lumMod val="25000"/>
                  </a:schemeClr>
                </a:solidFill>
                <a:latin typeface="Amasis MT Pro" panose="02040504050005020304" pitchFamily="18" charset="0"/>
              </a:rPr>
              <a:t> words were allocated to each talker.</a:t>
            </a:r>
            <a:endParaRPr lang="en-US" sz="3600" i="1" dirty="0">
              <a:solidFill>
                <a:schemeClr val="bg2">
                  <a:lumMod val="25000"/>
                </a:schemeClr>
              </a:solidFill>
              <a:latin typeface="Amasis MT Pro" panose="02040504050005020304" pitchFamily="18" charset="0"/>
            </a:endParaRPr>
          </a:p>
        </p:txBody>
      </p:sp>
      <p:sp>
        <p:nvSpPr>
          <p:cNvPr id="124" name="TextBox 123">
            <a:extLst>
              <a:ext uri="{FF2B5EF4-FFF2-40B4-BE49-F238E27FC236}">
                <a16:creationId xmlns:a16="http://schemas.microsoft.com/office/drawing/2014/main" id="{E4256F42-BA30-36DE-6EE5-436020E72E53}"/>
              </a:ext>
            </a:extLst>
          </p:cNvPr>
          <p:cNvSpPr txBox="1"/>
          <p:nvPr/>
        </p:nvSpPr>
        <p:spPr>
          <a:xfrm>
            <a:off x="27583002" y="9038698"/>
            <a:ext cx="13203598" cy="2862322"/>
          </a:xfrm>
          <a:prstGeom prst="rect">
            <a:avLst/>
          </a:prstGeom>
          <a:noFill/>
        </p:spPr>
        <p:txBody>
          <a:bodyPr wrap="square" rtlCol="0">
            <a:spAutoFit/>
          </a:bodyPr>
          <a:lstStyle/>
          <a:p>
            <a:pPr algn="just"/>
            <a:r>
              <a:rPr lang="en-US" sz="3600" b="1" dirty="0">
                <a:solidFill>
                  <a:srgbClr val="4D7000"/>
                </a:solidFill>
                <a:latin typeface="Amasis MT Pro" panose="02040504050005020304" pitchFamily="18" charset="0"/>
              </a:rPr>
              <a:t>Talker A an</a:t>
            </a:r>
            <a:r>
              <a:rPr lang="und-Latn-001" sz="3600" b="1" dirty="0">
                <a:solidFill>
                  <a:srgbClr val="4D7000"/>
                </a:solidFill>
                <a:latin typeface="Amasis MT Pro" panose="02040504050005020304" pitchFamily="18" charset="0"/>
              </a:rPr>
              <a:t>d</a:t>
            </a:r>
            <a:r>
              <a:rPr lang="en-US" sz="3600" b="1" dirty="0">
                <a:solidFill>
                  <a:srgbClr val="4D7000"/>
                </a:solidFill>
                <a:latin typeface="Amasis MT Pro" panose="02040504050005020304" pitchFamily="18" charset="0"/>
              </a:rPr>
              <a:t> B recordings were paired to create Materials A</a:t>
            </a:r>
            <a:r>
              <a:rPr lang="und-Latn-001" sz="3600" b="1" dirty="0">
                <a:solidFill>
                  <a:srgbClr val="4D7000"/>
                </a:solidFill>
                <a:latin typeface="Amasis MT Pro" panose="02040504050005020304" pitchFamily="18" charset="0"/>
              </a:rPr>
              <a:t> and</a:t>
            </a:r>
            <a:r>
              <a:rPr lang="en-US" sz="3600" b="1" dirty="0">
                <a:solidFill>
                  <a:srgbClr val="4D7000"/>
                </a:solidFill>
                <a:latin typeface="Amasis MT Pro" panose="02040504050005020304" pitchFamily="18" charset="0"/>
              </a:rPr>
              <a:t>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a:t>
            </a:r>
            <a:r>
              <a:rPr lang="und-Latn-001" sz="3600" dirty="0">
                <a:latin typeface="Amasis MT Pro" panose="02040504050005020304" pitchFamily="18" charset="0"/>
              </a:rPr>
              <a:t>e.</a:t>
            </a:r>
            <a:endParaRPr lang="en-US" sz="3600" i="1" dirty="0">
              <a:latin typeface="Amasis MT Pro" panose="02040504050005020304" pitchFamily="18" charset="0"/>
            </a:endParaRPr>
          </a:p>
        </p:txBody>
      </p:sp>
      <p:cxnSp>
        <p:nvCxnSpPr>
          <p:cNvPr id="125" name="Straight Connector 124">
            <a:extLst>
              <a:ext uri="{FF2B5EF4-FFF2-40B4-BE49-F238E27FC236}">
                <a16:creationId xmlns:a16="http://schemas.microsoft.com/office/drawing/2014/main" id="{65784C6C-DADE-9877-FDC3-A000B276E790}"/>
              </a:ext>
            </a:extLst>
          </p:cNvPr>
          <p:cNvCxnSpPr>
            <a:cxnSpLocks/>
          </p:cNvCxnSpPr>
          <p:nvPr/>
        </p:nvCxnSpPr>
        <p:spPr>
          <a:xfrm flipV="1">
            <a:off x="26941230" y="928542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B5EAEE67-D469-87E2-51FA-6CF5BD3E25F5}"/>
              </a:ext>
            </a:extLst>
          </p:cNvPr>
          <p:cNvSpPr txBox="1"/>
          <p:nvPr/>
        </p:nvSpPr>
        <p:spPr>
          <a:xfrm>
            <a:off x="27599360" y="14950156"/>
            <a:ext cx="12595812"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Each experiment consists </a:t>
            </a:r>
            <a:r>
              <a:rPr lang="en-US" sz="3600" dirty="0">
                <a:solidFill>
                  <a:schemeClr val="bg2">
                    <a:lumMod val="25000"/>
                  </a:schemeClr>
                </a:solidFill>
                <a:latin typeface="Amasis MT Pro" panose="02040504050005020304" pitchFamily="18" charset="0"/>
              </a:rPr>
              <a:t>of</a:t>
            </a:r>
            <a:r>
              <a:rPr lang="en-US" sz="3600" b="1" dirty="0">
                <a:solidFill>
                  <a:srgbClr val="4D7000"/>
                </a:solidFill>
                <a:latin typeface="Amasis MT Pro" panose="02040504050005020304" pitchFamily="18" charset="0"/>
              </a:rPr>
              <a:t>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cxnSp>
        <p:nvCxnSpPr>
          <p:cNvPr id="127" name="Straight Connector 126">
            <a:extLst>
              <a:ext uri="{FF2B5EF4-FFF2-40B4-BE49-F238E27FC236}">
                <a16:creationId xmlns:a16="http://schemas.microsoft.com/office/drawing/2014/main" id="{8E502B7F-70E4-FB7E-F812-3E5BEF8B9231}"/>
              </a:ext>
            </a:extLst>
          </p:cNvPr>
          <p:cNvCxnSpPr>
            <a:cxnSpLocks/>
          </p:cNvCxnSpPr>
          <p:nvPr/>
        </p:nvCxnSpPr>
        <p:spPr>
          <a:xfrm>
            <a:off x="21265650" y="9224212"/>
            <a:ext cx="4581390"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5DA6E60-B85C-FF8E-0EB9-7E02F743B734}"/>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129" name="Group 128">
            <a:extLst>
              <a:ext uri="{FF2B5EF4-FFF2-40B4-BE49-F238E27FC236}">
                <a16:creationId xmlns:a16="http://schemas.microsoft.com/office/drawing/2014/main" id="{7A66BBB9-1D74-28B9-7316-B92B6A1F1F2F}"/>
              </a:ext>
            </a:extLst>
          </p:cNvPr>
          <p:cNvGrpSpPr/>
          <p:nvPr/>
        </p:nvGrpSpPr>
        <p:grpSpPr>
          <a:xfrm>
            <a:off x="17111437" y="8337774"/>
            <a:ext cx="31163652" cy="830997"/>
            <a:chOff x="16707188" y="8070830"/>
            <a:chExt cx="31391596" cy="830997"/>
          </a:xfrm>
        </p:grpSpPr>
        <p:sp>
          <p:nvSpPr>
            <p:cNvPr id="130" name="TextBox 129">
              <a:extLst>
                <a:ext uri="{FF2B5EF4-FFF2-40B4-BE49-F238E27FC236}">
                  <a16:creationId xmlns:a16="http://schemas.microsoft.com/office/drawing/2014/main" id="{886FDEF7-8821-240B-B389-27AB0FD2CE27}"/>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131" name="Straight Connector 130">
              <a:extLst>
                <a:ext uri="{FF2B5EF4-FFF2-40B4-BE49-F238E27FC236}">
                  <a16:creationId xmlns:a16="http://schemas.microsoft.com/office/drawing/2014/main" id="{4BC5F55F-34A3-851B-7416-CF3DD58E4E38}"/>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B0F333A-7C99-28AC-68B5-3A60979E73D2}"/>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85EF6B0D-0208-5DA5-5964-7C76DD84D841}"/>
              </a:ext>
            </a:extLst>
          </p:cNvPr>
          <p:cNvGrpSpPr/>
          <p:nvPr/>
        </p:nvGrpSpPr>
        <p:grpSpPr>
          <a:xfrm>
            <a:off x="17143675" y="24292866"/>
            <a:ext cx="31119033" cy="830997"/>
            <a:chOff x="16869211" y="8092025"/>
            <a:chExt cx="31119033" cy="830997"/>
          </a:xfrm>
        </p:grpSpPr>
        <p:sp>
          <p:nvSpPr>
            <p:cNvPr id="134" name="TextBox 133">
              <a:extLst>
                <a:ext uri="{FF2B5EF4-FFF2-40B4-BE49-F238E27FC236}">
                  <a16:creationId xmlns:a16="http://schemas.microsoft.com/office/drawing/2014/main" id="{5668C4EA-5D9C-3ECB-B7C3-F355B0613B6F}"/>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135" name="Straight Connector 134">
              <a:extLst>
                <a:ext uri="{FF2B5EF4-FFF2-40B4-BE49-F238E27FC236}">
                  <a16:creationId xmlns:a16="http://schemas.microsoft.com/office/drawing/2014/main" id="{E37B378A-DCB5-A261-BC2B-126367E99DE2}"/>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6A74C1-9CAF-D048-7278-95F8825740E5}"/>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0ED731C5-76A8-837D-5605-7159C3DE7EBE}"/>
              </a:ext>
            </a:extLst>
          </p:cNvPr>
          <p:cNvSpPr txBox="1"/>
          <p:nvPr/>
        </p:nvSpPr>
        <p:spPr>
          <a:xfrm>
            <a:off x="17099056" y="25096072"/>
            <a:ext cx="20612693"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in each talker’s voice. This continuum is used to </a:t>
            </a:r>
            <a:r>
              <a:rPr lang="en-US" sz="3600" b="1" dirty="0">
                <a:solidFill>
                  <a:srgbClr val="4D7000"/>
                </a:solidFill>
                <a:latin typeface="Amasis MT Pro" panose="02040504050005020304" pitchFamily="18" charset="0"/>
              </a:rPr>
              <a:t>gauge when listener’s shift from perceiving a sound as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to “S” </a:t>
            </a:r>
            <a:r>
              <a:rPr lang="en-US" sz="3600" dirty="0">
                <a:solidFill>
                  <a:schemeClr val="tx1">
                    <a:lumMod val="85000"/>
                    <a:lumOff val="15000"/>
                  </a:schemeClr>
                </a:solidFill>
                <a:latin typeface="Amasis MT Pro" panose="02040504050005020304" pitchFamily="18" charset="0"/>
              </a:rPr>
              <a:t>(</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a:t>
            </a:r>
            <a:r>
              <a:rPr lang="en-US" sz="3600" dirty="0">
                <a:solidFill>
                  <a:schemeClr val="bg2">
                    <a:lumMod val="25000"/>
                  </a:schemeClr>
                </a:solidFill>
                <a:latin typeface="Amasis MT Pro" panose="02040504050005020304" pitchFamily="18" charset="0"/>
              </a:rPr>
              <a:t>select if the audio they heard was “asi” or “ashi”</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for each trial to produce results like the predictions, shown to the left. </a:t>
            </a:r>
          </a:p>
        </p:txBody>
      </p:sp>
      <p:grpSp>
        <p:nvGrpSpPr>
          <p:cNvPr id="138" name="Group 137">
            <a:extLst>
              <a:ext uri="{FF2B5EF4-FFF2-40B4-BE49-F238E27FC236}">
                <a16:creationId xmlns:a16="http://schemas.microsoft.com/office/drawing/2014/main" id="{A207F843-730B-C56A-728C-3DE5F34E61D2}"/>
              </a:ext>
            </a:extLst>
          </p:cNvPr>
          <p:cNvGrpSpPr/>
          <p:nvPr/>
        </p:nvGrpSpPr>
        <p:grpSpPr>
          <a:xfrm>
            <a:off x="28125234" y="21541823"/>
            <a:ext cx="10165564" cy="1348045"/>
            <a:chOff x="29966567" y="22265219"/>
            <a:chExt cx="10805596" cy="1454602"/>
          </a:xfrm>
        </p:grpSpPr>
        <p:pic>
          <p:nvPicPr>
            <p:cNvPr id="139" name="Picture 138">
              <a:extLst>
                <a:ext uri="{FF2B5EF4-FFF2-40B4-BE49-F238E27FC236}">
                  <a16:creationId xmlns:a16="http://schemas.microsoft.com/office/drawing/2014/main" id="{7FADB6D5-5E39-7EFB-8CC9-F667EE89F54D}"/>
                </a:ext>
              </a:extLst>
            </p:cNvPr>
            <p:cNvPicPr>
              <a:picLocks noChangeAspect="1"/>
            </p:cNvPicPr>
            <p:nvPr/>
          </p:nvPicPr>
          <p:blipFill rotWithShape="1">
            <a:blip r:embed="rId5"/>
            <a:srcRect t="14466" b="14022"/>
            <a:stretch/>
          </p:blipFill>
          <p:spPr>
            <a:xfrm>
              <a:off x="34340173" y="22660851"/>
              <a:ext cx="6431990" cy="1058970"/>
            </a:xfrm>
            <a:prstGeom prst="rect">
              <a:avLst/>
            </a:prstGeom>
          </p:spPr>
        </p:pic>
        <p:pic>
          <p:nvPicPr>
            <p:cNvPr id="140" name="Picture 2" descr="Loudspeaker Computer Icons Sound Symbol, symbol, text, hand png | PNGEgg">
              <a:extLst>
                <a:ext uri="{FF2B5EF4-FFF2-40B4-BE49-F238E27FC236}">
                  <a16:creationId xmlns:a16="http://schemas.microsoft.com/office/drawing/2014/main" id="{BB9A786F-FEF5-9C9B-C9AA-6F0CDE9727F3}"/>
                </a:ext>
              </a:extLst>
            </p:cNvPr>
            <p:cNvPicPr>
              <a:picLocks noChangeAspect="1" noChangeArrowheads="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Arrow Connector 140">
              <a:extLst>
                <a:ext uri="{FF2B5EF4-FFF2-40B4-BE49-F238E27FC236}">
                  <a16:creationId xmlns:a16="http://schemas.microsoft.com/office/drawing/2014/main" id="{00F1802C-82CB-3BE3-0F90-D0C8300B7F98}"/>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A202FC4-66A1-3980-4330-AD3DB45978A5}"/>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143" name="TextBox 142">
              <a:extLst>
                <a:ext uri="{FF2B5EF4-FFF2-40B4-BE49-F238E27FC236}">
                  <a16:creationId xmlns:a16="http://schemas.microsoft.com/office/drawing/2014/main" id="{CE5A9FB3-437B-441F-BD48-976B8505A5CF}"/>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sp>
        <p:nvSpPr>
          <p:cNvPr id="145" name="Rectangle: Rounded Corners 144">
            <a:extLst>
              <a:ext uri="{FF2B5EF4-FFF2-40B4-BE49-F238E27FC236}">
                <a16:creationId xmlns:a16="http://schemas.microsoft.com/office/drawing/2014/main" id="{112D73F6-8EB1-CA18-796F-E600F3691183}"/>
              </a:ext>
            </a:extLst>
          </p:cNvPr>
          <p:cNvSpPr/>
          <p:nvPr/>
        </p:nvSpPr>
        <p:spPr>
          <a:xfrm>
            <a:off x="37245282" y="27794049"/>
            <a:ext cx="10953936" cy="82129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146" name="TextBox 145">
            <a:extLst>
              <a:ext uri="{FF2B5EF4-FFF2-40B4-BE49-F238E27FC236}">
                <a16:creationId xmlns:a16="http://schemas.microsoft.com/office/drawing/2014/main" id="{2961DB00-F2E2-1F66-620C-6197226EC0FF}"/>
              </a:ext>
            </a:extLst>
          </p:cNvPr>
          <p:cNvSpPr txBox="1"/>
          <p:nvPr/>
        </p:nvSpPr>
        <p:spPr>
          <a:xfrm>
            <a:off x="37245282" y="30680440"/>
            <a:ext cx="8583002" cy="147732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147" name="TextBox 146">
            <a:extLst>
              <a:ext uri="{FF2B5EF4-FFF2-40B4-BE49-F238E27FC236}">
                <a16:creationId xmlns:a16="http://schemas.microsoft.com/office/drawing/2014/main" id="{1E60AAEA-C52E-066F-9797-256488611E15}"/>
              </a:ext>
            </a:extLst>
          </p:cNvPr>
          <p:cNvSpPr txBox="1"/>
          <p:nvPr/>
        </p:nvSpPr>
        <p:spPr>
          <a:xfrm>
            <a:off x="37240161" y="28702946"/>
            <a:ext cx="10970904" cy="200054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grpSp>
        <p:nvGrpSpPr>
          <p:cNvPr id="148" name="Group 147">
            <a:extLst>
              <a:ext uri="{FF2B5EF4-FFF2-40B4-BE49-F238E27FC236}">
                <a16:creationId xmlns:a16="http://schemas.microsoft.com/office/drawing/2014/main" id="{B4B29DA9-8E0C-90AC-B730-69E9B884AF52}"/>
              </a:ext>
            </a:extLst>
          </p:cNvPr>
          <p:cNvGrpSpPr/>
          <p:nvPr/>
        </p:nvGrpSpPr>
        <p:grpSpPr>
          <a:xfrm>
            <a:off x="38014402" y="24860391"/>
            <a:ext cx="9801774" cy="1786234"/>
            <a:chOff x="38498780" y="25255498"/>
            <a:chExt cx="9801774" cy="1786234"/>
          </a:xfrm>
        </p:grpSpPr>
        <p:sp>
          <p:nvSpPr>
            <p:cNvPr id="149" name="Rectangle: Rounded Corners 148">
              <a:extLst>
                <a:ext uri="{FF2B5EF4-FFF2-40B4-BE49-F238E27FC236}">
                  <a16:creationId xmlns:a16="http://schemas.microsoft.com/office/drawing/2014/main" id="{C7D7A39C-495F-A14B-9796-B853288810D9}"/>
                </a:ext>
              </a:extLst>
            </p:cNvPr>
            <p:cNvSpPr/>
            <p:nvPr/>
          </p:nvSpPr>
          <p:spPr>
            <a:xfrm>
              <a:off x="38785340" y="25863374"/>
              <a:ext cx="9228654" cy="471093"/>
            </a:xfrm>
            <a:prstGeom prst="roundRect">
              <a:avLst/>
            </a:prstGeom>
            <a:gradFill flip="none" rotWithShape="1">
              <a:gsLst>
                <a:gs pos="25000">
                  <a:srgbClr val="FFF0D9"/>
                </a:gs>
                <a:gs pos="75000">
                  <a:schemeClr val="accent5">
                    <a:lumMod val="20000"/>
                    <a:lumOff val="80000"/>
                  </a:schemeClr>
                </a:gs>
                <a:gs pos="0">
                  <a:srgbClr val="FFD89F"/>
                </a:gs>
                <a:gs pos="100000">
                  <a:schemeClr val="accent5">
                    <a:lumMod val="60000"/>
                    <a:lumOff val="40000"/>
                  </a:schemeClr>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0" name="Group 149">
              <a:extLst>
                <a:ext uri="{FF2B5EF4-FFF2-40B4-BE49-F238E27FC236}">
                  <a16:creationId xmlns:a16="http://schemas.microsoft.com/office/drawing/2014/main" id="{6856286D-A349-562D-AED8-608C7A2FA01A}"/>
                </a:ext>
              </a:extLst>
            </p:cNvPr>
            <p:cNvGrpSpPr/>
            <p:nvPr/>
          </p:nvGrpSpPr>
          <p:grpSpPr>
            <a:xfrm>
              <a:off x="38689948" y="26307797"/>
              <a:ext cx="9503286" cy="733935"/>
              <a:chOff x="38689948" y="26235594"/>
              <a:chExt cx="9503286" cy="733935"/>
            </a:xfrm>
          </p:grpSpPr>
          <p:sp>
            <p:nvSpPr>
              <p:cNvPr id="154" name="TextBox 153">
                <a:extLst>
                  <a:ext uri="{FF2B5EF4-FFF2-40B4-BE49-F238E27FC236}">
                    <a16:creationId xmlns:a16="http://schemas.microsoft.com/office/drawing/2014/main" id="{D8F83A9F-37B0-061D-2EF8-62FDBFA4FC0A}"/>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155" name="TextBox 154">
                <a:extLst>
                  <a:ext uri="{FF2B5EF4-FFF2-40B4-BE49-F238E27FC236}">
                    <a16:creationId xmlns:a16="http://schemas.microsoft.com/office/drawing/2014/main" id="{52475C5B-0925-9684-7E74-1C35C25F1C20}"/>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156" name="TextBox 155">
                <a:extLst>
                  <a:ext uri="{FF2B5EF4-FFF2-40B4-BE49-F238E27FC236}">
                    <a16:creationId xmlns:a16="http://schemas.microsoft.com/office/drawing/2014/main" id="{7D059D31-18FE-48FF-B157-E0A839AD449E}"/>
                  </a:ext>
                </a:extLst>
              </p:cNvPr>
              <p:cNvSpPr txBox="1"/>
              <p:nvPr/>
            </p:nvSpPr>
            <p:spPr>
              <a:xfrm>
                <a:off x="42787519" y="26384754"/>
                <a:ext cx="1458887" cy="584775"/>
              </a:xfrm>
              <a:prstGeom prst="rect">
                <a:avLst/>
              </a:prstGeom>
              <a:noFill/>
            </p:spPr>
            <p:txBody>
              <a:bodyPr wrap="square" rtlCol="0">
                <a:spAutoFit/>
              </a:bodyPr>
              <a:lstStyle/>
              <a:p>
                <a:pPr algn="ctr"/>
                <a:r>
                  <a:rPr lang="en-US" sz="3200" dirty="0">
                    <a:latin typeface="Amasis MT Pro" panose="02040504050005020304" pitchFamily="18" charset="0"/>
                  </a:rPr>
                  <a:t>?s/?</a:t>
                </a:r>
                <a:r>
                  <a:rPr lang="en-US" sz="3200" dirty="0" err="1">
                    <a:latin typeface="Amasis MT Pro" panose="02040504050005020304" pitchFamily="18" charset="0"/>
                  </a:rPr>
                  <a:t>sh</a:t>
                </a:r>
                <a:endParaRPr lang="en-US" sz="3200" dirty="0">
                  <a:latin typeface="Amasis MT Pro" panose="02040504050005020304" pitchFamily="18" charset="0"/>
                </a:endParaRPr>
              </a:p>
            </p:txBody>
          </p:sp>
        </p:grpSp>
        <p:sp>
          <p:nvSpPr>
            <p:cNvPr id="151" name="TextBox 150">
              <a:extLst>
                <a:ext uri="{FF2B5EF4-FFF2-40B4-BE49-F238E27FC236}">
                  <a16:creationId xmlns:a16="http://schemas.microsoft.com/office/drawing/2014/main" id="{592FDFE6-2EA6-009B-CC8C-D26220DC0EF6}"/>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152" name="TextBox 151">
              <a:extLst>
                <a:ext uri="{FF2B5EF4-FFF2-40B4-BE49-F238E27FC236}">
                  <a16:creationId xmlns:a16="http://schemas.microsoft.com/office/drawing/2014/main" id="{FC975828-9111-327D-56D0-FC7BB4E15E42}"/>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53" name="Straight Arrow Connector 152">
              <a:extLst>
                <a:ext uri="{FF2B5EF4-FFF2-40B4-BE49-F238E27FC236}">
                  <a16:creationId xmlns:a16="http://schemas.microsoft.com/office/drawing/2014/main" id="{99800ADE-60F2-28EB-E924-A33CEC968555}"/>
                </a:ext>
              </a:extLst>
            </p:cNvPr>
            <p:cNvCxnSpPr>
              <a:stCxn id="149" idx="1"/>
              <a:endCxn id="149"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8" name="TextBox 157">
            <a:extLst>
              <a:ext uri="{FF2B5EF4-FFF2-40B4-BE49-F238E27FC236}">
                <a16:creationId xmlns:a16="http://schemas.microsoft.com/office/drawing/2014/main" id="{4BD7022E-C2A1-B4A7-DC5C-585D85ADAE05}"/>
              </a:ext>
            </a:extLst>
          </p:cNvPr>
          <p:cNvSpPr txBox="1"/>
          <p:nvPr/>
        </p:nvSpPr>
        <p:spPr>
          <a:xfrm>
            <a:off x="40913450" y="23105913"/>
            <a:ext cx="7349258"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59" name="TextBox 158">
            <a:extLst>
              <a:ext uri="{FF2B5EF4-FFF2-40B4-BE49-F238E27FC236}">
                <a16:creationId xmlns:a16="http://schemas.microsoft.com/office/drawing/2014/main" id="{E3548849-F69F-E3CD-3F99-C8DB521783C1}"/>
              </a:ext>
            </a:extLst>
          </p:cNvPr>
          <p:cNvSpPr txBox="1"/>
          <p:nvPr/>
        </p:nvSpPr>
        <p:spPr>
          <a:xfrm>
            <a:off x="27555782" y="22937743"/>
            <a:ext cx="13079619"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60" name="TextBox 159">
            <a:extLst>
              <a:ext uri="{FF2B5EF4-FFF2-40B4-BE49-F238E27FC236}">
                <a16:creationId xmlns:a16="http://schemas.microsoft.com/office/drawing/2014/main" id="{ABEFE768-FA51-B557-506B-305C22EF386E}"/>
              </a:ext>
            </a:extLst>
          </p:cNvPr>
          <p:cNvSpPr txBox="1"/>
          <p:nvPr/>
        </p:nvSpPr>
        <p:spPr>
          <a:xfrm>
            <a:off x="37669162" y="26604826"/>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sp>
        <p:nvSpPr>
          <p:cNvPr id="161" name="TextBox 160">
            <a:extLst>
              <a:ext uri="{FF2B5EF4-FFF2-40B4-BE49-F238E27FC236}">
                <a16:creationId xmlns:a16="http://schemas.microsoft.com/office/drawing/2014/main" id="{D90FF179-EBB3-DAFD-3C53-5E36FE1F3544}"/>
              </a:ext>
            </a:extLst>
          </p:cNvPr>
          <p:cNvSpPr txBox="1"/>
          <p:nvPr/>
        </p:nvSpPr>
        <p:spPr>
          <a:xfrm>
            <a:off x="17182484" y="14708914"/>
            <a:ext cx="9294049" cy="1754326"/>
          </a:xfrm>
          <a:prstGeom prst="rect">
            <a:avLst/>
          </a:prstGeom>
          <a:noFill/>
        </p:spPr>
        <p:txBody>
          <a:bodyPr wrap="square" rtlCol="0">
            <a:spAutoFit/>
          </a:bodyPr>
          <a:lstStyle/>
          <a:p>
            <a:r>
              <a:rPr lang="und-Latn-001" sz="3600" dirty="0">
                <a:solidFill>
                  <a:schemeClr val="tx1">
                    <a:lumMod val="85000"/>
                    <a:lumOff val="15000"/>
                  </a:schemeClr>
                </a:solidFill>
                <a:latin typeface="Amasis MT Pro" panose="02040504050005020304" pitchFamily="18" charset="0"/>
              </a:rPr>
              <a:t>Gender will be counterbalanced such that</a:t>
            </a:r>
            <a:r>
              <a:rPr lang="en-US" sz="3600" dirty="0">
                <a:solidFill>
                  <a:schemeClr val="tx1">
                    <a:lumMod val="85000"/>
                    <a:lumOff val="15000"/>
                  </a:schemeClr>
                </a:solidFill>
                <a:latin typeface="Amasis MT Pro" panose="02040504050005020304" pitchFamily="18" charset="0"/>
              </a:rPr>
              <a:t> </a:t>
            </a:r>
            <a:r>
              <a:rPr lang="und-Latn-001" sz="3600" b="1" dirty="0">
                <a:solidFill>
                  <a:srgbClr val="4D7000"/>
                </a:solidFill>
                <a:latin typeface="Amasis MT Pro" panose="02040504050005020304" pitchFamily="18" charset="0"/>
              </a:rPr>
              <a:t>ea</a:t>
            </a:r>
            <a:r>
              <a:rPr lang="en-US" sz="3600" b="1" dirty="0" err="1">
                <a:solidFill>
                  <a:srgbClr val="4D7000"/>
                </a:solidFill>
                <a:latin typeface="Amasis MT Pro" panose="02040504050005020304" pitchFamily="18" charset="0"/>
              </a:rPr>
              <a:t>ch</a:t>
            </a:r>
            <a:r>
              <a:rPr lang="en-US" sz="3600" b="1" dirty="0">
                <a:solidFill>
                  <a:srgbClr val="4D7000"/>
                </a:solidFill>
                <a:latin typeface="Amasis MT Pro" panose="02040504050005020304" pitchFamily="18" charset="0"/>
              </a:rPr>
              <a:t> experiment will have a male and a female talker:</a:t>
            </a:r>
            <a:endParaRPr lang="en-US" sz="3600" i="1" dirty="0">
              <a:solidFill>
                <a:schemeClr val="tx1">
                  <a:lumMod val="85000"/>
                  <a:lumOff val="15000"/>
                </a:schemeClr>
              </a:solidFill>
              <a:latin typeface="Amasis MT Pro" panose="02040504050005020304" pitchFamily="18" charset="0"/>
            </a:endParaRPr>
          </a:p>
        </p:txBody>
      </p:sp>
      <p:sp>
        <p:nvSpPr>
          <p:cNvPr id="165" name="Rectangle 164">
            <a:extLst>
              <a:ext uri="{FF2B5EF4-FFF2-40B4-BE49-F238E27FC236}">
                <a16:creationId xmlns:a16="http://schemas.microsoft.com/office/drawing/2014/main" id="{BD995FF2-5A28-0BAD-DD0D-71637880C00B}"/>
              </a:ext>
            </a:extLst>
          </p:cNvPr>
          <p:cNvSpPr/>
          <p:nvPr/>
        </p:nvSpPr>
        <p:spPr>
          <a:xfrm rot="10800000">
            <a:off x="17291813" y="21146011"/>
            <a:ext cx="4499817" cy="2719596"/>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D07CB7C-9B2D-277E-7D5D-BB8231F18F73}"/>
              </a:ext>
            </a:extLst>
          </p:cNvPr>
          <p:cNvSpPr/>
          <p:nvPr/>
        </p:nvSpPr>
        <p:spPr>
          <a:xfrm rot="10800000">
            <a:off x="17207293" y="21804889"/>
            <a:ext cx="4616684" cy="2777813"/>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06E3F4AD-5D68-FBA7-F1D0-47267AF3A5BF}"/>
              </a:ext>
            </a:extLst>
          </p:cNvPr>
          <p:cNvSpPr/>
          <p:nvPr/>
        </p:nvSpPr>
        <p:spPr>
          <a:xfrm rot="10800000">
            <a:off x="21858503" y="21140050"/>
            <a:ext cx="4573703" cy="3035085"/>
          </a:xfrm>
          <a:prstGeom prst="rect">
            <a:avLst/>
          </a:prstGeom>
          <a:gradFill flip="none" rotWithShape="1">
            <a:gsLst>
              <a:gs pos="40000">
                <a:srgbClr val="FFFFF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1821F35A-2B6B-318A-65F5-5298214C2371}"/>
              </a:ext>
            </a:extLst>
          </p:cNvPr>
          <p:cNvSpPr txBox="1"/>
          <p:nvPr/>
        </p:nvSpPr>
        <p:spPr>
          <a:xfrm>
            <a:off x="17143675" y="23383190"/>
            <a:ext cx="9548753" cy="954107"/>
          </a:xfrm>
          <a:prstGeom prst="rect">
            <a:avLst/>
          </a:prstGeom>
          <a:noFill/>
          <a:ln>
            <a:noFill/>
          </a:ln>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cxnSp>
        <p:nvCxnSpPr>
          <p:cNvPr id="6" name="Straight Connector 5">
            <a:extLst>
              <a:ext uri="{FF2B5EF4-FFF2-40B4-BE49-F238E27FC236}">
                <a16:creationId xmlns:a16="http://schemas.microsoft.com/office/drawing/2014/main" id="{ABFEA7DB-8679-AD31-E31F-443B3116F710}"/>
              </a:ext>
            </a:extLst>
          </p:cNvPr>
          <p:cNvCxnSpPr>
            <a:cxnSpLocks/>
          </p:cNvCxnSpPr>
          <p:nvPr/>
        </p:nvCxnSpPr>
        <p:spPr>
          <a:xfrm>
            <a:off x="43032585" y="25468267"/>
            <a:ext cx="0" cy="635382"/>
          </a:xfrm>
          <a:prstGeom prst="line">
            <a:avLst/>
          </a:prstGeom>
          <a:ln w="3810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ADA6E6B-FD65-66CD-F016-44A6D931FB9C}"/>
              </a:ext>
            </a:extLst>
          </p:cNvPr>
          <p:cNvSpPr txBox="1"/>
          <p:nvPr/>
        </p:nvSpPr>
        <p:spPr>
          <a:xfrm>
            <a:off x="832710" y="14507179"/>
            <a:ext cx="4588593" cy="2185214"/>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a:t>
            </a:r>
            <a:r>
              <a:rPr lang="en-US" sz="2800" i="1" dirty="0">
                <a:latin typeface="Amasis MT Pro" panose="02040504050005020304" pitchFamily="18" charset="0"/>
              </a:rPr>
              <a:t>if  adaptation </a:t>
            </a:r>
            <a:r>
              <a:rPr lang="en-US" sz="2800" b="1" i="1" dirty="0">
                <a:latin typeface="Amasis MT Pro" panose="02040504050005020304" pitchFamily="18" charset="0"/>
              </a:rPr>
              <a:t>is not </a:t>
            </a:r>
            <a:r>
              <a:rPr lang="en-US" sz="2800" i="1" dirty="0">
                <a:latin typeface="Amasis MT Pro" panose="02040504050005020304" pitchFamily="18" charset="0"/>
              </a:rPr>
              <a:t>automatic:</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a:t>
            </a:r>
            <a:r>
              <a:rPr lang="und-Latn-001" sz="2800" i="1" dirty="0">
                <a:latin typeface="Amasis MT Pro" panose="02040504050005020304" pitchFamily="18" charset="0"/>
              </a:rPr>
              <a:t>daptation </a:t>
            </a:r>
            <a:r>
              <a:rPr lang="en-US" sz="2800" i="1" dirty="0">
                <a:latin typeface="Amasis MT Pro" panose="02040504050005020304" pitchFamily="18" charset="0"/>
              </a:rPr>
              <a:t>is found </a:t>
            </a:r>
            <a:r>
              <a:rPr lang="en-US" sz="2800" b="1" i="1" dirty="0">
                <a:latin typeface="Amasis MT Pro" panose="02040504050005020304" pitchFamily="18" charset="0"/>
              </a:rPr>
              <a:t>only</a:t>
            </a:r>
            <a:r>
              <a:rPr lang="und-Latn-001" sz="2800" i="1" dirty="0">
                <a:latin typeface="Amasis MT Pro" panose="02040504050005020304" pitchFamily="18" charset="0"/>
              </a:rPr>
              <a:t> for </a:t>
            </a:r>
            <a:r>
              <a:rPr lang="en-US" sz="2800" i="1" dirty="0">
                <a:latin typeface="Amasis MT Pro" panose="02040504050005020304" pitchFamily="18" charset="0"/>
              </a:rPr>
              <a:t>the </a:t>
            </a:r>
            <a:r>
              <a:rPr lang="und-Latn-001" sz="2800" i="1" dirty="0">
                <a:latin typeface="Amasis MT Pro" panose="02040504050005020304" pitchFamily="18" charset="0"/>
              </a:rPr>
              <a:t>attended talker. </a:t>
            </a:r>
            <a:endParaRPr lang="en-US" sz="2800" i="1" dirty="0">
              <a:latin typeface="Amasis MT Pro" panose="02040504050005020304" pitchFamily="18" charset="0"/>
            </a:endParaRPr>
          </a:p>
        </p:txBody>
      </p:sp>
      <p:sp>
        <p:nvSpPr>
          <p:cNvPr id="93" name="TextBox 92">
            <a:extLst>
              <a:ext uri="{FF2B5EF4-FFF2-40B4-BE49-F238E27FC236}">
                <a16:creationId xmlns:a16="http://schemas.microsoft.com/office/drawing/2014/main" id="{B35EF3EE-1DD1-6B75-0EBC-10B2B2CFF865}"/>
              </a:ext>
            </a:extLst>
          </p:cNvPr>
          <p:cNvSpPr txBox="1"/>
          <p:nvPr/>
        </p:nvSpPr>
        <p:spPr>
          <a:xfrm>
            <a:off x="832710" y="18728220"/>
            <a:ext cx="4588593" cy="2123658"/>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adaptation </a:t>
            </a:r>
            <a:r>
              <a:rPr lang="und-Latn-001" sz="2800" b="1" i="1" dirty="0">
                <a:latin typeface="Amasis MT Pro" panose="02040504050005020304" pitchFamily="18" charset="0"/>
              </a:rPr>
              <a:t>is</a:t>
            </a:r>
            <a:r>
              <a:rPr lang="und-Latn-001" sz="2800" i="1" dirty="0">
                <a:latin typeface="Amasis MT Pro" panose="02040504050005020304" pitchFamily="18" charset="0"/>
              </a:rPr>
              <a:t> automatic</a:t>
            </a:r>
            <a:r>
              <a:rPr lang="en-US" sz="2800" i="1" dirty="0">
                <a:latin typeface="Amasis MT Pro" panose="02040504050005020304" pitchFamily="18" charset="0"/>
              </a:rPr>
              <a:t>:</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Adaptation is found for </a:t>
            </a:r>
            <a:r>
              <a:rPr lang="en-US" sz="2800" b="1" i="1" dirty="0">
                <a:latin typeface="Amasis MT Pro" panose="02040504050005020304" pitchFamily="18" charset="0"/>
              </a:rPr>
              <a:t>both </a:t>
            </a:r>
            <a:r>
              <a:rPr lang="en-US" sz="2800" i="1" dirty="0">
                <a:latin typeface="Amasis MT Pro" panose="02040504050005020304" pitchFamily="18" charset="0"/>
              </a:rPr>
              <a:t>talkers</a:t>
            </a:r>
          </a:p>
        </p:txBody>
      </p:sp>
      <p:sp>
        <p:nvSpPr>
          <p:cNvPr id="94" name="TextBox 93">
            <a:extLst>
              <a:ext uri="{FF2B5EF4-FFF2-40B4-BE49-F238E27FC236}">
                <a16:creationId xmlns:a16="http://schemas.microsoft.com/office/drawing/2014/main" id="{8E49E71A-8291-B48B-9CCD-818B11DBF8F7}"/>
              </a:ext>
            </a:extLst>
          </p:cNvPr>
          <p:cNvSpPr txBox="1"/>
          <p:nvPr/>
        </p:nvSpPr>
        <p:spPr>
          <a:xfrm>
            <a:off x="788111" y="22588336"/>
            <a:ext cx="4581977" cy="2985433"/>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t>
            </a:r>
            <a:r>
              <a:rPr lang="en-US" sz="2800" i="1" dirty="0">
                <a:latin typeface="Amasis MT Pro" panose="02040504050005020304" pitchFamily="18" charset="0"/>
              </a:rPr>
              <a:t>there is </a:t>
            </a:r>
            <a:r>
              <a:rPr lang="en-US" sz="2800" b="1" i="1" dirty="0">
                <a:latin typeface="Amasis MT Pro" panose="02040504050005020304" pitchFamily="18" charset="0"/>
              </a:rPr>
              <a:t>no</a:t>
            </a:r>
            <a:r>
              <a:rPr lang="en-US" sz="2800" i="1" dirty="0">
                <a:latin typeface="Amasis MT Pro" panose="02040504050005020304" pitchFamily="18" charset="0"/>
              </a:rPr>
              <a:t> adaptation to either talker:</a:t>
            </a:r>
            <a:endParaRPr lang="en-US" sz="2800" b="1" i="1" dirty="0">
              <a:latin typeface="Amasis MT Pro" panose="02040504050005020304" pitchFamily="18" charset="0"/>
            </a:endParaRP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Simultaneous exposure to two talkers could disrupt the necessary attention to adapt to </a:t>
            </a:r>
            <a:r>
              <a:rPr lang="en-US" sz="2800" b="1" i="1" dirty="0">
                <a:latin typeface="Amasis MT Pro" panose="02040504050005020304" pitchFamily="18" charset="0"/>
              </a:rPr>
              <a:t>either</a:t>
            </a:r>
            <a:r>
              <a:rPr lang="en-US" sz="2800" i="1" dirty="0">
                <a:latin typeface="Amasis MT Pro" panose="02040504050005020304" pitchFamily="18" charset="0"/>
              </a:rPr>
              <a:t> talker</a:t>
            </a:r>
          </a:p>
        </p:txBody>
      </p:sp>
      <p:pic>
        <p:nvPicPr>
          <p:cNvPr id="8" name="Picture 7">
            <a:extLst>
              <a:ext uri="{FF2B5EF4-FFF2-40B4-BE49-F238E27FC236}">
                <a16:creationId xmlns:a16="http://schemas.microsoft.com/office/drawing/2014/main" id="{DFD0F7EA-F77E-29BB-97C2-4A3E6B9C4CAE}"/>
              </a:ext>
            </a:extLst>
          </p:cNvPr>
          <p:cNvPicPr>
            <a:picLocks noChangeAspect="1"/>
          </p:cNvPicPr>
          <p:nvPr/>
        </p:nvPicPr>
        <p:blipFill>
          <a:blip r:embed="rId8"/>
          <a:stretch>
            <a:fillRect/>
          </a:stretch>
        </p:blipFill>
        <p:spPr>
          <a:xfrm>
            <a:off x="5688797" y="13620175"/>
            <a:ext cx="10120960" cy="4599536"/>
          </a:xfrm>
          <a:prstGeom prst="rect">
            <a:avLst/>
          </a:prstGeom>
        </p:spPr>
      </p:pic>
      <p:pic>
        <p:nvPicPr>
          <p:cNvPr id="10" name="Picture 9">
            <a:extLst>
              <a:ext uri="{FF2B5EF4-FFF2-40B4-BE49-F238E27FC236}">
                <a16:creationId xmlns:a16="http://schemas.microsoft.com/office/drawing/2014/main" id="{3ADDB041-B9C8-A02E-CA2C-DC27160C80A1}"/>
              </a:ext>
            </a:extLst>
          </p:cNvPr>
          <p:cNvPicPr>
            <a:picLocks noChangeAspect="1"/>
          </p:cNvPicPr>
          <p:nvPr/>
        </p:nvPicPr>
        <p:blipFill rotWithShape="1">
          <a:blip r:embed="rId9"/>
          <a:srcRect t="2014"/>
          <a:stretch/>
        </p:blipFill>
        <p:spPr>
          <a:xfrm>
            <a:off x="5661423" y="17807860"/>
            <a:ext cx="10148334" cy="4531599"/>
          </a:xfrm>
          <a:prstGeom prst="rect">
            <a:avLst/>
          </a:prstGeom>
        </p:spPr>
      </p:pic>
      <p:pic>
        <p:nvPicPr>
          <p:cNvPr id="12" name="Picture 11">
            <a:extLst>
              <a:ext uri="{FF2B5EF4-FFF2-40B4-BE49-F238E27FC236}">
                <a16:creationId xmlns:a16="http://schemas.microsoft.com/office/drawing/2014/main" id="{D3FD99DD-679C-944E-6795-4EFF94457FBC}"/>
              </a:ext>
            </a:extLst>
          </p:cNvPr>
          <p:cNvPicPr>
            <a:picLocks noChangeAspect="1"/>
          </p:cNvPicPr>
          <p:nvPr/>
        </p:nvPicPr>
        <p:blipFill rotWithShape="1">
          <a:blip r:embed="rId10"/>
          <a:srcRect t="1121" r="253"/>
          <a:stretch/>
        </p:blipFill>
        <p:spPr>
          <a:xfrm>
            <a:off x="5576836" y="21890494"/>
            <a:ext cx="10205197" cy="4531599"/>
          </a:xfrm>
          <a:prstGeom prst="rect">
            <a:avLst/>
          </a:prstGeom>
        </p:spPr>
      </p:pic>
      <p:pic>
        <p:nvPicPr>
          <p:cNvPr id="4" name="Picture 3">
            <a:extLst>
              <a:ext uri="{FF2B5EF4-FFF2-40B4-BE49-F238E27FC236}">
                <a16:creationId xmlns:a16="http://schemas.microsoft.com/office/drawing/2014/main" id="{07224752-3545-3B06-7B0B-E60BBF30AC46}"/>
              </a:ext>
            </a:extLst>
          </p:cNvPr>
          <p:cNvPicPr>
            <a:picLocks noChangeAspect="1"/>
          </p:cNvPicPr>
          <p:nvPr/>
        </p:nvPicPr>
        <p:blipFill rotWithShape="1">
          <a:blip r:embed="rId11"/>
          <a:srcRect l="3911"/>
          <a:stretch/>
        </p:blipFill>
        <p:spPr>
          <a:xfrm>
            <a:off x="40809762" y="8914063"/>
            <a:ext cx="7686502" cy="14162225"/>
          </a:xfrm>
          <a:prstGeom prst="rect">
            <a:avLst/>
          </a:prstGeom>
        </p:spPr>
      </p:pic>
      <p:pic>
        <p:nvPicPr>
          <p:cNvPr id="5" name="Picture 4">
            <a:extLst>
              <a:ext uri="{FF2B5EF4-FFF2-40B4-BE49-F238E27FC236}">
                <a16:creationId xmlns:a16="http://schemas.microsoft.com/office/drawing/2014/main" id="{84898B3D-D4CB-0498-8D13-A08CF4034501}"/>
              </a:ext>
            </a:extLst>
          </p:cNvPr>
          <p:cNvPicPr>
            <a:picLocks noChangeAspect="1"/>
          </p:cNvPicPr>
          <p:nvPr/>
        </p:nvPicPr>
        <p:blipFill rotWithShape="1">
          <a:blip r:embed="rId12">
            <a:extLst>
              <a:ext uri="{28A0092B-C50C-407E-A947-70E740481C1C}">
                <a14:useLocalDpi xmlns:a14="http://schemas.microsoft.com/office/drawing/2010/main" val="0"/>
              </a:ext>
            </a:extLst>
          </a:blip>
          <a:srcRect l="7293" t="9928" r="6739" b="7312"/>
          <a:stretch/>
        </p:blipFill>
        <p:spPr>
          <a:xfrm>
            <a:off x="45990164" y="30239731"/>
            <a:ext cx="2284926" cy="2199671"/>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6305</TotalTime>
  <Words>1392</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Rachel Sabatello</cp:lastModifiedBy>
  <cp:revision>120</cp:revision>
  <dcterms:created xsi:type="dcterms:W3CDTF">2022-07-25T16:59:43Z</dcterms:created>
  <dcterms:modified xsi:type="dcterms:W3CDTF">2023-04-05T18:20:15Z</dcterms:modified>
</cp:coreProperties>
</file>