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8" r:id="rId4"/>
    <p:sldId id="257"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051A"/>
    <a:srgbClr val="4C1D4B"/>
    <a:srgbClr val="A11A5B"/>
    <a:srgbClr val="E83F3F"/>
    <a:srgbClr val="F69C73"/>
    <a:srgbClr val="FAEBDD"/>
    <a:srgbClr val="440854"/>
    <a:srgbClr val="410C01"/>
    <a:srgbClr val="000000"/>
    <a:srgbClr val="0CA7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2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F8D8F-5FC8-9A1B-8EB4-89EED8E98D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556CC8-8E9B-12C0-0C5A-2BF7B7425D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58FB1A-C8EF-6BE3-31A7-6B7402230D75}"/>
              </a:ext>
            </a:extLst>
          </p:cNvPr>
          <p:cNvSpPr>
            <a:spLocks noGrp="1"/>
          </p:cNvSpPr>
          <p:nvPr>
            <p:ph type="dt" sz="half" idx="10"/>
          </p:nvPr>
        </p:nvSpPr>
        <p:spPr/>
        <p:txBody>
          <a:bodyPr/>
          <a:lstStyle/>
          <a:p>
            <a:fld id="{914BB29B-1D65-452B-8FC4-46EDB4DF1FB8}" type="datetimeFigureOut">
              <a:rPr lang="en-US" smtClean="0"/>
              <a:t>4/26/2023</a:t>
            </a:fld>
            <a:endParaRPr lang="en-US"/>
          </a:p>
        </p:txBody>
      </p:sp>
      <p:sp>
        <p:nvSpPr>
          <p:cNvPr id="5" name="Footer Placeholder 4">
            <a:extLst>
              <a:ext uri="{FF2B5EF4-FFF2-40B4-BE49-F238E27FC236}">
                <a16:creationId xmlns:a16="http://schemas.microsoft.com/office/drawing/2014/main" id="{BF96C328-0DA5-4953-38FC-BDB1C118DF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908861-21DD-8547-0900-2439E1229AFC}"/>
              </a:ext>
            </a:extLst>
          </p:cNvPr>
          <p:cNvSpPr>
            <a:spLocks noGrp="1"/>
          </p:cNvSpPr>
          <p:nvPr>
            <p:ph type="sldNum" sz="quarter" idx="12"/>
          </p:nvPr>
        </p:nvSpPr>
        <p:spPr/>
        <p:txBody>
          <a:bodyPr/>
          <a:lstStyle/>
          <a:p>
            <a:fld id="{191BDFC2-2421-4489-9E28-E9C67A1857F4}" type="slidenum">
              <a:rPr lang="en-US" smtClean="0"/>
              <a:t>‹#›</a:t>
            </a:fld>
            <a:endParaRPr lang="en-US"/>
          </a:p>
        </p:txBody>
      </p:sp>
    </p:spTree>
    <p:extLst>
      <p:ext uri="{BB962C8B-B14F-4D97-AF65-F5344CB8AC3E}">
        <p14:creationId xmlns:p14="http://schemas.microsoft.com/office/powerpoint/2010/main" val="3705005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9847-10B4-BCCC-4162-66841F541B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D99EE1-8AE4-1268-6BC9-0B7BBDF502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A409BA-3C97-4B94-D1AD-9CC8EE3452B9}"/>
              </a:ext>
            </a:extLst>
          </p:cNvPr>
          <p:cNvSpPr>
            <a:spLocks noGrp="1"/>
          </p:cNvSpPr>
          <p:nvPr>
            <p:ph type="dt" sz="half" idx="10"/>
          </p:nvPr>
        </p:nvSpPr>
        <p:spPr/>
        <p:txBody>
          <a:bodyPr/>
          <a:lstStyle/>
          <a:p>
            <a:fld id="{914BB29B-1D65-452B-8FC4-46EDB4DF1FB8}" type="datetimeFigureOut">
              <a:rPr lang="en-US" smtClean="0"/>
              <a:t>4/26/2023</a:t>
            </a:fld>
            <a:endParaRPr lang="en-US"/>
          </a:p>
        </p:txBody>
      </p:sp>
      <p:sp>
        <p:nvSpPr>
          <p:cNvPr id="5" name="Footer Placeholder 4">
            <a:extLst>
              <a:ext uri="{FF2B5EF4-FFF2-40B4-BE49-F238E27FC236}">
                <a16:creationId xmlns:a16="http://schemas.microsoft.com/office/drawing/2014/main" id="{D89C5C54-7E0F-D98C-39B8-98BD0E32A2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1F7D5-D480-1914-1823-FEE28C3A0239}"/>
              </a:ext>
            </a:extLst>
          </p:cNvPr>
          <p:cNvSpPr>
            <a:spLocks noGrp="1"/>
          </p:cNvSpPr>
          <p:nvPr>
            <p:ph type="sldNum" sz="quarter" idx="12"/>
          </p:nvPr>
        </p:nvSpPr>
        <p:spPr/>
        <p:txBody>
          <a:bodyPr/>
          <a:lstStyle/>
          <a:p>
            <a:fld id="{191BDFC2-2421-4489-9E28-E9C67A1857F4}" type="slidenum">
              <a:rPr lang="en-US" smtClean="0"/>
              <a:t>‹#›</a:t>
            </a:fld>
            <a:endParaRPr lang="en-US"/>
          </a:p>
        </p:txBody>
      </p:sp>
    </p:spTree>
    <p:extLst>
      <p:ext uri="{BB962C8B-B14F-4D97-AF65-F5344CB8AC3E}">
        <p14:creationId xmlns:p14="http://schemas.microsoft.com/office/powerpoint/2010/main" val="1635156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2FD432-EA4D-07DF-6B0A-9A51DAB770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BB126D-F855-47B7-8EEE-E969720E20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7D32-76C0-C24B-2A4A-DE904A89C9AD}"/>
              </a:ext>
            </a:extLst>
          </p:cNvPr>
          <p:cNvSpPr>
            <a:spLocks noGrp="1"/>
          </p:cNvSpPr>
          <p:nvPr>
            <p:ph type="dt" sz="half" idx="10"/>
          </p:nvPr>
        </p:nvSpPr>
        <p:spPr/>
        <p:txBody>
          <a:bodyPr/>
          <a:lstStyle/>
          <a:p>
            <a:fld id="{914BB29B-1D65-452B-8FC4-46EDB4DF1FB8}" type="datetimeFigureOut">
              <a:rPr lang="en-US" smtClean="0"/>
              <a:t>4/26/2023</a:t>
            </a:fld>
            <a:endParaRPr lang="en-US"/>
          </a:p>
        </p:txBody>
      </p:sp>
      <p:sp>
        <p:nvSpPr>
          <p:cNvPr id="5" name="Footer Placeholder 4">
            <a:extLst>
              <a:ext uri="{FF2B5EF4-FFF2-40B4-BE49-F238E27FC236}">
                <a16:creationId xmlns:a16="http://schemas.microsoft.com/office/drawing/2014/main" id="{6EAA8973-EE27-1CC8-BBB7-3000BDA7F9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B1B43D-2EBF-0569-A659-C0D6719FD6DE}"/>
              </a:ext>
            </a:extLst>
          </p:cNvPr>
          <p:cNvSpPr>
            <a:spLocks noGrp="1"/>
          </p:cNvSpPr>
          <p:nvPr>
            <p:ph type="sldNum" sz="quarter" idx="12"/>
          </p:nvPr>
        </p:nvSpPr>
        <p:spPr/>
        <p:txBody>
          <a:bodyPr/>
          <a:lstStyle/>
          <a:p>
            <a:fld id="{191BDFC2-2421-4489-9E28-E9C67A1857F4}" type="slidenum">
              <a:rPr lang="en-US" smtClean="0"/>
              <a:t>‹#›</a:t>
            </a:fld>
            <a:endParaRPr lang="en-US"/>
          </a:p>
        </p:txBody>
      </p:sp>
    </p:spTree>
    <p:extLst>
      <p:ext uri="{BB962C8B-B14F-4D97-AF65-F5344CB8AC3E}">
        <p14:creationId xmlns:p14="http://schemas.microsoft.com/office/powerpoint/2010/main" val="1342375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F8C9-64A7-AE13-82D7-DE7654FB46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E50A88-11DA-E06D-C6D9-08E2AFE995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1078CF-5F6C-7693-5A05-DB069CB9B2E6}"/>
              </a:ext>
            </a:extLst>
          </p:cNvPr>
          <p:cNvSpPr>
            <a:spLocks noGrp="1"/>
          </p:cNvSpPr>
          <p:nvPr>
            <p:ph type="dt" sz="half" idx="10"/>
          </p:nvPr>
        </p:nvSpPr>
        <p:spPr/>
        <p:txBody>
          <a:bodyPr/>
          <a:lstStyle/>
          <a:p>
            <a:fld id="{914BB29B-1D65-452B-8FC4-46EDB4DF1FB8}" type="datetimeFigureOut">
              <a:rPr lang="en-US" smtClean="0"/>
              <a:t>4/26/2023</a:t>
            </a:fld>
            <a:endParaRPr lang="en-US"/>
          </a:p>
        </p:txBody>
      </p:sp>
      <p:sp>
        <p:nvSpPr>
          <p:cNvPr id="5" name="Footer Placeholder 4">
            <a:extLst>
              <a:ext uri="{FF2B5EF4-FFF2-40B4-BE49-F238E27FC236}">
                <a16:creationId xmlns:a16="http://schemas.microsoft.com/office/drawing/2014/main" id="{FB6E59C5-58E8-0379-81D9-93BD3B083F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7CB120-05AF-F8B7-9021-CF5358E98C54}"/>
              </a:ext>
            </a:extLst>
          </p:cNvPr>
          <p:cNvSpPr>
            <a:spLocks noGrp="1"/>
          </p:cNvSpPr>
          <p:nvPr>
            <p:ph type="sldNum" sz="quarter" idx="12"/>
          </p:nvPr>
        </p:nvSpPr>
        <p:spPr/>
        <p:txBody>
          <a:bodyPr/>
          <a:lstStyle/>
          <a:p>
            <a:fld id="{191BDFC2-2421-4489-9E28-E9C67A1857F4}" type="slidenum">
              <a:rPr lang="en-US" smtClean="0"/>
              <a:t>‹#›</a:t>
            </a:fld>
            <a:endParaRPr lang="en-US"/>
          </a:p>
        </p:txBody>
      </p:sp>
    </p:spTree>
    <p:extLst>
      <p:ext uri="{BB962C8B-B14F-4D97-AF65-F5344CB8AC3E}">
        <p14:creationId xmlns:p14="http://schemas.microsoft.com/office/powerpoint/2010/main" val="2224408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32783-D1EE-3915-1293-6FEA4FA290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E3999C-4CE7-13FB-570D-CF9C5F52AD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6BC8A-8D8D-C8A7-357F-8BC3DBF8B0D9}"/>
              </a:ext>
            </a:extLst>
          </p:cNvPr>
          <p:cNvSpPr>
            <a:spLocks noGrp="1"/>
          </p:cNvSpPr>
          <p:nvPr>
            <p:ph type="dt" sz="half" idx="10"/>
          </p:nvPr>
        </p:nvSpPr>
        <p:spPr/>
        <p:txBody>
          <a:bodyPr/>
          <a:lstStyle/>
          <a:p>
            <a:fld id="{914BB29B-1D65-452B-8FC4-46EDB4DF1FB8}" type="datetimeFigureOut">
              <a:rPr lang="en-US" smtClean="0"/>
              <a:t>4/26/2023</a:t>
            </a:fld>
            <a:endParaRPr lang="en-US"/>
          </a:p>
        </p:txBody>
      </p:sp>
      <p:sp>
        <p:nvSpPr>
          <p:cNvPr id="5" name="Footer Placeholder 4">
            <a:extLst>
              <a:ext uri="{FF2B5EF4-FFF2-40B4-BE49-F238E27FC236}">
                <a16:creationId xmlns:a16="http://schemas.microsoft.com/office/drawing/2014/main" id="{F208FEB9-5071-A6EE-742C-4E28E42886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E44AE0-7C81-7E42-3BD7-8C1127CE86ED}"/>
              </a:ext>
            </a:extLst>
          </p:cNvPr>
          <p:cNvSpPr>
            <a:spLocks noGrp="1"/>
          </p:cNvSpPr>
          <p:nvPr>
            <p:ph type="sldNum" sz="quarter" idx="12"/>
          </p:nvPr>
        </p:nvSpPr>
        <p:spPr/>
        <p:txBody>
          <a:bodyPr/>
          <a:lstStyle/>
          <a:p>
            <a:fld id="{191BDFC2-2421-4489-9E28-E9C67A1857F4}" type="slidenum">
              <a:rPr lang="en-US" smtClean="0"/>
              <a:t>‹#›</a:t>
            </a:fld>
            <a:endParaRPr lang="en-US"/>
          </a:p>
        </p:txBody>
      </p:sp>
    </p:spTree>
    <p:extLst>
      <p:ext uri="{BB962C8B-B14F-4D97-AF65-F5344CB8AC3E}">
        <p14:creationId xmlns:p14="http://schemas.microsoft.com/office/powerpoint/2010/main" val="4103439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79FF2-93D6-60D7-46EF-B3558A0BAD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ED75D-134A-6FCE-BD7C-8BF20CCEE9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4901E6-3F5C-7323-24CC-53A845F365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5C0EAB-EB52-90E5-2440-1D35749FE3AF}"/>
              </a:ext>
            </a:extLst>
          </p:cNvPr>
          <p:cNvSpPr>
            <a:spLocks noGrp="1"/>
          </p:cNvSpPr>
          <p:nvPr>
            <p:ph type="dt" sz="half" idx="10"/>
          </p:nvPr>
        </p:nvSpPr>
        <p:spPr/>
        <p:txBody>
          <a:bodyPr/>
          <a:lstStyle/>
          <a:p>
            <a:fld id="{914BB29B-1D65-452B-8FC4-46EDB4DF1FB8}" type="datetimeFigureOut">
              <a:rPr lang="en-US" smtClean="0"/>
              <a:t>4/26/2023</a:t>
            </a:fld>
            <a:endParaRPr lang="en-US"/>
          </a:p>
        </p:txBody>
      </p:sp>
      <p:sp>
        <p:nvSpPr>
          <p:cNvPr id="6" name="Footer Placeholder 5">
            <a:extLst>
              <a:ext uri="{FF2B5EF4-FFF2-40B4-BE49-F238E27FC236}">
                <a16:creationId xmlns:a16="http://schemas.microsoft.com/office/drawing/2014/main" id="{D305B1E6-CCA2-B070-88C8-10CFB191DB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E53F8-82ED-2010-0E94-6B4156538C7B}"/>
              </a:ext>
            </a:extLst>
          </p:cNvPr>
          <p:cNvSpPr>
            <a:spLocks noGrp="1"/>
          </p:cNvSpPr>
          <p:nvPr>
            <p:ph type="sldNum" sz="quarter" idx="12"/>
          </p:nvPr>
        </p:nvSpPr>
        <p:spPr/>
        <p:txBody>
          <a:bodyPr/>
          <a:lstStyle/>
          <a:p>
            <a:fld id="{191BDFC2-2421-4489-9E28-E9C67A1857F4}" type="slidenum">
              <a:rPr lang="en-US" smtClean="0"/>
              <a:t>‹#›</a:t>
            </a:fld>
            <a:endParaRPr lang="en-US"/>
          </a:p>
        </p:txBody>
      </p:sp>
    </p:spTree>
    <p:extLst>
      <p:ext uri="{BB962C8B-B14F-4D97-AF65-F5344CB8AC3E}">
        <p14:creationId xmlns:p14="http://schemas.microsoft.com/office/powerpoint/2010/main" val="1203861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5504B-A8A7-FDC1-48F5-08CB8D08B8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85531A-3C2E-E54B-6C16-F794D76260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3A3BDE-7A40-C16C-394A-44994A7094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969A7C-0432-120E-9C9F-BC7B3B6947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CDCB43-2E2F-66A2-9AE3-7DE377E644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6D76F3-29DB-A899-9761-BE88BB8872E7}"/>
              </a:ext>
            </a:extLst>
          </p:cNvPr>
          <p:cNvSpPr>
            <a:spLocks noGrp="1"/>
          </p:cNvSpPr>
          <p:nvPr>
            <p:ph type="dt" sz="half" idx="10"/>
          </p:nvPr>
        </p:nvSpPr>
        <p:spPr/>
        <p:txBody>
          <a:bodyPr/>
          <a:lstStyle/>
          <a:p>
            <a:fld id="{914BB29B-1D65-452B-8FC4-46EDB4DF1FB8}" type="datetimeFigureOut">
              <a:rPr lang="en-US" smtClean="0"/>
              <a:t>4/26/2023</a:t>
            </a:fld>
            <a:endParaRPr lang="en-US"/>
          </a:p>
        </p:txBody>
      </p:sp>
      <p:sp>
        <p:nvSpPr>
          <p:cNvPr id="8" name="Footer Placeholder 7">
            <a:extLst>
              <a:ext uri="{FF2B5EF4-FFF2-40B4-BE49-F238E27FC236}">
                <a16:creationId xmlns:a16="http://schemas.microsoft.com/office/drawing/2014/main" id="{2C027D7B-1CED-5201-B1F5-5C794DC7FB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9ABD40-7E7F-1A9D-D3C8-789812D43B78}"/>
              </a:ext>
            </a:extLst>
          </p:cNvPr>
          <p:cNvSpPr>
            <a:spLocks noGrp="1"/>
          </p:cNvSpPr>
          <p:nvPr>
            <p:ph type="sldNum" sz="quarter" idx="12"/>
          </p:nvPr>
        </p:nvSpPr>
        <p:spPr/>
        <p:txBody>
          <a:bodyPr/>
          <a:lstStyle/>
          <a:p>
            <a:fld id="{191BDFC2-2421-4489-9E28-E9C67A1857F4}" type="slidenum">
              <a:rPr lang="en-US" smtClean="0"/>
              <a:t>‹#›</a:t>
            </a:fld>
            <a:endParaRPr lang="en-US"/>
          </a:p>
        </p:txBody>
      </p:sp>
    </p:spTree>
    <p:extLst>
      <p:ext uri="{BB962C8B-B14F-4D97-AF65-F5344CB8AC3E}">
        <p14:creationId xmlns:p14="http://schemas.microsoft.com/office/powerpoint/2010/main" val="1246485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7BB0E-C496-8B86-B061-4813ECB5A2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10753D-09AF-8D46-2EEB-880E995404C2}"/>
              </a:ext>
            </a:extLst>
          </p:cNvPr>
          <p:cNvSpPr>
            <a:spLocks noGrp="1"/>
          </p:cNvSpPr>
          <p:nvPr>
            <p:ph type="dt" sz="half" idx="10"/>
          </p:nvPr>
        </p:nvSpPr>
        <p:spPr/>
        <p:txBody>
          <a:bodyPr/>
          <a:lstStyle/>
          <a:p>
            <a:fld id="{914BB29B-1D65-452B-8FC4-46EDB4DF1FB8}" type="datetimeFigureOut">
              <a:rPr lang="en-US" smtClean="0"/>
              <a:t>4/26/2023</a:t>
            </a:fld>
            <a:endParaRPr lang="en-US"/>
          </a:p>
        </p:txBody>
      </p:sp>
      <p:sp>
        <p:nvSpPr>
          <p:cNvPr id="4" name="Footer Placeholder 3">
            <a:extLst>
              <a:ext uri="{FF2B5EF4-FFF2-40B4-BE49-F238E27FC236}">
                <a16:creationId xmlns:a16="http://schemas.microsoft.com/office/drawing/2014/main" id="{C32BB3EE-737C-E25F-6EEB-F924FC9BED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D981D7-104E-00F3-C4C2-EE40B0E20FEA}"/>
              </a:ext>
            </a:extLst>
          </p:cNvPr>
          <p:cNvSpPr>
            <a:spLocks noGrp="1"/>
          </p:cNvSpPr>
          <p:nvPr>
            <p:ph type="sldNum" sz="quarter" idx="12"/>
          </p:nvPr>
        </p:nvSpPr>
        <p:spPr/>
        <p:txBody>
          <a:bodyPr/>
          <a:lstStyle/>
          <a:p>
            <a:fld id="{191BDFC2-2421-4489-9E28-E9C67A1857F4}" type="slidenum">
              <a:rPr lang="en-US" smtClean="0"/>
              <a:t>‹#›</a:t>
            </a:fld>
            <a:endParaRPr lang="en-US"/>
          </a:p>
        </p:txBody>
      </p:sp>
    </p:spTree>
    <p:extLst>
      <p:ext uri="{BB962C8B-B14F-4D97-AF65-F5344CB8AC3E}">
        <p14:creationId xmlns:p14="http://schemas.microsoft.com/office/powerpoint/2010/main" val="2046920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35CF31-1DE8-1CD4-4E71-933D31A7FA52}"/>
              </a:ext>
            </a:extLst>
          </p:cNvPr>
          <p:cNvSpPr>
            <a:spLocks noGrp="1"/>
          </p:cNvSpPr>
          <p:nvPr>
            <p:ph type="dt" sz="half" idx="10"/>
          </p:nvPr>
        </p:nvSpPr>
        <p:spPr/>
        <p:txBody>
          <a:bodyPr/>
          <a:lstStyle/>
          <a:p>
            <a:fld id="{914BB29B-1D65-452B-8FC4-46EDB4DF1FB8}" type="datetimeFigureOut">
              <a:rPr lang="en-US" smtClean="0"/>
              <a:t>4/26/2023</a:t>
            </a:fld>
            <a:endParaRPr lang="en-US"/>
          </a:p>
        </p:txBody>
      </p:sp>
      <p:sp>
        <p:nvSpPr>
          <p:cNvPr id="3" name="Footer Placeholder 2">
            <a:extLst>
              <a:ext uri="{FF2B5EF4-FFF2-40B4-BE49-F238E27FC236}">
                <a16:creationId xmlns:a16="http://schemas.microsoft.com/office/drawing/2014/main" id="{2F43F3DE-A80A-5C2B-C045-78E971DA33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C90247-1465-B8EF-1BC9-68AF92BB4D10}"/>
              </a:ext>
            </a:extLst>
          </p:cNvPr>
          <p:cNvSpPr>
            <a:spLocks noGrp="1"/>
          </p:cNvSpPr>
          <p:nvPr>
            <p:ph type="sldNum" sz="quarter" idx="12"/>
          </p:nvPr>
        </p:nvSpPr>
        <p:spPr/>
        <p:txBody>
          <a:bodyPr/>
          <a:lstStyle/>
          <a:p>
            <a:fld id="{191BDFC2-2421-4489-9E28-E9C67A1857F4}" type="slidenum">
              <a:rPr lang="en-US" smtClean="0"/>
              <a:t>‹#›</a:t>
            </a:fld>
            <a:endParaRPr lang="en-US"/>
          </a:p>
        </p:txBody>
      </p:sp>
    </p:spTree>
    <p:extLst>
      <p:ext uri="{BB962C8B-B14F-4D97-AF65-F5344CB8AC3E}">
        <p14:creationId xmlns:p14="http://schemas.microsoft.com/office/powerpoint/2010/main" val="214114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5E06-D608-4285-4072-231445E08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1A3298-8F2E-B1A1-2EB3-9FA9C986FB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85ACC5-A278-D2E2-1D2C-DC3B74C83F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896ED9-DB3D-0307-6E7D-62E4238B3CA7}"/>
              </a:ext>
            </a:extLst>
          </p:cNvPr>
          <p:cNvSpPr>
            <a:spLocks noGrp="1"/>
          </p:cNvSpPr>
          <p:nvPr>
            <p:ph type="dt" sz="half" idx="10"/>
          </p:nvPr>
        </p:nvSpPr>
        <p:spPr/>
        <p:txBody>
          <a:bodyPr/>
          <a:lstStyle/>
          <a:p>
            <a:fld id="{914BB29B-1D65-452B-8FC4-46EDB4DF1FB8}" type="datetimeFigureOut">
              <a:rPr lang="en-US" smtClean="0"/>
              <a:t>4/26/2023</a:t>
            </a:fld>
            <a:endParaRPr lang="en-US"/>
          </a:p>
        </p:txBody>
      </p:sp>
      <p:sp>
        <p:nvSpPr>
          <p:cNvPr id="6" name="Footer Placeholder 5">
            <a:extLst>
              <a:ext uri="{FF2B5EF4-FFF2-40B4-BE49-F238E27FC236}">
                <a16:creationId xmlns:a16="http://schemas.microsoft.com/office/drawing/2014/main" id="{49EA3852-EDF5-8D7E-2A75-E7B4B244F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0DA0C5-0BCE-DC5F-0EC8-5B9E790A1B09}"/>
              </a:ext>
            </a:extLst>
          </p:cNvPr>
          <p:cNvSpPr>
            <a:spLocks noGrp="1"/>
          </p:cNvSpPr>
          <p:nvPr>
            <p:ph type="sldNum" sz="quarter" idx="12"/>
          </p:nvPr>
        </p:nvSpPr>
        <p:spPr/>
        <p:txBody>
          <a:bodyPr/>
          <a:lstStyle/>
          <a:p>
            <a:fld id="{191BDFC2-2421-4489-9E28-E9C67A1857F4}" type="slidenum">
              <a:rPr lang="en-US" smtClean="0"/>
              <a:t>‹#›</a:t>
            </a:fld>
            <a:endParaRPr lang="en-US"/>
          </a:p>
        </p:txBody>
      </p:sp>
    </p:spTree>
    <p:extLst>
      <p:ext uri="{BB962C8B-B14F-4D97-AF65-F5344CB8AC3E}">
        <p14:creationId xmlns:p14="http://schemas.microsoft.com/office/powerpoint/2010/main" val="95793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A4877-B042-384E-D6E7-DE7E9FF77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B1ED55-2790-C7E2-9504-1562EA5987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7D7FF5-B3C6-7E3C-BA1B-8870E5DCB4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7553CB-66E8-9D0C-8799-EC4B243236B5}"/>
              </a:ext>
            </a:extLst>
          </p:cNvPr>
          <p:cNvSpPr>
            <a:spLocks noGrp="1"/>
          </p:cNvSpPr>
          <p:nvPr>
            <p:ph type="dt" sz="half" idx="10"/>
          </p:nvPr>
        </p:nvSpPr>
        <p:spPr/>
        <p:txBody>
          <a:bodyPr/>
          <a:lstStyle/>
          <a:p>
            <a:fld id="{914BB29B-1D65-452B-8FC4-46EDB4DF1FB8}" type="datetimeFigureOut">
              <a:rPr lang="en-US" smtClean="0"/>
              <a:t>4/26/2023</a:t>
            </a:fld>
            <a:endParaRPr lang="en-US"/>
          </a:p>
        </p:txBody>
      </p:sp>
      <p:sp>
        <p:nvSpPr>
          <p:cNvPr id="6" name="Footer Placeholder 5">
            <a:extLst>
              <a:ext uri="{FF2B5EF4-FFF2-40B4-BE49-F238E27FC236}">
                <a16:creationId xmlns:a16="http://schemas.microsoft.com/office/drawing/2014/main" id="{67DE9F23-C1ED-0914-B9A5-188D705132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85A834-20D9-E0FA-EAF9-CA90275BA06E}"/>
              </a:ext>
            </a:extLst>
          </p:cNvPr>
          <p:cNvSpPr>
            <a:spLocks noGrp="1"/>
          </p:cNvSpPr>
          <p:nvPr>
            <p:ph type="sldNum" sz="quarter" idx="12"/>
          </p:nvPr>
        </p:nvSpPr>
        <p:spPr/>
        <p:txBody>
          <a:bodyPr/>
          <a:lstStyle/>
          <a:p>
            <a:fld id="{191BDFC2-2421-4489-9E28-E9C67A1857F4}" type="slidenum">
              <a:rPr lang="en-US" smtClean="0"/>
              <a:t>‹#›</a:t>
            </a:fld>
            <a:endParaRPr lang="en-US"/>
          </a:p>
        </p:txBody>
      </p:sp>
    </p:spTree>
    <p:extLst>
      <p:ext uri="{BB962C8B-B14F-4D97-AF65-F5344CB8AC3E}">
        <p14:creationId xmlns:p14="http://schemas.microsoft.com/office/powerpoint/2010/main" val="3246217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C27FB-6452-FDC6-55B9-4A8AC7BD34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3F6434-A664-67FD-D64D-F8C80CAFE5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A0A09A-3777-2187-481E-922F1299AB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4BB29B-1D65-452B-8FC4-46EDB4DF1FB8}" type="datetimeFigureOut">
              <a:rPr lang="en-US" smtClean="0"/>
              <a:t>4/26/2023</a:t>
            </a:fld>
            <a:endParaRPr lang="en-US"/>
          </a:p>
        </p:txBody>
      </p:sp>
      <p:sp>
        <p:nvSpPr>
          <p:cNvPr id="5" name="Footer Placeholder 4">
            <a:extLst>
              <a:ext uri="{FF2B5EF4-FFF2-40B4-BE49-F238E27FC236}">
                <a16:creationId xmlns:a16="http://schemas.microsoft.com/office/drawing/2014/main" id="{9A8E2356-1675-123E-59A2-29F26949FE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0C04CF-2904-A555-C1F1-1CEB771E0A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BDFC2-2421-4489-9E28-E9C67A1857F4}" type="slidenum">
              <a:rPr lang="en-US" smtClean="0"/>
              <a:t>‹#›</a:t>
            </a:fld>
            <a:endParaRPr lang="en-US"/>
          </a:p>
        </p:txBody>
      </p:sp>
    </p:spTree>
    <p:extLst>
      <p:ext uri="{BB962C8B-B14F-4D97-AF65-F5344CB8AC3E}">
        <p14:creationId xmlns:p14="http://schemas.microsoft.com/office/powerpoint/2010/main" val="9757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2">
            <a:extLst>
              <a:ext uri="{FF2B5EF4-FFF2-40B4-BE49-F238E27FC236}">
                <a16:creationId xmlns:a16="http://schemas.microsoft.com/office/drawing/2014/main" id="{C4604813-AB11-0F58-2A18-36B8206180F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13">
            <a:extLst>
              <a:ext uri="{FF2B5EF4-FFF2-40B4-BE49-F238E27FC236}">
                <a16:creationId xmlns:a16="http://schemas.microsoft.com/office/drawing/2014/main" id="{13140095-72FF-EFA4-54C9-99199A220773}"/>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Rounded Corners 19">
            <a:extLst>
              <a:ext uri="{FF2B5EF4-FFF2-40B4-BE49-F238E27FC236}">
                <a16:creationId xmlns:a16="http://schemas.microsoft.com/office/drawing/2014/main" id="{D0A2F415-30E6-96A3-3CE7-369E4DC888D9}"/>
              </a:ext>
            </a:extLst>
          </p:cNvPr>
          <p:cNvSpPr/>
          <p:nvPr/>
        </p:nvSpPr>
        <p:spPr>
          <a:xfrm>
            <a:off x="3809877" y="578944"/>
            <a:ext cx="4251686" cy="821843"/>
          </a:xfrm>
          <a:prstGeom prst="roundRect">
            <a:avLst/>
          </a:prstGeom>
          <a:no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ysClr val="windowText" lastClr="000000"/>
                </a:solidFill>
                <a:latin typeface="Sylfaen" panose="010A0502050306030303" pitchFamily="18" charset="0"/>
              </a:rPr>
              <a:t>Instructions:</a:t>
            </a:r>
            <a:r>
              <a:rPr lang="en-US" sz="1500" dirty="0">
                <a:solidFill>
                  <a:sysClr val="windowText" lastClr="000000"/>
                </a:solidFill>
                <a:latin typeface="Sylfaen" panose="010A0502050306030303" pitchFamily="18" charset="0"/>
              </a:rPr>
              <a:t> You will hear a male and a female talker. Please select if the </a:t>
            </a:r>
            <a:r>
              <a:rPr lang="en-US" sz="1500" u="sng" dirty="0">
                <a:solidFill>
                  <a:sysClr val="windowText" lastClr="000000"/>
                </a:solidFill>
                <a:latin typeface="Sylfaen" panose="010A0502050306030303" pitchFamily="18" charset="0"/>
              </a:rPr>
              <a:t>female talker</a:t>
            </a:r>
            <a:r>
              <a:rPr lang="en-US" sz="1500" dirty="0">
                <a:solidFill>
                  <a:sysClr val="windowText" lastClr="000000"/>
                </a:solidFill>
                <a:latin typeface="Sylfaen" panose="010A0502050306030303" pitchFamily="18" charset="0"/>
              </a:rPr>
              <a:t> says a word or a nonword.</a:t>
            </a:r>
          </a:p>
        </p:txBody>
      </p:sp>
      <p:cxnSp>
        <p:nvCxnSpPr>
          <p:cNvPr id="159" name="Straight Arrow Connector 158">
            <a:extLst>
              <a:ext uri="{FF2B5EF4-FFF2-40B4-BE49-F238E27FC236}">
                <a16:creationId xmlns:a16="http://schemas.microsoft.com/office/drawing/2014/main" id="{B180AB60-DF32-41AC-642E-832F1D99DDEC}"/>
              </a:ext>
            </a:extLst>
          </p:cNvPr>
          <p:cNvCxnSpPr>
            <a:cxnSpLocks/>
          </p:cNvCxnSpPr>
          <p:nvPr/>
        </p:nvCxnSpPr>
        <p:spPr>
          <a:xfrm>
            <a:off x="6654733" y="1538180"/>
            <a:ext cx="455105" cy="417967"/>
          </a:xfrm>
          <a:prstGeom prst="straightConnector1">
            <a:avLst/>
          </a:prstGeom>
          <a:ln w="762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784861A1-C939-C258-B4DF-22ED3C18CEDE}"/>
              </a:ext>
            </a:extLst>
          </p:cNvPr>
          <p:cNvCxnSpPr>
            <a:cxnSpLocks/>
          </p:cNvCxnSpPr>
          <p:nvPr/>
        </p:nvCxnSpPr>
        <p:spPr>
          <a:xfrm flipH="1">
            <a:off x="4800743" y="1538181"/>
            <a:ext cx="455105" cy="417967"/>
          </a:xfrm>
          <a:prstGeom prst="straightConnector1">
            <a:avLst/>
          </a:prstGeom>
          <a:ln w="762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73" name="Graphic 13" descr="User outline">
            <a:extLst>
              <a:ext uri="{FF2B5EF4-FFF2-40B4-BE49-F238E27FC236}">
                <a16:creationId xmlns:a16="http://schemas.microsoft.com/office/drawing/2014/main" id="{28EE3694-DF94-E66C-5CC3-332230326F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33056" y="4747629"/>
            <a:ext cx="1044491" cy="1175133"/>
          </a:xfrm>
          <a:prstGeom prst="rect">
            <a:avLst/>
          </a:prstGeom>
        </p:spPr>
      </p:pic>
      <p:sp>
        <p:nvSpPr>
          <p:cNvPr id="74" name="Text Box 10">
            <a:extLst>
              <a:ext uri="{FF2B5EF4-FFF2-40B4-BE49-F238E27FC236}">
                <a16:creationId xmlns:a16="http://schemas.microsoft.com/office/drawing/2014/main" id="{C8B312A7-B14D-5DF0-E898-1F9E0B3311DB}"/>
              </a:ext>
            </a:extLst>
          </p:cNvPr>
          <p:cNvSpPr txBox="1">
            <a:spLocks noChangeArrowheads="1"/>
          </p:cNvSpPr>
          <p:nvPr/>
        </p:nvSpPr>
        <p:spPr bwMode="auto">
          <a:xfrm>
            <a:off x="5477263" y="5636580"/>
            <a:ext cx="916913" cy="25213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Participant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cxnSp>
        <p:nvCxnSpPr>
          <p:cNvPr id="169" name="Straight Arrow Connector 168">
            <a:extLst>
              <a:ext uri="{FF2B5EF4-FFF2-40B4-BE49-F238E27FC236}">
                <a16:creationId xmlns:a16="http://schemas.microsoft.com/office/drawing/2014/main" id="{7EE285F3-83DD-748F-7C86-A07C770CCF19}"/>
              </a:ext>
            </a:extLst>
          </p:cNvPr>
          <p:cNvCxnSpPr>
            <a:cxnSpLocks/>
          </p:cNvCxnSpPr>
          <p:nvPr/>
        </p:nvCxnSpPr>
        <p:spPr>
          <a:xfrm flipH="1">
            <a:off x="6769234" y="4538645"/>
            <a:ext cx="455105" cy="417967"/>
          </a:xfrm>
          <a:prstGeom prst="straightConnector1">
            <a:avLst/>
          </a:prstGeom>
          <a:ln w="762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2C99B55E-07EA-0168-8455-1EB0C1A1C0B7}"/>
              </a:ext>
            </a:extLst>
          </p:cNvPr>
          <p:cNvCxnSpPr>
            <a:cxnSpLocks/>
          </p:cNvCxnSpPr>
          <p:nvPr/>
        </p:nvCxnSpPr>
        <p:spPr>
          <a:xfrm>
            <a:off x="4686264" y="4524290"/>
            <a:ext cx="455105" cy="417967"/>
          </a:xfrm>
          <a:prstGeom prst="straightConnector1">
            <a:avLst/>
          </a:prstGeom>
          <a:ln w="762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78" name="Group 177">
            <a:extLst>
              <a:ext uri="{FF2B5EF4-FFF2-40B4-BE49-F238E27FC236}">
                <a16:creationId xmlns:a16="http://schemas.microsoft.com/office/drawing/2014/main" id="{04278B1F-0348-BEA6-80EA-9CFFD4E21729}"/>
              </a:ext>
            </a:extLst>
          </p:cNvPr>
          <p:cNvGrpSpPr/>
          <p:nvPr/>
        </p:nvGrpSpPr>
        <p:grpSpPr>
          <a:xfrm>
            <a:off x="6357546" y="1969501"/>
            <a:ext cx="4251686" cy="2390916"/>
            <a:chOff x="5669462" y="1641193"/>
            <a:chExt cx="4251686" cy="2390916"/>
          </a:xfrm>
        </p:grpSpPr>
        <p:grpSp>
          <p:nvGrpSpPr>
            <p:cNvPr id="164" name="Group 163">
              <a:extLst>
                <a:ext uri="{FF2B5EF4-FFF2-40B4-BE49-F238E27FC236}">
                  <a16:creationId xmlns:a16="http://schemas.microsoft.com/office/drawing/2014/main" id="{87B9FC89-B004-B03A-81FF-4D3C04EA949B}"/>
                </a:ext>
              </a:extLst>
            </p:cNvPr>
            <p:cNvGrpSpPr/>
            <p:nvPr/>
          </p:nvGrpSpPr>
          <p:grpSpPr>
            <a:xfrm>
              <a:off x="5669462" y="1641193"/>
              <a:ext cx="4251686" cy="2390916"/>
              <a:chOff x="5048545" y="1841368"/>
              <a:chExt cx="4251686" cy="2551723"/>
            </a:xfrm>
          </p:grpSpPr>
          <p:grpSp>
            <p:nvGrpSpPr>
              <p:cNvPr id="79" name="Group 78">
                <a:extLst>
                  <a:ext uri="{FF2B5EF4-FFF2-40B4-BE49-F238E27FC236}">
                    <a16:creationId xmlns:a16="http://schemas.microsoft.com/office/drawing/2014/main" id="{AFEBD584-8904-1472-794A-03197F047CEF}"/>
                  </a:ext>
                </a:extLst>
              </p:cNvPr>
              <p:cNvGrpSpPr/>
              <p:nvPr/>
            </p:nvGrpSpPr>
            <p:grpSpPr>
              <a:xfrm>
                <a:off x="5262069" y="2326831"/>
                <a:ext cx="3795630" cy="2048498"/>
                <a:chOff x="6656276" y="2371135"/>
                <a:chExt cx="4073822" cy="2048498"/>
              </a:xfrm>
            </p:grpSpPr>
            <p:grpSp>
              <p:nvGrpSpPr>
                <p:cNvPr id="52" name="Group 51">
                  <a:extLst>
                    <a:ext uri="{FF2B5EF4-FFF2-40B4-BE49-F238E27FC236}">
                      <a16:creationId xmlns:a16="http://schemas.microsoft.com/office/drawing/2014/main" id="{EBEE1948-CBC3-83DB-B8F6-506BAEB86738}"/>
                    </a:ext>
                  </a:extLst>
                </p:cNvPr>
                <p:cNvGrpSpPr/>
                <p:nvPr/>
              </p:nvGrpSpPr>
              <p:grpSpPr>
                <a:xfrm>
                  <a:off x="8193004" y="3199918"/>
                  <a:ext cx="1044491" cy="1175133"/>
                  <a:chOff x="3996937" y="3098990"/>
                  <a:chExt cx="1294802" cy="1294802"/>
                </a:xfrm>
              </p:grpSpPr>
              <p:pic>
                <p:nvPicPr>
                  <p:cNvPr id="71" name="Graphic 13" descr="User outline">
                    <a:extLst>
                      <a:ext uri="{FF2B5EF4-FFF2-40B4-BE49-F238E27FC236}">
                        <a16:creationId xmlns:a16="http://schemas.microsoft.com/office/drawing/2014/main" id="{8EB5678D-658A-9C8E-8B7C-D4450DC036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96937" y="3098990"/>
                    <a:ext cx="1294802" cy="1294802"/>
                  </a:xfrm>
                  <a:prstGeom prst="rect">
                    <a:avLst/>
                  </a:prstGeom>
                </p:spPr>
              </p:pic>
              <p:sp>
                <p:nvSpPr>
                  <p:cNvPr id="72" name="Text Box 10">
                    <a:extLst>
                      <a:ext uri="{FF2B5EF4-FFF2-40B4-BE49-F238E27FC236}">
                        <a16:creationId xmlns:a16="http://schemas.microsoft.com/office/drawing/2014/main" id="{148BFBC4-9511-EAC9-51E2-40CC04F7063E}"/>
                      </a:ext>
                    </a:extLst>
                  </p:cNvPr>
                  <p:cNvSpPr txBox="1">
                    <a:spLocks noChangeArrowheads="1"/>
                  </p:cNvSpPr>
                  <p:nvPr/>
                </p:nvSpPr>
                <p:spPr bwMode="auto">
                  <a:xfrm>
                    <a:off x="4093247" y="4115978"/>
                    <a:ext cx="1136650" cy="277814"/>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Participant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grpSp>
            <p:cxnSp>
              <p:nvCxnSpPr>
                <p:cNvPr id="55" name="Straight Arrow Connector 54">
                  <a:extLst>
                    <a:ext uri="{FF2B5EF4-FFF2-40B4-BE49-F238E27FC236}">
                      <a16:creationId xmlns:a16="http://schemas.microsoft.com/office/drawing/2014/main" id="{76074B5D-0AA4-362F-E4EB-B803009E8877}"/>
                    </a:ext>
                  </a:extLst>
                </p:cNvPr>
                <p:cNvCxnSpPr>
                  <a:cxnSpLocks/>
                </p:cNvCxnSpPr>
                <p:nvPr/>
              </p:nvCxnSpPr>
              <p:spPr>
                <a:xfrm>
                  <a:off x="7745298" y="3445823"/>
                  <a:ext cx="480154" cy="0"/>
                </a:xfrm>
                <a:prstGeom prst="straightConnector1">
                  <a:avLst/>
                </a:prstGeom>
                <a:ln w="19050">
                  <a:solidFill>
                    <a:srgbClr val="FE97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43E10C93-63AD-1E09-684F-4A4B9047565D}"/>
                    </a:ext>
                  </a:extLst>
                </p:cNvPr>
                <p:cNvCxnSpPr>
                  <a:cxnSpLocks/>
                </p:cNvCxnSpPr>
                <p:nvPr/>
              </p:nvCxnSpPr>
              <p:spPr>
                <a:xfrm flipH="1">
                  <a:off x="9086424" y="3449054"/>
                  <a:ext cx="480154" cy="0"/>
                </a:xfrm>
                <a:prstGeom prst="straightConnector1">
                  <a:avLst/>
                </a:prstGeom>
                <a:ln w="19050">
                  <a:solidFill>
                    <a:srgbClr val="0CA7F4"/>
                  </a:solidFill>
                  <a:tailEnd type="triangle"/>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60A23FB7-4D73-FECF-AF76-1B5CE0A9696F}"/>
                    </a:ext>
                  </a:extLst>
                </p:cNvPr>
                <p:cNvGrpSpPr/>
                <p:nvPr/>
              </p:nvGrpSpPr>
              <p:grpSpPr>
                <a:xfrm>
                  <a:off x="8829077" y="2385017"/>
                  <a:ext cx="1901021" cy="2034616"/>
                  <a:chOff x="8839814" y="2499801"/>
                  <a:chExt cx="1901021" cy="2034616"/>
                </a:xfrm>
              </p:grpSpPr>
              <p:grpSp>
                <p:nvGrpSpPr>
                  <p:cNvPr id="54" name="Group 53">
                    <a:extLst>
                      <a:ext uri="{FF2B5EF4-FFF2-40B4-BE49-F238E27FC236}">
                        <a16:creationId xmlns:a16="http://schemas.microsoft.com/office/drawing/2014/main" id="{6B7AE1DB-CC58-5B38-ADF2-40D30456BD23}"/>
                      </a:ext>
                    </a:extLst>
                  </p:cNvPr>
                  <p:cNvGrpSpPr/>
                  <p:nvPr/>
                </p:nvGrpSpPr>
                <p:grpSpPr>
                  <a:xfrm>
                    <a:off x="8839814" y="2499801"/>
                    <a:ext cx="1901021" cy="2034616"/>
                    <a:chOff x="4813558" y="2266880"/>
                    <a:chExt cx="2356598" cy="2241808"/>
                  </a:xfrm>
                </p:grpSpPr>
                <p:pic>
                  <p:nvPicPr>
                    <p:cNvPr id="61" name="Graphic 60" descr="School girl outline">
                      <a:extLst>
                        <a:ext uri="{FF2B5EF4-FFF2-40B4-BE49-F238E27FC236}">
                          <a16:creationId xmlns:a16="http://schemas.microsoft.com/office/drawing/2014/main" id="{CD73ED71-A867-3090-9325-848FEAB9A2F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35532" y="3436920"/>
                      <a:ext cx="856385" cy="856384"/>
                    </a:xfrm>
                    <a:prstGeom prst="rect">
                      <a:avLst/>
                    </a:prstGeom>
                  </p:spPr>
                </p:pic>
                <p:sp>
                  <p:nvSpPr>
                    <p:cNvPr id="62" name="Rectangle: Rounded Corners 61">
                      <a:extLst>
                        <a:ext uri="{FF2B5EF4-FFF2-40B4-BE49-F238E27FC236}">
                          <a16:creationId xmlns:a16="http://schemas.microsoft.com/office/drawing/2014/main" id="{5954E399-05D4-B9D2-C1A6-7C39EBB9695C}"/>
                        </a:ext>
                      </a:extLst>
                    </p:cNvPr>
                    <p:cNvSpPr/>
                    <p:nvPr/>
                  </p:nvSpPr>
                  <p:spPr>
                    <a:xfrm>
                      <a:off x="6011916" y="2901315"/>
                      <a:ext cx="1158240" cy="1294801"/>
                    </a:xfrm>
                    <a:prstGeom prst="roundRect">
                      <a:avLst/>
                    </a:prstGeom>
                    <a:noFill/>
                    <a:ln w="57150">
                      <a:solidFill>
                        <a:srgbClr val="77CEF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3" name="Speech Bubble: Rectangle with Corners Rounded 62">
                      <a:extLst>
                        <a:ext uri="{FF2B5EF4-FFF2-40B4-BE49-F238E27FC236}">
                          <a16:creationId xmlns:a16="http://schemas.microsoft.com/office/drawing/2014/main" id="{42D406FD-1E14-32E4-B856-3A44EB968B65}"/>
                        </a:ext>
                      </a:extLst>
                    </p:cNvPr>
                    <p:cNvSpPr/>
                    <p:nvPr/>
                  </p:nvSpPr>
                  <p:spPr>
                    <a:xfrm flipH="1">
                      <a:off x="4813558" y="2266880"/>
                      <a:ext cx="1218030" cy="422956"/>
                    </a:xfrm>
                    <a:prstGeom prst="wedgeRoundRectCallout">
                      <a:avLst>
                        <a:gd name="adj1" fmla="val -39736"/>
                        <a:gd name="adj2" fmla="val 100379"/>
                        <a:gd name="adj3" fmla="val 16667"/>
                      </a:avLst>
                    </a:prstGeom>
                    <a:noFill/>
                    <a:ln w="28575">
                      <a:solidFill>
                        <a:srgbClr val="77CEF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solidFill>
                            <a:schemeClr val="tx1"/>
                          </a:solidFill>
                          <a:latin typeface="Sylfaen" panose="010A0502050306030303" pitchFamily="18" charset="0"/>
                          <a:ea typeface="Calibri" panose="020F0502020204030204" pitchFamily="34" charset="0"/>
                          <a:cs typeface="Times New Roman" panose="02020603050405020304" pitchFamily="18" charset="0"/>
                        </a:rPr>
                        <a:t>Era </a:t>
                      </a:r>
                      <a:r>
                        <a:rPr lang="en-US" sz="1600" b="1" dirty="0">
                          <a:solidFill>
                            <a:schemeClr val="tx1"/>
                          </a:solidFill>
                          <a:latin typeface="Sylfaen" panose="010A0502050306030303" pitchFamily="18" charset="0"/>
                          <a:ea typeface="Calibri" panose="020F0502020204030204" pitchFamily="34" charset="0"/>
                          <a:cs typeface="Times New Roman" panose="02020603050405020304" pitchFamily="18" charset="0"/>
                        </a:rPr>
                        <a:t>s</a:t>
                      </a:r>
                      <a:r>
                        <a:rPr lang="en-US" sz="700" b="1" dirty="0">
                          <a:solidFill>
                            <a:schemeClr val="tx1"/>
                          </a:solidFill>
                          <a:latin typeface="Sylfaen" panose="010A0502050306030303" pitchFamily="18" charset="0"/>
                          <a:ea typeface="Calibri" panose="020F0502020204030204" pitchFamily="34" charset="0"/>
                          <a:cs typeface="Times New Roman" panose="02020603050405020304" pitchFamily="18" charset="0"/>
                        </a:rPr>
                        <a:t> </a:t>
                      </a:r>
                      <a:r>
                        <a:rPr lang="en-US" sz="1200" b="1" dirty="0">
                          <a:solidFill>
                            <a:schemeClr val="tx1"/>
                          </a:solidFill>
                          <a:latin typeface="Sylfaen" panose="010A0502050306030303" pitchFamily="18" charset="0"/>
                          <a:ea typeface="Calibri" panose="020F0502020204030204" pitchFamily="34" charset="0"/>
                          <a:cs typeface="Times New Roman" panose="02020603050405020304" pitchFamily="18" charset="0"/>
                        </a:rPr>
                        <a:t>e</a:t>
                      </a:r>
                      <a:r>
                        <a:rPr lang="en-US" sz="1200" dirty="0">
                          <a:solidFill>
                            <a:schemeClr val="tx1"/>
                          </a:solidFill>
                          <a:latin typeface="Sylfaen" panose="010A0502050306030303" pitchFamily="18" charset="0"/>
                          <a:ea typeface="Calibri" panose="020F0502020204030204" pitchFamily="34" charset="0"/>
                          <a:cs typeface="Times New Roman" panose="02020603050405020304" pitchFamily="18" charset="0"/>
                        </a:rPr>
                        <a:t>r</a:t>
                      </a:r>
                      <a:r>
                        <a:rPr lang="en-US" sz="1100" dirty="0">
                          <a:effectLst/>
                          <a:ea typeface="Calibri" panose="020F0502020204030204" pitchFamily="34" charset="0"/>
                          <a:cs typeface="Times New Roman" panose="02020603050405020304" pitchFamily="18" charset="0"/>
                        </a:rPr>
                        <a:t> </a:t>
                      </a:r>
                    </a:p>
                  </p:txBody>
                </p:sp>
                <p:sp>
                  <p:nvSpPr>
                    <p:cNvPr id="64" name="Text Box 11">
                      <a:extLst>
                        <a:ext uri="{FF2B5EF4-FFF2-40B4-BE49-F238E27FC236}">
                          <a16:creationId xmlns:a16="http://schemas.microsoft.com/office/drawing/2014/main" id="{365119F2-1DA1-222E-972D-AC773BB3F3E7}"/>
                        </a:ext>
                      </a:extLst>
                    </p:cNvPr>
                    <p:cNvSpPr txBox="1">
                      <a:spLocks noChangeArrowheads="1"/>
                    </p:cNvSpPr>
                    <p:nvPr/>
                  </p:nvSpPr>
                  <p:spPr bwMode="auto">
                    <a:xfrm>
                      <a:off x="6026779" y="4230875"/>
                      <a:ext cx="1136650" cy="277813"/>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100" i="1" dirty="0">
                          <a:latin typeface="Sylfaen" panose="010A0502050306030303" pitchFamily="18" charset="0"/>
                          <a:cs typeface="Times New Roman" panose="02020603050405020304" pitchFamily="18" charset="0"/>
                        </a:rPr>
                        <a:t>Right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5" name="Text Box 10">
                      <a:extLst>
                        <a:ext uri="{FF2B5EF4-FFF2-40B4-BE49-F238E27FC236}">
                          <a16:creationId xmlns:a16="http://schemas.microsoft.com/office/drawing/2014/main" id="{875088BF-BD73-A473-C120-28694C2E0A29}"/>
                        </a:ext>
                      </a:extLst>
                    </p:cNvPr>
                    <p:cNvSpPr txBox="1">
                      <a:spLocks noChangeArrowheads="1"/>
                    </p:cNvSpPr>
                    <p:nvPr/>
                  </p:nvSpPr>
                  <p:spPr bwMode="auto">
                    <a:xfrm>
                      <a:off x="6026779" y="2646658"/>
                      <a:ext cx="1136650" cy="277813"/>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u="none" strike="noStrike" cap="none" normalizeH="0" baseline="0" dirty="0">
                          <a:ln>
                            <a:noFill/>
                          </a:ln>
                          <a:solidFill>
                            <a:srgbClr val="0CA7F4"/>
                          </a:solidFill>
                          <a:effectLst/>
                          <a:latin typeface="Sylfaen" panose="010A0502050306030303" pitchFamily="18" charset="0"/>
                          <a:ea typeface="Calibri" panose="020F0502020204030204" pitchFamily="34" charset="0"/>
                          <a:cs typeface="Times New Roman" panose="02020603050405020304" pitchFamily="18" charset="0"/>
                        </a:rPr>
                        <a:t>Talker B</a:t>
                      </a:r>
                      <a:endParaRPr kumimoji="0" lang="en-US" altLang="en-US" sz="2400" b="1" u="none" strike="noStrike" cap="none" normalizeH="0" baseline="0" dirty="0">
                        <a:ln>
                          <a:noFill/>
                        </a:ln>
                        <a:solidFill>
                          <a:srgbClr val="0CA7F4"/>
                        </a:solidFill>
                        <a:effectLst/>
                        <a:latin typeface="Arial" panose="020B0604020202020204" pitchFamily="34" charset="0"/>
                      </a:endParaRPr>
                    </a:p>
                  </p:txBody>
                </p:sp>
              </p:grpSp>
              <p:pic>
                <p:nvPicPr>
                  <p:cNvPr id="58" name="Graphic 57" descr="Female outline">
                    <a:extLst>
                      <a:ext uri="{FF2B5EF4-FFF2-40B4-BE49-F238E27FC236}">
                        <a16:creationId xmlns:a16="http://schemas.microsoft.com/office/drawing/2014/main" id="{E0611F7A-04C5-A992-51AF-8F39B20181E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91163" y="3118899"/>
                    <a:ext cx="334952" cy="376847"/>
                  </a:xfrm>
                  <a:prstGeom prst="rect">
                    <a:avLst/>
                  </a:prstGeom>
                </p:spPr>
              </p:pic>
              <p:pic>
                <p:nvPicPr>
                  <p:cNvPr id="59" name="Graphic 58" descr="Ear outline">
                    <a:extLst>
                      <a:ext uri="{FF2B5EF4-FFF2-40B4-BE49-F238E27FC236}">
                        <a16:creationId xmlns:a16="http://schemas.microsoft.com/office/drawing/2014/main" id="{5A1ED9B4-B8A0-C6FD-0F3E-2DCCF04CEF6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400727" y="3502139"/>
                    <a:ext cx="288948" cy="412616"/>
                  </a:xfrm>
                  <a:prstGeom prst="rect">
                    <a:avLst/>
                  </a:prstGeom>
                </p:spPr>
              </p:pic>
            </p:grpSp>
            <p:grpSp>
              <p:nvGrpSpPr>
                <p:cNvPr id="77" name="Group 76">
                  <a:extLst>
                    <a:ext uri="{FF2B5EF4-FFF2-40B4-BE49-F238E27FC236}">
                      <a16:creationId xmlns:a16="http://schemas.microsoft.com/office/drawing/2014/main" id="{15C603BD-A54D-C020-3959-D43A6B6534E8}"/>
                    </a:ext>
                  </a:extLst>
                </p:cNvPr>
                <p:cNvGrpSpPr/>
                <p:nvPr/>
              </p:nvGrpSpPr>
              <p:grpSpPr>
                <a:xfrm>
                  <a:off x="6656276" y="2371135"/>
                  <a:ext cx="1896150" cy="2023128"/>
                  <a:chOff x="6573471" y="2515805"/>
                  <a:chExt cx="1896150" cy="2023128"/>
                </a:xfrm>
              </p:grpSpPr>
              <p:grpSp>
                <p:nvGrpSpPr>
                  <p:cNvPr id="53" name="Group 52">
                    <a:extLst>
                      <a:ext uri="{FF2B5EF4-FFF2-40B4-BE49-F238E27FC236}">
                        <a16:creationId xmlns:a16="http://schemas.microsoft.com/office/drawing/2014/main" id="{AA4CD459-171D-F5F2-E6A1-86B4812AEFA8}"/>
                      </a:ext>
                    </a:extLst>
                  </p:cNvPr>
                  <p:cNvGrpSpPr/>
                  <p:nvPr/>
                </p:nvGrpSpPr>
                <p:grpSpPr>
                  <a:xfrm>
                    <a:off x="6573471" y="2515805"/>
                    <a:ext cx="1896150" cy="2023128"/>
                    <a:chOff x="2011944" y="2352041"/>
                    <a:chExt cx="2350560" cy="2229152"/>
                  </a:xfrm>
                </p:grpSpPr>
                <p:pic>
                  <p:nvPicPr>
                    <p:cNvPr id="66" name="Graphic 65" descr="School boy outline">
                      <a:extLst>
                        <a:ext uri="{FF2B5EF4-FFF2-40B4-BE49-F238E27FC236}">
                          <a16:creationId xmlns:a16="http://schemas.microsoft.com/office/drawing/2014/main" id="{B6835734-4E55-A645-E0E2-D137ABDD33B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427154" y="3484432"/>
                      <a:ext cx="856384" cy="856384"/>
                    </a:xfrm>
                    <a:prstGeom prst="rect">
                      <a:avLst/>
                    </a:prstGeom>
                  </p:spPr>
                </p:pic>
                <p:sp>
                  <p:nvSpPr>
                    <p:cNvPr id="67" name="Rectangle: Rounded Corners 66">
                      <a:extLst>
                        <a:ext uri="{FF2B5EF4-FFF2-40B4-BE49-F238E27FC236}">
                          <a16:creationId xmlns:a16="http://schemas.microsoft.com/office/drawing/2014/main" id="{A552B3DB-C459-B3C6-1813-10672C30D888}"/>
                        </a:ext>
                      </a:extLst>
                    </p:cNvPr>
                    <p:cNvSpPr/>
                    <p:nvPr/>
                  </p:nvSpPr>
                  <p:spPr>
                    <a:xfrm>
                      <a:off x="2011944" y="2954020"/>
                      <a:ext cx="1165225" cy="1294801"/>
                    </a:xfrm>
                    <a:prstGeom prst="roundRect">
                      <a:avLst/>
                    </a:prstGeom>
                    <a:noFill/>
                    <a:ln w="57150">
                      <a:solidFill>
                        <a:srgbClr val="FFBE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8" name="Speech Bubble: Rectangle with Corners Rounded 67">
                      <a:extLst>
                        <a:ext uri="{FF2B5EF4-FFF2-40B4-BE49-F238E27FC236}">
                          <a16:creationId xmlns:a16="http://schemas.microsoft.com/office/drawing/2014/main" id="{BBE0C5D5-9E3C-DF38-220C-61E09B4C8A06}"/>
                        </a:ext>
                      </a:extLst>
                    </p:cNvPr>
                    <p:cNvSpPr/>
                    <p:nvPr/>
                  </p:nvSpPr>
                  <p:spPr>
                    <a:xfrm>
                      <a:off x="3139975" y="2352041"/>
                      <a:ext cx="1222529" cy="419210"/>
                    </a:xfrm>
                    <a:prstGeom prst="wedgeRoundRectCallout">
                      <a:avLst>
                        <a:gd name="adj1" fmla="val -39736"/>
                        <a:gd name="adj2" fmla="val 100379"/>
                        <a:gd name="adj3" fmla="val 16667"/>
                      </a:avLst>
                    </a:prstGeom>
                    <a:noFill/>
                    <a:ln w="28575">
                      <a:solidFill>
                        <a:srgbClr val="FFBE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dirty="0">
                          <a:solidFill>
                            <a:schemeClr val="tx1"/>
                          </a:solidFill>
                          <a:latin typeface="Sylfaen" panose="010A0502050306030303" pitchFamily="18" charset="0"/>
                          <a:ea typeface="Calibri" panose="020F0502020204030204" pitchFamily="34" charset="0"/>
                          <a:cs typeface="Times New Roman" panose="02020603050405020304" pitchFamily="18" charset="0"/>
                        </a:rPr>
                        <a:t>publi</a:t>
                      </a:r>
                      <a:r>
                        <a:rPr lang="en-US" sz="700" dirty="0">
                          <a:solidFill>
                            <a:schemeClr val="tx1"/>
                          </a:solidFill>
                          <a:latin typeface="Sylfaen" panose="010A0502050306030303" pitchFamily="18" charset="0"/>
                          <a:ea typeface="Calibri" panose="020F0502020204030204" pitchFamily="34" charset="0"/>
                          <a:cs typeface="Times New Roman" panose="02020603050405020304" pitchFamily="18" charset="0"/>
                        </a:rPr>
                        <a:t> </a:t>
                      </a:r>
                      <a:r>
                        <a:rPr lang="en-US" sz="1400" b="1" dirty="0">
                          <a:solidFill>
                            <a:schemeClr val="tx1"/>
                          </a:solidFill>
                          <a:latin typeface="Sylfaen" panose="010A0502050306030303" pitchFamily="18" charset="0"/>
                          <a:ea typeface="Calibri" panose="020F0502020204030204" pitchFamily="34" charset="0"/>
                          <a:cs typeface="Times New Roman" panose="02020603050405020304" pitchFamily="18" charset="0"/>
                        </a:rPr>
                        <a:t>sh</a:t>
                      </a:r>
                      <a:r>
                        <a:rPr lang="en-US" sz="700" b="1" dirty="0">
                          <a:solidFill>
                            <a:schemeClr val="tx1"/>
                          </a:solidFill>
                          <a:latin typeface="Sylfaen" panose="010A0502050306030303" pitchFamily="18" charset="0"/>
                          <a:ea typeface="Calibri" panose="020F0502020204030204" pitchFamily="34" charset="0"/>
                          <a:cs typeface="Times New Roman" panose="02020603050405020304" pitchFamily="18" charset="0"/>
                        </a:rPr>
                        <a:t> </a:t>
                      </a:r>
                      <a:r>
                        <a:rPr lang="en-US" sz="1200" dirty="0">
                          <a:solidFill>
                            <a:schemeClr val="tx1"/>
                          </a:solidFill>
                          <a:latin typeface="Sylfaen" panose="010A0502050306030303" pitchFamily="18" charset="0"/>
                          <a:ea typeface="Calibri" panose="020F0502020204030204" pitchFamily="34" charset="0"/>
                          <a:cs typeface="Times New Roman" panose="02020603050405020304" pitchFamily="18" charset="0"/>
                        </a:rPr>
                        <a:t>er</a:t>
                      </a:r>
                      <a:endParaRPr lang="en-US" sz="1200" dirty="0">
                        <a:solidFill>
                          <a:schemeClr val="tx1"/>
                        </a:solidFill>
                        <a:effectLst/>
                        <a:latin typeface="Sylfaen" panose="010A0502050306030303" pitchFamily="18" charset="0"/>
                        <a:ea typeface="Calibri" panose="020F0502020204030204" pitchFamily="34" charset="0"/>
                        <a:cs typeface="Times New Roman" panose="02020603050405020304" pitchFamily="18" charset="0"/>
                      </a:endParaRPr>
                    </a:p>
                  </p:txBody>
                </p:sp>
                <p:sp>
                  <p:nvSpPr>
                    <p:cNvPr id="69" name="Text Box 10">
                      <a:extLst>
                        <a:ext uri="{FF2B5EF4-FFF2-40B4-BE49-F238E27FC236}">
                          <a16:creationId xmlns:a16="http://schemas.microsoft.com/office/drawing/2014/main" id="{590C7867-BE46-1735-1A76-348A5FDB61C2}"/>
                        </a:ext>
                      </a:extLst>
                    </p:cNvPr>
                    <p:cNvSpPr txBox="1">
                      <a:spLocks noChangeArrowheads="1"/>
                    </p:cNvSpPr>
                    <p:nvPr/>
                  </p:nvSpPr>
                  <p:spPr bwMode="auto">
                    <a:xfrm>
                      <a:off x="2037935" y="4303381"/>
                      <a:ext cx="1136650" cy="277812"/>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Left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0" name="Text Box 10">
                      <a:extLst>
                        <a:ext uri="{FF2B5EF4-FFF2-40B4-BE49-F238E27FC236}">
                          <a16:creationId xmlns:a16="http://schemas.microsoft.com/office/drawing/2014/main" id="{48552BAA-45CE-C60B-FD4C-65E0DF994187}"/>
                        </a:ext>
                      </a:extLst>
                    </p:cNvPr>
                    <p:cNvSpPr txBox="1">
                      <a:spLocks noChangeArrowheads="1"/>
                    </p:cNvSpPr>
                    <p:nvPr/>
                  </p:nvSpPr>
                  <p:spPr bwMode="auto">
                    <a:xfrm>
                      <a:off x="2037935" y="2694838"/>
                      <a:ext cx="1136650" cy="277813"/>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u="none" strike="noStrike" cap="none" normalizeH="0" baseline="0" dirty="0">
                          <a:ln>
                            <a:noFill/>
                          </a:ln>
                          <a:solidFill>
                            <a:srgbClr val="FE9700"/>
                          </a:solidFill>
                          <a:effectLst/>
                          <a:latin typeface="Sylfaen" panose="010A0502050306030303" pitchFamily="18" charset="0"/>
                          <a:ea typeface="Calibri" panose="020F0502020204030204" pitchFamily="34" charset="0"/>
                          <a:cs typeface="Times New Roman" panose="02020603050405020304" pitchFamily="18" charset="0"/>
                        </a:rPr>
                        <a:t>Talker A</a:t>
                      </a:r>
                      <a:endParaRPr kumimoji="0" lang="en-US" altLang="en-US" sz="2400" b="1" u="none" strike="noStrike" cap="none" normalizeH="0" baseline="0" dirty="0">
                        <a:ln>
                          <a:noFill/>
                        </a:ln>
                        <a:solidFill>
                          <a:srgbClr val="FE9700"/>
                        </a:solidFill>
                        <a:effectLst/>
                        <a:latin typeface="Arial" panose="020B0604020202020204" pitchFamily="34" charset="0"/>
                      </a:endParaRPr>
                    </a:p>
                  </p:txBody>
                </p:sp>
              </p:grpSp>
              <p:pic>
                <p:nvPicPr>
                  <p:cNvPr id="57" name="Graphic 56" descr="Male outline">
                    <a:extLst>
                      <a:ext uri="{FF2B5EF4-FFF2-40B4-BE49-F238E27FC236}">
                        <a16:creationId xmlns:a16="http://schemas.microsoft.com/office/drawing/2014/main" id="{207F217F-D2A0-F7A7-D4BA-3D7FB952A33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21804" y="3114054"/>
                    <a:ext cx="366960" cy="412859"/>
                  </a:xfrm>
                  <a:prstGeom prst="rect">
                    <a:avLst/>
                  </a:prstGeom>
                </p:spPr>
              </p:pic>
              <p:pic>
                <p:nvPicPr>
                  <p:cNvPr id="60" name="Graphic 59" descr="Ear outline">
                    <a:extLst>
                      <a:ext uri="{FF2B5EF4-FFF2-40B4-BE49-F238E27FC236}">
                        <a16:creationId xmlns:a16="http://schemas.microsoft.com/office/drawing/2014/main" id="{8C4C501C-AE2D-C4C1-6596-9B8C4FEAB50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6607694" y="3466946"/>
                    <a:ext cx="288948" cy="412616"/>
                  </a:xfrm>
                  <a:prstGeom prst="rect">
                    <a:avLst/>
                  </a:prstGeom>
                </p:spPr>
              </p:pic>
            </p:grpSp>
          </p:grpSp>
          <p:sp>
            <p:nvSpPr>
              <p:cNvPr id="106" name="TextBox 105">
                <a:extLst>
                  <a:ext uri="{FF2B5EF4-FFF2-40B4-BE49-F238E27FC236}">
                    <a16:creationId xmlns:a16="http://schemas.microsoft.com/office/drawing/2014/main" id="{F51CDC63-0551-790B-A202-891478DC3FFF}"/>
                  </a:ext>
                </a:extLst>
              </p:cNvPr>
              <p:cNvSpPr txBox="1"/>
              <p:nvPr/>
            </p:nvSpPr>
            <p:spPr>
              <a:xfrm>
                <a:off x="6442900" y="1841368"/>
                <a:ext cx="1522981" cy="338554"/>
              </a:xfrm>
              <a:prstGeom prst="rect">
                <a:avLst/>
              </a:prstGeom>
              <a:noFill/>
            </p:spPr>
            <p:txBody>
              <a:bodyPr wrap="square" rtlCol="0">
                <a:spAutoFit/>
              </a:bodyPr>
              <a:lstStyle/>
              <a:p>
                <a:pPr algn="ctr"/>
                <a:r>
                  <a:rPr lang="en-US" sz="1600" i="1" dirty="0">
                    <a:latin typeface="Sylfaen" panose="010A0502050306030303" pitchFamily="18" charset="0"/>
                  </a:rPr>
                  <a:t>Critical Trial</a:t>
                </a:r>
              </a:p>
            </p:txBody>
          </p:sp>
          <p:sp>
            <p:nvSpPr>
              <p:cNvPr id="163" name="Rectangle: Rounded Corners 162">
                <a:extLst>
                  <a:ext uri="{FF2B5EF4-FFF2-40B4-BE49-F238E27FC236}">
                    <a16:creationId xmlns:a16="http://schemas.microsoft.com/office/drawing/2014/main" id="{38B03A7A-3730-5C02-680F-89839E2E2F00}"/>
                  </a:ext>
                </a:extLst>
              </p:cNvPr>
              <p:cNvSpPr/>
              <p:nvPr/>
            </p:nvSpPr>
            <p:spPr>
              <a:xfrm>
                <a:off x="5048545" y="2179923"/>
                <a:ext cx="4251686" cy="2213168"/>
              </a:xfrm>
              <a:prstGeom prst="roundRect">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1" name="TextBox 170">
              <a:extLst>
                <a:ext uri="{FF2B5EF4-FFF2-40B4-BE49-F238E27FC236}">
                  <a16:creationId xmlns:a16="http://schemas.microsoft.com/office/drawing/2014/main" id="{ABEF0E31-CA85-C835-7FD1-72A8D8CF6B54}"/>
                </a:ext>
              </a:extLst>
            </p:cNvPr>
            <p:cNvSpPr txBox="1"/>
            <p:nvPr/>
          </p:nvSpPr>
          <p:spPr>
            <a:xfrm>
              <a:off x="5894322" y="3315186"/>
              <a:ext cx="506132" cy="369332"/>
            </a:xfrm>
            <a:prstGeom prst="rect">
              <a:avLst/>
            </a:prstGeom>
            <a:noFill/>
          </p:spPr>
          <p:txBody>
            <a:bodyPr wrap="square" rtlCol="0">
              <a:spAutoFit/>
            </a:bodyPr>
            <a:lstStyle/>
            <a:p>
              <a:r>
                <a:rPr lang="en-US" dirty="0"/>
                <a:t>Sh</a:t>
              </a:r>
            </a:p>
          </p:txBody>
        </p:sp>
        <p:sp>
          <p:nvSpPr>
            <p:cNvPr id="172" name="TextBox 171">
              <a:extLst>
                <a:ext uri="{FF2B5EF4-FFF2-40B4-BE49-F238E27FC236}">
                  <a16:creationId xmlns:a16="http://schemas.microsoft.com/office/drawing/2014/main" id="{D133495B-B197-34C2-D0EB-35C59E93B106}"/>
                </a:ext>
              </a:extLst>
            </p:cNvPr>
            <p:cNvSpPr txBox="1"/>
            <p:nvPr/>
          </p:nvSpPr>
          <p:spPr>
            <a:xfrm>
              <a:off x="9381902" y="3378211"/>
              <a:ext cx="417980" cy="369332"/>
            </a:xfrm>
            <a:prstGeom prst="rect">
              <a:avLst/>
            </a:prstGeom>
            <a:noFill/>
          </p:spPr>
          <p:txBody>
            <a:bodyPr wrap="square" rtlCol="0">
              <a:spAutoFit/>
            </a:bodyPr>
            <a:lstStyle/>
            <a:p>
              <a:r>
                <a:rPr lang="en-US" dirty="0"/>
                <a:t>S</a:t>
              </a:r>
            </a:p>
          </p:txBody>
        </p:sp>
      </p:grpSp>
      <p:pic>
        <p:nvPicPr>
          <p:cNvPr id="3" name="Picture 2">
            <a:extLst>
              <a:ext uri="{FF2B5EF4-FFF2-40B4-BE49-F238E27FC236}">
                <a16:creationId xmlns:a16="http://schemas.microsoft.com/office/drawing/2014/main" id="{72C782DD-1C1A-4816-5C6A-6414681CC064}"/>
              </a:ext>
            </a:extLst>
          </p:cNvPr>
          <p:cNvPicPr>
            <a:picLocks noChangeAspect="1"/>
          </p:cNvPicPr>
          <p:nvPr/>
        </p:nvPicPr>
        <p:blipFill>
          <a:blip r:embed="rId14"/>
          <a:stretch>
            <a:fillRect/>
          </a:stretch>
        </p:blipFill>
        <p:spPr>
          <a:xfrm>
            <a:off x="4279477" y="5885459"/>
            <a:ext cx="3397425" cy="749339"/>
          </a:xfrm>
          <a:prstGeom prst="rect">
            <a:avLst/>
          </a:prstGeom>
        </p:spPr>
      </p:pic>
      <p:grpSp>
        <p:nvGrpSpPr>
          <p:cNvPr id="38" name="Group 37">
            <a:extLst>
              <a:ext uri="{FF2B5EF4-FFF2-40B4-BE49-F238E27FC236}">
                <a16:creationId xmlns:a16="http://schemas.microsoft.com/office/drawing/2014/main" id="{4013D0DD-725C-C658-DFE4-0C9F05E75C69}"/>
              </a:ext>
            </a:extLst>
          </p:cNvPr>
          <p:cNvGrpSpPr/>
          <p:nvPr/>
        </p:nvGrpSpPr>
        <p:grpSpPr>
          <a:xfrm>
            <a:off x="1376654" y="2018885"/>
            <a:ext cx="4262868" cy="2341530"/>
            <a:chOff x="333568" y="1636123"/>
            <a:chExt cx="4251686" cy="2263016"/>
          </a:xfrm>
        </p:grpSpPr>
        <p:grpSp>
          <p:nvGrpSpPr>
            <p:cNvPr id="39" name="Group 38">
              <a:extLst>
                <a:ext uri="{FF2B5EF4-FFF2-40B4-BE49-F238E27FC236}">
                  <a16:creationId xmlns:a16="http://schemas.microsoft.com/office/drawing/2014/main" id="{8800701E-07E2-6828-CCBA-27CE5AF11A9F}"/>
                </a:ext>
              </a:extLst>
            </p:cNvPr>
            <p:cNvGrpSpPr/>
            <p:nvPr/>
          </p:nvGrpSpPr>
          <p:grpSpPr>
            <a:xfrm>
              <a:off x="333568" y="1636123"/>
              <a:ext cx="4251686" cy="2263016"/>
              <a:chOff x="399166" y="1848074"/>
              <a:chExt cx="4251686" cy="2616142"/>
            </a:xfrm>
          </p:grpSpPr>
          <p:sp>
            <p:nvSpPr>
              <p:cNvPr id="42" name="TextBox 41">
                <a:extLst>
                  <a:ext uri="{FF2B5EF4-FFF2-40B4-BE49-F238E27FC236}">
                    <a16:creationId xmlns:a16="http://schemas.microsoft.com/office/drawing/2014/main" id="{6EA6DD36-ABCD-51DD-4DAB-42F69498DD79}"/>
                  </a:ext>
                </a:extLst>
              </p:cNvPr>
              <p:cNvSpPr txBox="1"/>
              <p:nvPr/>
            </p:nvSpPr>
            <p:spPr>
              <a:xfrm>
                <a:off x="1354610" y="1848074"/>
                <a:ext cx="2193478" cy="378259"/>
              </a:xfrm>
              <a:prstGeom prst="rect">
                <a:avLst/>
              </a:prstGeom>
              <a:noFill/>
            </p:spPr>
            <p:txBody>
              <a:bodyPr wrap="square" rtlCol="0">
                <a:spAutoFit/>
              </a:bodyPr>
              <a:lstStyle/>
              <a:p>
                <a:pPr algn="ctr"/>
                <a:r>
                  <a:rPr lang="en-US" sz="1600" i="1" dirty="0">
                    <a:latin typeface="Sylfaen" panose="010A0502050306030303" pitchFamily="18" charset="0"/>
                  </a:rPr>
                  <a:t>Filler Trial</a:t>
                </a:r>
              </a:p>
            </p:txBody>
          </p:sp>
          <p:grpSp>
            <p:nvGrpSpPr>
              <p:cNvPr id="43" name="Group 42">
                <a:extLst>
                  <a:ext uri="{FF2B5EF4-FFF2-40B4-BE49-F238E27FC236}">
                    <a16:creationId xmlns:a16="http://schemas.microsoft.com/office/drawing/2014/main" id="{11E975BB-2732-5B2A-E6BE-1EB059C9B525}"/>
                  </a:ext>
                </a:extLst>
              </p:cNvPr>
              <p:cNvGrpSpPr/>
              <p:nvPr/>
            </p:nvGrpSpPr>
            <p:grpSpPr>
              <a:xfrm>
                <a:off x="564862" y="2637235"/>
                <a:ext cx="3824551" cy="1787392"/>
                <a:chOff x="6643560" y="2674040"/>
                <a:chExt cx="4104863" cy="1787392"/>
              </a:xfrm>
            </p:grpSpPr>
            <p:grpSp>
              <p:nvGrpSpPr>
                <p:cNvPr id="45" name="Group 44">
                  <a:extLst>
                    <a:ext uri="{FF2B5EF4-FFF2-40B4-BE49-F238E27FC236}">
                      <a16:creationId xmlns:a16="http://schemas.microsoft.com/office/drawing/2014/main" id="{4E2131B7-9E24-193D-55EB-7FE7BE377DA0}"/>
                    </a:ext>
                  </a:extLst>
                </p:cNvPr>
                <p:cNvGrpSpPr/>
                <p:nvPr/>
              </p:nvGrpSpPr>
              <p:grpSpPr>
                <a:xfrm>
                  <a:off x="8104815" y="3189977"/>
                  <a:ext cx="1076326" cy="1175133"/>
                  <a:chOff x="3887615" y="3088037"/>
                  <a:chExt cx="1334267" cy="1294802"/>
                </a:xfrm>
              </p:grpSpPr>
              <p:pic>
                <p:nvPicPr>
                  <p:cNvPr id="90" name="Graphic 13" descr="User outline">
                    <a:extLst>
                      <a:ext uri="{FF2B5EF4-FFF2-40B4-BE49-F238E27FC236}">
                        <a16:creationId xmlns:a16="http://schemas.microsoft.com/office/drawing/2014/main" id="{F1B2493D-5899-3356-B738-D98801B700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27080" y="3088037"/>
                    <a:ext cx="1294802" cy="1294802"/>
                  </a:xfrm>
                  <a:prstGeom prst="rect">
                    <a:avLst/>
                  </a:prstGeom>
                </p:spPr>
              </p:pic>
              <p:sp>
                <p:nvSpPr>
                  <p:cNvPr id="91" name="Text Box 10">
                    <a:extLst>
                      <a:ext uri="{FF2B5EF4-FFF2-40B4-BE49-F238E27FC236}">
                        <a16:creationId xmlns:a16="http://schemas.microsoft.com/office/drawing/2014/main" id="{FABF1705-6464-B97C-139C-1E89B4CB9DF4}"/>
                      </a:ext>
                    </a:extLst>
                  </p:cNvPr>
                  <p:cNvSpPr txBox="1">
                    <a:spLocks noChangeArrowheads="1"/>
                  </p:cNvSpPr>
                  <p:nvPr/>
                </p:nvSpPr>
                <p:spPr bwMode="auto">
                  <a:xfrm>
                    <a:off x="3887615" y="4130424"/>
                    <a:ext cx="1294802" cy="190072"/>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Participant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grpSp>
            <p:cxnSp>
              <p:nvCxnSpPr>
                <p:cNvPr id="46" name="Straight Arrow Connector 45">
                  <a:extLst>
                    <a:ext uri="{FF2B5EF4-FFF2-40B4-BE49-F238E27FC236}">
                      <a16:creationId xmlns:a16="http://schemas.microsoft.com/office/drawing/2014/main" id="{E819169F-5443-9128-DC55-A284058DFF25}"/>
                    </a:ext>
                  </a:extLst>
                </p:cNvPr>
                <p:cNvCxnSpPr>
                  <a:cxnSpLocks/>
                </p:cNvCxnSpPr>
                <p:nvPr/>
              </p:nvCxnSpPr>
              <p:spPr>
                <a:xfrm>
                  <a:off x="7745298" y="3445823"/>
                  <a:ext cx="480154" cy="0"/>
                </a:xfrm>
                <a:prstGeom prst="straightConnector1">
                  <a:avLst/>
                </a:prstGeom>
                <a:ln w="19050">
                  <a:solidFill>
                    <a:srgbClr val="FE97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EBF5CDB-C876-CBDE-180D-0FFCF212A231}"/>
                    </a:ext>
                  </a:extLst>
                </p:cNvPr>
                <p:cNvCxnSpPr>
                  <a:cxnSpLocks/>
                </p:cNvCxnSpPr>
                <p:nvPr/>
              </p:nvCxnSpPr>
              <p:spPr>
                <a:xfrm flipH="1">
                  <a:off x="9086424" y="3449054"/>
                  <a:ext cx="480154" cy="0"/>
                </a:xfrm>
                <a:prstGeom prst="straightConnector1">
                  <a:avLst/>
                </a:prstGeom>
                <a:ln w="19050">
                  <a:solidFill>
                    <a:srgbClr val="0CA7F4"/>
                  </a:solidFill>
                  <a:tailEnd type="triangle"/>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37AA2963-91A4-E797-399D-5AE3A49CF696}"/>
                    </a:ext>
                  </a:extLst>
                </p:cNvPr>
                <p:cNvGrpSpPr/>
                <p:nvPr/>
              </p:nvGrpSpPr>
              <p:grpSpPr>
                <a:xfrm>
                  <a:off x="9735249" y="2719607"/>
                  <a:ext cx="1013174" cy="1737848"/>
                  <a:chOff x="9745986" y="2834391"/>
                  <a:chExt cx="1013174" cy="1737848"/>
                </a:xfrm>
              </p:grpSpPr>
              <p:grpSp>
                <p:nvGrpSpPr>
                  <p:cNvPr id="83" name="Group 82">
                    <a:extLst>
                      <a:ext uri="{FF2B5EF4-FFF2-40B4-BE49-F238E27FC236}">
                        <a16:creationId xmlns:a16="http://schemas.microsoft.com/office/drawing/2014/main" id="{0EA487F4-E060-59CE-3D8F-FA4FADC6FFEF}"/>
                      </a:ext>
                    </a:extLst>
                  </p:cNvPr>
                  <p:cNvGrpSpPr/>
                  <p:nvPr/>
                </p:nvGrpSpPr>
                <p:grpSpPr>
                  <a:xfrm>
                    <a:off x="9745986" y="2834391"/>
                    <a:ext cx="1013174" cy="1737848"/>
                    <a:chOff x="5936890" y="2635547"/>
                    <a:chExt cx="1255979" cy="1914821"/>
                  </a:xfrm>
                </p:grpSpPr>
                <p:sp>
                  <p:nvSpPr>
                    <p:cNvPr id="86" name="Text Box 11">
                      <a:extLst>
                        <a:ext uri="{FF2B5EF4-FFF2-40B4-BE49-F238E27FC236}">
                          <a16:creationId xmlns:a16="http://schemas.microsoft.com/office/drawing/2014/main" id="{56F69B68-5046-AF57-C5F1-10F0B45F377B}"/>
                        </a:ext>
                      </a:extLst>
                    </p:cNvPr>
                    <p:cNvSpPr txBox="1">
                      <a:spLocks noChangeArrowheads="1"/>
                    </p:cNvSpPr>
                    <p:nvPr/>
                  </p:nvSpPr>
                  <p:spPr bwMode="auto">
                    <a:xfrm>
                      <a:off x="6050656" y="4272554"/>
                      <a:ext cx="1136650" cy="277814"/>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Right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87" name="Graphic 86" descr="School girl outline">
                      <a:extLst>
                        <a:ext uri="{FF2B5EF4-FFF2-40B4-BE49-F238E27FC236}">
                          <a16:creationId xmlns:a16="http://schemas.microsoft.com/office/drawing/2014/main" id="{8C83F6D5-A780-1F6C-461E-FF4A59F12D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36890" y="3499967"/>
                      <a:ext cx="856383" cy="856384"/>
                    </a:xfrm>
                    <a:prstGeom prst="rect">
                      <a:avLst/>
                    </a:prstGeom>
                  </p:spPr>
                </p:pic>
                <p:sp>
                  <p:nvSpPr>
                    <p:cNvPr id="88" name="Rectangle: Rounded Corners 87">
                      <a:extLst>
                        <a:ext uri="{FF2B5EF4-FFF2-40B4-BE49-F238E27FC236}">
                          <a16:creationId xmlns:a16="http://schemas.microsoft.com/office/drawing/2014/main" id="{F20214DB-2FE7-2786-6F47-E8696A0B7A34}"/>
                        </a:ext>
                      </a:extLst>
                    </p:cNvPr>
                    <p:cNvSpPr/>
                    <p:nvPr/>
                  </p:nvSpPr>
                  <p:spPr>
                    <a:xfrm>
                      <a:off x="6011918" y="2901314"/>
                      <a:ext cx="1158240" cy="1371240"/>
                    </a:xfrm>
                    <a:prstGeom prst="roundRect">
                      <a:avLst/>
                    </a:prstGeom>
                    <a:noFill/>
                    <a:ln w="57150">
                      <a:solidFill>
                        <a:srgbClr val="77CEF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9" name="Text Box 10">
                      <a:extLst>
                        <a:ext uri="{FF2B5EF4-FFF2-40B4-BE49-F238E27FC236}">
                          <a16:creationId xmlns:a16="http://schemas.microsoft.com/office/drawing/2014/main" id="{9D99B6AE-84B2-2886-D2F1-4067415EC3C9}"/>
                        </a:ext>
                      </a:extLst>
                    </p:cNvPr>
                    <p:cNvSpPr txBox="1">
                      <a:spLocks noChangeArrowheads="1"/>
                    </p:cNvSpPr>
                    <p:nvPr/>
                  </p:nvSpPr>
                  <p:spPr bwMode="auto">
                    <a:xfrm>
                      <a:off x="6056219" y="2635547"/>
                      <a:ext cx="1136650" cy="277813"/>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u="none" strike="noStrike" cap="none" normalizeH="0" baseline="0" dirty="0">
                          <a:ln>
                            <a:noFill/>
                          </a:ln>
                          <a:solidFill>
                            <a:srgbClr val="0CA7F4"/>
                          </a:solidFill>
                          <a:effectLst/>
                          <a:latin typeface="Sylfaen" panose="010A0502050306030303" pitchFamily="18" charset="0"/>
                          <a:ea typeface="Calibri" panose="020F0502020204030204" pitchFamily="34" charset="0"/>
                          <a:cs typeface="Times New Roman" panose="02020603050405020304" pitchFamily="18" charset="0"/>
                        </a:rPr>
                        <a:t>Talker B</a:t>
                      </a:r>
                      <a:endParaRPr kumimoji="0" lang="en-US" altLang="en-US" sz="2400" b="1" u="none" strike="noStrike" cap="none" normalizeH="0" baseline="0" dirty="0">
                        <a:ln>
                          <a:noFill/>
                        </a:ln>
                        <a:solidFill>
                          <a:srgbClr val="0CA7F4"/>
                        </a:solidFill>
                        <a:effectLst/>
                        <a:latin typeface="Arial" panose="020B0604020202020204" pitchFamily="34" charset="0"/>
                      </a:endParaRPr>
                    </a:p>
                  </p:txBody>
                </p:sp>
              </p:grpSp>
              <p:pic>
                <p:nvPicPr>
                  <p:cNvPr id="84" name="Graphic 83" descr="Female outline">
                    <a:extLst>
                      <a:ext uri="{FF2B5EF4-FFF2-40B4-BE49-F238E27FC236}">
                        <a16:creationId xmlns:a16="http://schemas.microsoft.com/office/drawing/2014/main" id="{BE02215A-801E-FBEA-ED2D-5C108BAB011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91163" y="3118899"/>
                    <a:ext cx="334952" cy="376847"/>
                  </a:xfrm>
                  <a:prstGeom prst="rect">
                    <a:avLst/>
                  </a:prstGeom>
                </p:spPr>
              </p:pic>
              <p:pic>
                <p:nvPicPr>
                  <p:cNvPr id="85" name="Graphic 84" descr="Ear outline">
                    <a:extLst>
                      <a:ext uri="{FF2B5EF4-FFF2-40B4-BE49-F238E27FC236}">
                        <a16:creationId xmlns:a16="http://schemas.microsoft.com/office/drawing/2014/main" id="{3CA227C3-9DC4-9BFF-2795-0874F4EB5ED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427091" y="3479712"/>
                    <a:ext cx="288949" cy="412616"/>
                  </a:xfrm>
                  <a:prstGeom prst="rect">
                    <a:avLst/>
                  </a:prstGeom>
                </p:spPr>
              </p:pic>
            </p:grpSp>
            <p:grpSp>
              <p:nvGrpSpPr>
                <p:cNvPr id="49" name="Group 48">
                  <a:extLst>
                    <a:ext uri="{FF2B5EF4-FFF2-40B4-BE49-F238E27FC236}">
                      <a16:creationId xmlns:a16="http://schemas.microsoft.com/office/drawing/2014/main" id="{E8B02543-F76F-B6C7-70DA-F676C81191E2}"/>
                    </a:ext>
                  </a:extLst>
                </p:cNvPr>
                <p:cNvGrpSpPr/>
                <p:nvPr/>
              </p:nvGrpSpPr>
              <p:grpSpPr>
                <a:xfrm>
                  <a:off x="6643560" y="2674040"/>
                  <a:ext cx="1059329" cy="1787392"/>
                  <a:chOff x="6560755" y="2818710"/>
                  <a:chExt cx="1059329" cy="1787392"/>
                </a:xfrm>
              </p:grpSpPr>
              <p:grpSp>
                <p:nvGrpSpPr>
                  <p:cNvPr id="50" name="Group 49">
                    <a:extLst>
                      <a:ext uri="{FF2B5EF4-FFF2-40B4-BE49-F238E27FC236}">
                        <a16:creationId xmlns:a16="http://schemas.microsoft.com/office/drawing/2014/main" id="{C49C037B-1DF9-484C-B28F-A7A7F2AEFD39}"/>
                      </a:ext>
                    </a:extLst>
                  </p:cNvPr>
                  <p:cNvGrpSpPr/>
                  <p:nvPr/>
                </p:nvGrpSpPr>
                <p:grpSpPr>
                  <a:xfrm>
                    <a:off x="6560755" y="2818710"/>
                    <a:ext cx="1059329" cy="1787392"/>
                    <a:chOff x="1996183" y="2685791"/>
                    <a:chExt cx="1313196" cy="1969410"/>
                  </a:xfrm>
                </p:grpSpPr>
                <p:sp>
                  <p:nvSpPr>
                    <p:cNvPr id="76" name="Text Box 10">
                      <a:extLst>
                        <a:ext uri="{FF2B5EF4-FFF2-40B4-BE49-F238E27FC236}">
                          <a16:creationId xmlns:a16="http://schemas.microsoft.com/office/drawing/2014/main" id="{F440DDF2-574F-93FE-7341-AC4B2AC75DC1}"/>
                        </a:ext>
                      </a:extLst>
                    </p:cNvPr>
                    <p:cNvSpPr txBox="1">
                      <a:spLocks noChangeArrowheads="1"/>
                    </p:cNvSpPr>
                    <p:nvPr/>
                  </p:nvSpPr>
                  <p:spPr bwMode="auto">
                    <a:xfrm>
                      <a:off x="1996183" y="4377389"/>
                      <a:ext cx="1136649" cy="277812"/>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100" i="1" dirty="0">
                          <a:latin typeface="Sylfaen" panose="010A0502050306030303" pitchFamily="18" charset="0"/>
                          <a:cs typeface="Times New Roman" panose="02020603050405020304" pitchFamily="18" charset="0"/>
                        </a:rPr>
                        <a:t>Left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80" name="Graphic 79" descr="School boy outline">
                      <a:extLst>
                        <a:ext uri="{FF2B5EF4-FFF2-40B4-BE49-F238E27FC236}">
                          <a16:creationId xmlns:a16="http://schemas.microsoft.com/office/drawing/2014/main" id="{DD2EE7A4-789A-4C6C-2353-19468D7469F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452995" y="3611209"/>
                      <a:ext cx="856384" cy="856384"/>
                    </a:xfrm>
                    <a:prstGeom prst="rect">
                      <a:avLst/>
                    </a:prstGeom>
                  </p:spPr>
                </p:pic>
                <p:sp>
                  <p:nvSpPr>
                    <p:cNvPr id="81" name="Rectangle: Rounded Corners 80">
                      <a:extLst>
                        <a:ext uri="{FF2B5EF4-FFF2-40B4-BE49-F238E27FC236}">
                          <a16:creationId xmlns:a16="http://schemas.microsoft.com/office/drawing/2014/main" id="{985AF0E8-136E-2D82-FD29-C89C379018B1}"/>
                        </a:ext>
                      </a:extLst>
                    </p:cNvPr>
                    <p:cNvSpPr/>
                    <p:nvPr/>
                  </p:nvSpPr>
                  <p:spPr>
                    <a:xfrm>
                      <a:off x="2011944" y="2954019"/>
                      <a:ext cx="1165225" cy="1418985"/>
                    </a:xfrm>
                    <a:prstGeom prst="roundRect">
                      <a:avLst/>
                    </a:prstGeom>
                    <a:noFill/>
                    <a:ln w="57150">
                      <a:solidFill>
                        <a:srgbClr val="FFBE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2" name="Text Box 10">
                      <a:extLst>
                        <a:ext uri="{FF2B5EF4-FFF2-40B4-BE49-F238E27FC236}">
                          <a16:creationId xmlns:a16="http://schemas.microsoft.com/office/drawing/2014/main" id="{2DF0AF26-E002-CC12-1958-DF42F4A642F9}"/>
                        </a:ext>
                      </a:extLst>
                    </p:cNvPr>
                    <p:cNvSpPr txBox="1">
                      <a:spLocks noChangeArrowheads="1"/>
                    </p:cNvSpPr>
                    <p:nvPr/>
                  </p:nvSpPr>
                  <p:spPr bwMode="auto">
                    <a:xfrm>
                      <a:off x="2011943" y="2685791"/>
                      <a:ext cx="1136651" cy="277814"/>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u="none" strike="noStrike" cap="none" normalizeH="0" baseline="0" dirty="0">
                          <a:ln>
                            <a:noFill/>
                          </a:ln>
                          <a:solidFill>
                            <a:srgbClr val="FE9700"/>
                          </a:solidFill>
                          <a:effectLst/>
                          <a:latin typeface="Sylfaen" panose="010A0502050306030303" pitchFamily="18" charset="0"/>
                          <a:ea typeface="Calibri" panose="020F0502020204030204" pitchFamily="34" charset="0"/>
                          <a:cs typeface="Times New Roman" panose="02020603050405020304" pitchFamily="18" charset="0"/>
                        </a:rPr>
                        <a:t>Talker A</a:t>
                      </a:r>
                      <a:endParaRPr kumimoji="0" lang="en-US" altLang="en-US" sz="2400" b="1" u="none" strike="noStrike" cap="none" normalizeH="0" baseline="0" dirty="0">
                        <a:ln>
                          <a:noFill/>
                        </a:ln>
                        <a:solidFill>
                          <a:srgbClr val="FE9700"/>
                        </a:solidFill>
                        <a:effectLst/>
                        <a:latin typeface="Arial" panose="020B0604020202020204" pitchFamily="34" charset="0"/>
                      </a:endParaRPr>
                    </a:p>
                  </p:txBody>
                </p:sp>
              </p:grpSp>
              <p:pic>
                <p:nvPicPr>
                  <p:cNvPr id="51" name="Graphic 50" descr="Male outline">
                    <a:extLst>
                      <a:ext uri="{FF2B5EF4-FFF2-40B4-BE49-F238E27FC236}">
                        <a16:creationId xmlns:a16="http://schemas.microsoft.com/office/drawing/2014/main" id="{A5F87DE2-C502-2F44-D797-8E529465C0A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21804" y="3114054"/>
                    <a:ext cx="366960" cy="412859"/>
                  </a:xfrm>
                  <a:prstGeom prst="rect">
                    <a:avLst/>
                  </a:prstGeom>
                </p:spPr>
              </p:pic>
              <p:pic>
                <p:nvPicPr>
                  <p:cNvPr id="75" name="Graphic 74" descr="Ear outline">
                    <a:extLst>
                      <a:ext uri="{FF2B5EF4-FFF2-40B4-BE49-F238E27FC236}">
                        <a16:creationId xmlns:a16="http://schemas.microsoft.com/office/drawing/2014/main" id="{6A98B2A8-4B4E-CA2F-3F06-8F879627D1C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6632759" y="3471328"/>
                    <a:ext cx="288948" cy="412616"/>
                  </a:xfrm>
                  <a:prstGeom prst="rect">
                    <a:avLst/>
                  </a:prstGeom>
                </p:spPr>
              </p:pic>
            </p:grpSp>
          </p:grpSp>
          <p:sp>
            <p:nvSpPr>
              <p:cNvPr id="44" name="Rectangle: Rounded Corners 43">
                <a:extLst>
                  <a:ext uri="{FF2B5EF4-FFF2-40B4-BE49-F238E27FC236}">
                    <a16:creationId xmlns:a16="http://schemas.microsoft.com/office/drawing/2014/main" id="{6021976E-13C1-7AB1-7EE1-48F7A8E2D785}"/>
                  </a:ext>
                </a:extLst>
              </p:cNvPr>
              <p:cNvSpPr/>
              <p:nvPr/>
            </p:nvSpPr>
            <p:spPr>
              <a:xfrm>
                <a:off x="399166" y="2175652"/>
                <a:ext cx="4251686" cy="2288564"/>
              </a:xfrm>
              <a:prstGeom prst="roundRect">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Speech Bubble: Rectangle with Corners Rounded 39">
              <a:extLst>
                <a:ext uri="{FF2B5EF4-FFF2-40B4-BE49-F238E27FC236}">
                  <a16:creationId xmlns:a16="http://schemas.microsoft.com/office/drawing/2014/main" id="{6E817611-0053-735A-2B2A-B411B7A45182}"/>
                </a:ext>
              </a:extLst>
            </p:cNvPr>
            <p:cNvSpPr/>
            <p:nvPr/>
          </p:nvSpPr>
          <p:spPr>
            <a:xfrm>
              <a:off x="1423818" y="2049731"/>
              <a:ext cx="854298" cy="356489"/>
            </a:xfrm>
            <a:prstGeom prst="wedgeRoundRectCallout">
              <a:avLst>
                <a:gd name="adj1" fmla="val -39736"/>
                <a:gd name="adj2" fmla="val 100379"/>
                <a:gd name="adj3" fmla="val 16667"/>
              </a:avLst>
            </a:prstGeom>
            <a:noFill/>
            <a:ln w="28575">
              <a:solidFill>
                <a:srgbClr val="FFBE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 </a:t>
              </a:r>
              <a:r>
                <a:rPr lang="en-US" sz="1400" dirty="0">
                  <a:solidFill>
                    <a:schemeClr val="tx1"/>
                  </a:solidFill>
                  <a:latin typeface="Sylfaen" panose="010A0502050306030303" pitchFamily="18" charset="0"/>
                  <a:ea typeface="Calibri" panose="020F0502020204030204" pitchFamily="34" charset="0"/>
                  <a:cs typeface="Times New Roman" panose="02020603050405020304" pitchFamily="18" charset="0"/>
                </a:rPr>
                <a:t>l</a:t>
              </a:r>
              <a:r>
                <a:rPr lang="en-US" sz="1400" dirty="0">
                  <a:solidFill>
                    <a:schemeClr val="tx1"/>
                  </a:solidFill>
                  <a:latin typeface="Sylfaen" panose="010A0502050306030303" pitchFamily="18" charset="0"/>
                </a:rPr>
                <a:t>ogelai</a:t>
              </a:r>
              <a:endParaRPr lang="en-US" sz="1200" dirty="0">
                <a:solidFill>
                  <a:schemeClr val="tx1"/>
                </a:solidFill>
                <a:effectLst/>
                <a:latin typeface="Sylfaen" panose="010A0502050306030303" pitchFamily="18" charset="0"/>
                <a:ea typeface="Calibri" panose="020F0502020204030204" pitchFamily="34" charset="0"/>
                <a:cs typeface="Times New Roman" panose="02020603050405020304" pitchFamily="18" charset="0"/>
              </a:endParaRPr>
            </a:p>
          </p:txBody>
        </p:sp>
        <p:sp>
          <p:nvSpPr>
            <p:cNvPr id="41" name="Speech Bubble: Rectangle with Corners Rounded 40">
              <a:extLst>
                <a:ext uri="{FF2B5EF4-FFF2-40B4-BE49-F238E27FC236}">
                  <a16:creationId xmlns:a16="http://schemas.microsoft.com/office/drawing/2014/main" id="{589CF520-8D01-D391-27F9-0B98A8D2786B}"/>
                </a:ext>
              </a:extLst>
            </p:cNvPr>
            <p:cNvSpPr/>
            <p:nvPr/>
          </p:nvSpPr>
          <p:spPr>
            <a:xfrm flipH="1">
              <a:off x="2535317" y="2069594"/>
              <a:ext cx="890450" cy="359675"/>
            </a:xfrm>
            <a:prstGeom prst="wedgeRoundRectCallout">
              <a:avLst>
                <a:gd name="adj1" fmla="val -39736"/>
                <a:gd name="adj2" fmla="val 100379"/>
                <a:gd name="adj3" fmla="val 16667"/>
              </a:avLst>
            </a:prstGeom>
            <a:noFill/>
            <a:ln w="28575">
              <a:solidFill>
                <a:srgbClr val="77CEF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dirty="0">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inhabit</a:t>
              </a:r>
            </a:p>
          </p:txBody>
        </p:sp>
      </p:grpSp>
      <p:sp>
        <p:nvSpPr>
          <p:cNvPr id="92" name="TextBox 91">
            <a:extLst>
              <a:ext uri="{FF2B5EF4-FFF2-40B4-BE49-F238E27FC236}">
                <a16:creationId xmlns:a16="http://schemas.microsoft.com/office/drawing/2014/main" id="{8654F6B4-23E3-5B93-24D0-9E9F940011DC}"/>
              </a:ext>
            </a:extLst>
          </p:cNvPr>
          <p:cNvSpPr txBox="1"/>
          <p:nvPr/>
        </p:nvSpPr>
        <p:spPr>
          <a:xfrm>
            <a:off x="5001695" y="3675050"/>
            <a:ext cx="507463" cy="369332"/>
          </a:xfrm>
          <a:prstGeom prst="rect">
            <a:avLst/>
          </a:prstGeom>
          <a:noFill/>
        </p:spPr>
        <p:txBody>
          <a:bodyPr wrap="square" rtlCol="0">
            <a:spAutoFit/>
          </a:bodyPr>
          <a:lstStyle/>
          <a:p>
            <a:r>
              <a:rPr lang="en-US" dirty="0"/>
              <a:t>W</a:t>
            </a:r>
          </a:p>
        </p:txBody>
      </p:sp>
      <p:sp>
        <p:nvSpPr>
          <p:cNvPr id="93" name="TextBox 92">
            <a:extLst>
              <a:ext uri="{FF2B5EF4-FFF2-40B4-BE49-F238E27FC236}">
                <a16:creationId xmlns:a16="http://schemas.microsoft.com/office/drawing/2014/main" id="{2B41A9C5-8F1B-70FF-7B13-76F9DB464BF2}"/>
              </a:ext>
            </a:extLst>
          </p:cNvPr>
          <p:cNvSpPr txBox="1"/>
          <p:nvPr/>
        </p:nvSpPr>
        <p:spPr>
          <a:xfrm>
            <a:off x="1578812" y="3650591"/>
            <a:ext cx="507463" cy="369332"/>
          </a:xfrm>
          <a:prstGeom prst="rect">
            <a:avLst/>
          </a:prstGeom>
          <a:noFill/>
        </p:spPr>
        <p:txBody>
          <a:bodyPr wrap="square" rtlCol="0">
            <a:spAutoFit/>
          </a:bodyPr>
          <a:lstStyle/>
          <a:p>
            <a:r>
              <a:rPr lang="en-US" dirty="0"/>
              <a:t>N</a:t>
            </a:r>
          </a:p>
        </p:txBody>
      </p:sp>
    </p:spTree>
    <p:extLst>
      <p:ext uri="{BB962C8B-B14F-4D97-AF65-F5344CB8AC3E}">
        <p14:creationId xmlns:p14="http://schemas.microsoft.com/office/powerpoint/2010/main" val="773909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3ADB93B2-D514-D507-AA0D-3DBF1CB37ED0}"/>
              </a:ext>
            </a:extLst>
          </p:cNvPr>
          <p:cNvPicPr>
            <a:picLocks noChangeAspect="1"/>
          </p:cNvPicPr>
          <p:nvPr/>
        </p:nvPicPr>
        <p:blipFill rotWithShape="1">
          <a:blip r:embed="rId2"/>
          <a:srcRect t="5935" b="-1"/>
          <a:stretch/>
        </p:blipFill>
        <p:spPr>
          <a:xfrm>
            <a:off x="6096000" y="5394321"/>
            <a:ext cx="539778" cy="149336"/>
          </a:xfrm>
          <a:prstGeom prst="rect">
            <a:avLst/>
          </a:prstGeom>
        </p:spPr>
      </p:pic>
      <p:pic>
        <p:nvPicPr>
          <p:cNvPr id="3" name="Picture 2">
            <a:extLst>
              <a:ext uri="{FF2B5EF4-FFF2-40B4-BE49-F238E27FC236}">
                <a16:creationId xmlns:a16="http://schemas.microsoft.com/office/drawing/2014/main" id="{8370288B-3D22-7B1C-D59D-A1E9D94475BA}"/>
              </a:ext>
            </a:extLst>
          </p:cNvPr>
          <p:cNvPicPr>
            <a:picLocks noChangeAspect="1"/>
          </p:cNvPicPr>
          <p:nvPr/>
        </p:nvPicPr>
        <p:blipFill>
          <a:blip r:embed="rId3"/>
          <a:stretch>
            <a:fillRect/>
          </a:stretch>
        </p:blipFill>
        <p:spPr>
          <a:xfrm>
            <a:off x="3787656" y="1463678"/>
            <a:ext cx="4616687" cy="3905451"/>
          </a:xfrm>
          <a:prstGeom prst="rect">
            <a:avLst/>
          </a:prstGeom>
        </p:spPr>
      </p:pic>
      <p:pic>
        <p:nvPicPr>
          <p:cNvPr id="7" name="Picture 6">
            <a:extLst>
              <a:ext uri="{FF2B5EF4-FFF2-40B4-BE49-F238E27FC236}">
                <a16:creationId xmlns:a16="http://schemas.microsoft.com/office/drawing/2014/main" id="{72311E70-1364-E466-D0F9-E06EAE7F0BFE}"/>
              </a:ext>
            </a:extLst>
          </p:cNvPr>
          <p:cNvPicPr>
            <a:picLocks noChangeAspect="1"/>
          </p:cNvPicPr>
          <p:nvPr/>
        </p:nvPicPr>
        <p:blipFill>
          <a:blip r:embed="rId4"/>
          <a:stretch>
            <a:fillRect/>
          </a:stretch>
        </p:blipFill>
        <p:spPr>
          <a:xfrm>
            <a:off x="4679877" y="1368423"/>
            <a:ext cx="3372023" cy="190510"/>
          </a:xfrm>
          <a:prstGeom prst="rect">
            <a:avLst/>
          </a:prstGeom>
        </p:spPr>
      </p:pic>
    </p:spTree>
    <p:extLst>
      <p:ext uri="{BB962C8B-B14F-4D97-AF65-F5344CB8AC3E}">
        <p14:creationId xmlns:p14="http://schemas.microsoft.com/office/powerpoint/2010/main" val="610598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0E9E5C97-0513-666D-ACFF-E4F760463D21}"/>
              </a:ext>
            </a:extLst>
          </p:cNvPr>
          <p:cNvGrpSpPr/>
          <p:nvPr/>
        </p:nvGrpSpPr>
        <p:grpSpPr>
          <a:xfrm>
            <a:off x="5019189" y="2211308"/>
            <a:ext cx="6892614" cy="4232972"/>
            <a:chOff x="5019189" y="2211308"/>
            <a:chExt cx="6892614" cy="4232972"/>
          </a:xfrm>
        </p:grpSpPr>
        <p:sp>
          <p:nvSpPr>
            <p:cNvPr id="11" name="TextBox 10">
              <a:extLst>
                <a:ext uri="{FF2B5EF4-FFF2-40B4-BE49-F238E27FC236}">
                  <a16:creationId xmlns:a16="http://schemas.microsoft.com/office/drawing/2014/main" id="{05335D11-571F-AF33-A54C-9192920617C7}"/>
                </a:ext>
              </a:extLst>
            </p:cNvPr>
            <p:cNvSpPr txBox="1"/>
            <p:nvPr/>
          </p:nvSpPr>
          <p:spPr>
            <a:xfrm>
              <a:off x="5019189" y="2211308"/>
              <a:ext cx="6892614" cy="830997"/>
            </a:xfrm>
            <a:prstGeom prst="rect">
              <a:avLst/>
            </a:prstGeom>
            <a:noFill/>
          </p:spPr>
          <p:txBody>
            <a:bodyPr wrap="square" rtlCol="0">
              <a:spAutoFit/>
            </a:bodyPr>
            <a:lstStyle/>
            <a:p>
              <a:r>
                <a:rPr lang="en-US" sz="800" i="1" dirty="0">
                  <a:solidFill>
                    <a:srgbClr val="410C01"/>
                  </a:solidFill>
                  <a:latin typeface="Sylfaen" panose="010A0502050306030303" pitchFamily="18" charset="0"/>
                </a:rPr>
                <a:t>Figure 9: Compares the average proportion of ASHI responses by Test Item for the Attended Talker (blue) and the Unattended Talker (orange). The responses are separated by the ambiguous sound production of the Attended Talker (?s, left; ?sh, right); IN the left panel, the Attended talker produced an ambiguous S sound, and the Unattended Talker produced an ambiguous Sh sound. The inverse is true in the right panel. Each plotted point correlates to the calculated average number of ASHI responses for a given Test Item. The shading around the calculated psychometric curve represents a 95% confidence interval. The gray dashed line marks where the proportion of ASHI responses equals 50%; where the curves intercept this line represents the estimated perceptual boundary for the Talker, when participants are equally likely to respond either ASI or ASHI for that Test Item. </a:t>
              </a:r>
              <a:endParaRPr lang="en-US" sz="800" dirty="0">
                <a:solidFill>
                  <a:srgbClr val="410C01"/>
                </a:solidFill>
                <a:latin typeface="Sylfaen" panose="010A0502050306030303" pitchFamily="18" charset="0"/>
              </a:endParaRPr>
            </a:p>
          </p:txBody>
        </p:sp>
        <p:pic>
          <p:nvPicPr>
            <p:cNvPr id="16" name="Picture 15">
              <a:extLst>
                <a:ext uri="{FF2B5EF4-FFF2-40B4-BE49-F238E27FC236}">
                  <a16:creationId xmlns:a16="http://schemas.microsoft.com/office/drawing/2014/main" id="{B4822819-2597-22A4-C68D-D7BDBFE2A023}"/>
                </a:ext>
              </a:extLst>
            </p:cNvPr>
            <p:cNvPicPr>
              <a:picLocks noChangeAspect="1"/>
            </p:cNvPicPr>
            <p:nvPr/>
          </p:nvPicPr>
          <p:blipFill>
            <a:blip r:embed="rId2"/>
            <a:stretch>
              <a:fillRect/>
            </a:stretch>
          </p:blipFill>
          <p:spPr>
            <a:xfrm>
              <a:off x="5019189" y="3042305"/>
              <a:ext cx="6808902" cy="3401975"/>
            </a:xfrm>
            <a:prstGeom prst="rect">
              <a:avLst/>
            </a:prstGeom>
          </p:spPr>
        </p:pic>
      </p:grpSp>
      <p:grpSp>
        <p:nvGrpSpPr>
          <p:cNvPr id="19" name="Group 18">
            <a:extLst>
              <a:ext uri="{FF2B5EF4-FFF2-40B4-BE49-F238E27FC236}">
                <a16:creationId xmlns:a16="http://schemas.microsoft.com/office/drawing/2014/main" id="{93DD977C-96E7-B08D-6399-A82C2157C7D6}"/>
              </a:ext>
            </a:extLst>
          </p:cNvPr>
          <p:cNvGrpSpPr/>
          <p:nvPr/>
        </p:nvGrpSpPr>
        <p:grpSpPr>
          <a:xfrm>
            <a:off x="454211" y="681487"/>
            <a:ext cx="4186800" cy="4723526"/>
            <a:chOff x="454211" y="681487"/>
            <a:chExt cx="4186800" cy="4723526"/>
          </a:xfrm>
        </p:grpSpPr>
        <p:sp>
          <p:nvSpPr>
            <p:cNvPr id="10" name="TextBox 9">
              <a:extLst>
                <a:ext uri="{FF2B5EF4-FFF2-40B4-BE49-F238E27FC236}">
                  <a16:creationId xmlns:a16="http://schemas.microsoft.com/office/drawing/2014/main" id="{D45487DA-ED17-9573-DAA3-6C2334E6EC7D}"/>
                </a:ext>
              </a:extLst>
            </p:cNvPr>
            <p:cNvSpPr txBox="1"/>
            <p:nvPr/>
          </p:nvSpPr>
          <p:spPr>
            <a:xfrm>
              <a:off x="454211" y="4450906"/>
              <a:ext cx="4186800" cy="954107"/>
            </a:xfrm>
            <a:prstGeom prst="rect">
              <a:avLst/>
            </a:prstGeom>
            <a:noFill/>
          </p:spPr>
          <p:txBody>
            <a:bodyPr wrap="square" rtlCol="0">
              <a:spAutoFit/>
            </a:bodyPr>
            <a:lstStyle/>
            <a:p>
              <a:r>
                <a:rPr lang="en-US" sz="800" i="1" dirty="0">
                  <a:solidFill>
                    <a:srgbClr val="410C01"/>
                  </a:solidFill>
                  <a:latin typeface="Sylfaen" panose="010A0502050306030303" pitchFamily="18" charset="0"/>
                </a:rPr>
                <a:t>Figure 8: Compares the average proportion of ASHI responses by Test Item for the Attended Talker  producing an ambiguous S sound (blue) or an ambiguous Sh sound (orange). Each plotted point correlates to the calculated average number of ASHI responses for a given Test Item. The shading around the calculated psychometric curve represents a 95% confidence interval. The gray dashed line marks where the proportion of ASHI responses equals 50%; where the curves intercept this line represents the estimated perceptual boundary for the Talker, when participants are equally likely to respond either ASI or ASHI for that Test Item. </a:t>
              </a:r>
              <a:endParaRPr lang="en-US" sz="800" dirty="0">
                <a:solidFill>
                  <a:srgbClr val="410C01"/>
                </a:solidFill>
                <a:latin typeface="Sylfaen" panose="010A0502050306030303" pitchFamily="18" charset="0"/>
              </a:endParaRPr>
            </a:p>
          </p:txBody>
        </p:sp>
        <p:pic>
          <p:nvPicPr>
            <p:cNvPr id="18" name="Picture 17">
              <a:extLst>
                <a:ext uri="{FF2B5EF4-FFF2-40B4-BE49-F238E27FC236}">
                  <a16:creationId xmlns:a16="http://schemas.microsoft.com/office/drawing/2014/main" id="{8484578A-2CCC-E80E-EB2F-CDEB4E250084}"/>
                </a:ext>
              </a:extLst>
            </p:cNvPr>
            <p:cNvPicPr>
              <a:picLocks noChangeAspect="1"/>
            </p:cNvPicPr>
            <p:nvPr/>
          </p:nvPicPr>
          <p:blipFill>
            <a:blip r:embed="rId3"/>
            <a:stretch>
              <a:fillRect/>
            </a:stretch>
          </p:blipFill>
          <p:spPr>
            <a:xfrm>
              <a:off x="576386" y="681487"/>
              <a:ext cx="3882065" cy="3700408"/>
            </a:xfrm>
            <a:prstGeom prst="rect">
              <a:avLst/>
            </a:prstGeom>
          </p:spPr>
        </p:pic>
      </p:grpSp>
    </p:spTree>
    <p:extLst>
      <p:ext uri="{BB962C8B-B14F-4D97-AF65-F5344CB8AC3E}">
        <p14:creationId xmlns:p14="http://schemas.microsoft.com/office/powerpoint/2010/main" val="1092840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B83F8BD-7DE5-BD87-115D-11D0DA7186D8}"/>
              </a:ext>
            </a:extLst>
          </p:cNvPr>
          <p:cNvGrpSpPr/>
          <p:nvPr/>
        </p:nvGrpSpPr>
        <p:grpSpPr>
          <a:xfrm>
            <a:off x="161520" y="422694"/>
            <a:ext cx="7701812" cy="3822021"/>
            <a:chOff x="161520" y="422694"/>
            <a:chExt cx="7701812" cy="3822021"/>
          </a:xfrm>
        </p:grpSpPr>
        <p:pic>
          <p:nvPicPr>
            <p:cNvPr id="7" name="Picture 6">
              <a:extLst>
                <a:ext uri="{FF2B5EF4-FFF2-40B4-BE49-F238E27FC236}">
                  <a16:creationId xmlns:a16="http://schemas.microsoft.com/office/drawing/2014/main" id="{F4ADB97C-E41E-3B9E-9C5B-DECDED469C78}"/>
                </a:ext>
              </a:extLst>
            </p:cNvPr>
            <p:cNvPicPr>
              <a:picLocks noChangeAspect="1"/>
            </p:cNvPicPr>
            <p:nvPr/>
          </p:nvPicPr>
          <p:blipFill rotWithShape="1">
            <a:blip r:embed="rId2"/>
            <a:srcRect t="6535"/>
            <a:stretch/>
          </p:blipFill>
          <p:spPr>
            <a:xfrm>
              <a:off x="161520" y="422694"/>
              <a:ext cx="7701812" cy="3114136"/>
            </a:xfrm>
            <a:prstGeom prst="rect">
              <a:avLst/>
            </a:prstGeom>
          </p:spPr>
        </p:pic>
        <p:sp>
          <p:nvSpPr>
            <p:cNvPr id="8" name="TextBox 7">
              <a:extLst>
                <a:ext uri="{FF2B5EF4-FFF2-40B4-BE49-F238E27FC236}">
                  <a16:creationId xmlns:a16="http://schemas.microsoft.com/office/drawing/2014/main" id="{F96C197E-531C-5861-990A-F40BB6DF1C26}"/>
                </a:ext>
              </a:extLst>
            </p:cNvPr>
            <p:cNvSpPr txBox="1"/>
            <p:nvPr/>
          </p:nvSpPr>
          <p:spPr>
            <a:xfrm>
              <a:off x="333440" y="3536829"/>
              <a:ext cx="7529892" cy="707886"/>
            </a:xfrm>
            <a:prstGeom prst="rect">
              <a:avLst/>
            </a:prstGeom>
            <a:noFill/>
          </p:spPr>
          <p:txBody>
            <a:bodyPr wrap="square" rtlCol="0">
              <a:spAutoFit/>
            </a:bodyPr>
            <a:lstStyle/>
            <a:p>
              <a:r>
                <a:rPr lang="en-US" sz="800" i="1" dirty="0">
                  <a:solidFill>
                    <a:srgbClr val="410C01"/>
                  </a:solidFill>
                  <a:latin typeface="Sylfaen" panose="010A0502050306030303" pitchFamily="18" charset="0"/>
                </a:rPr>
                <a:t>Figure 10 Compares the proportion of ASHI responses across participants by block for both the Attended Talker (blue) and the Unattended Talker (orange). The points represent the proportion of ASHI responses per block, and the shaded regions represents a 95% confidence interval. Proportion of ASHI responses are separated by the whether the Attended Talker produced an ambiguous S sound (left) or an ambiguous Sh sound (right), and by the Attended Talker Gender (Male, top; Female, bottom). Generally, the proportion of ASHI responses did not vary significantly between blocks, nor were they impacted by the ambiguous sound produced by the Attended Talker or the Talker gender.</a:t>
              </a:r>
              <a:endParaRPr lang="en-US" sz="800" dirty="0">
                <a:solidFill>
                  <a:srgbClr val="410C01"/>
                </a:solidFill>
                <a:latin typeface="Sylfaen" panose="010A0502050306030303" pitchFamily="18" charset="0"/>
              </a:endParaRPr>
            </a:p>
          </p:txBody>
        </p:sp>
      </p:grpSp>
    </p:spTree>
    <p:extLst>
      <p:ext uri="{BB962C8B-B14F-4D97-AF65-F5344CB8AC3E}">
        <p14:creationId xmlns:p14="http://schemas.microsoft.com/office/powerpoint/2010/main" val="1604172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A0C9255-91CB-901D-1BB3-BF55EE33721D}"/>
              </a:ext>
            </a:extLst>
          </p:cNvPr>
          <p:cNvGrpSpPr/>
          <p:nvPr/>
        </p:nvGrpSpPr>
        <p:grpSpPr>
          <a:xfrm>
            <a:off x="551881" y="386626"/>
            <a:ext cx="10127622" cy="5141644"/>
            <a:chOff x="551881" y="386626"/>
            <a:chExt cx="10127622" cy="5141644"/>
          </a:xfrm>
        </p:grpSpPr>
        <p:pic>
          <p:nvPicPr>
            <p:cNvPr id="9" name="Picture 8">
              <a:extLst>
                <a:ext uri="{FF2B5EF4-FFF2-40B4-BE49-F238E27FC236}">
                  <a16:creationId xmlns:a16="http://schemas.microsoft.com/office/drawing/2014/main" id="{4CDD14CD-8185-6BBE-0BED-6E3F9E2003B0}"/>
                </a:ext>
              </a:extLst>
            </p:cNvPr>
            <p:cNvPicPr>
              <a:picLocks noChangeAspect="1"/>
            </p:cNvPicPr>
            <p:nvPr/>
          </p:nvPicPr>
          <p:blipFill>
            <a:blip r:embed="rId2"/>
            <a:stretch>
              <a:fillRect/>
            </a:stretch>
          </p:blipFill>
          <p:spPr>
            <a:xfrm>
              <a:off x="551881" y="386626"/>
              <a:ext cx="10127622" cy="4241011"/>
            </a:xfrm>
            <a:prstGeom prst="rect">
              <a:avLst/>
            </a:prstGeom>
          </p:spPr>
        </p:pic>
        <p:sp>
          <p:nvSpPr>
            <p:cNvPr id="10" name="TextBox 9">
              <a:extLst>
                <a:ext uri="{FF2B5EF4-FFF2-40B4-BE49-F238E27FC236}">
                  <a16:creationId xmlns:a16="http://schemas.microsoft.com/office/drawing/2014/main" id="{069247FC-9788-43A1-71F5-F9C9C1B03291}"/>
                </a:ext>
              </a:extLst>
            </p:cNvPr>
            <p:cNvSpPr txBox="1"/>
            <p:nvPr/>
          </p:nvSpPr>
          <p:spPr>
            <a:xfrm>
              <a:off x="773387" y="4820384"/>
              <a:ext cx="9906116" cy="707886"/>
            </a:xfrm>
            <a:prstGeom prst="rect">
              <a:avLst/>
            </a:prstGeom>
            <a:noFill/>
          </p:spPr>
          <p:txBody>
            <a:bodyPr wrap="square" rtlCol="0">
              <a:spAutoFit/>
            </a:bodyPr>
            <a:lstStyle/>
            <a:p>
              <a:r>
                <a:rPr lang="en-US" sz="800" i="1" dirty="0">
                  <a:solidFill>
                    <a:srgbClr val="410C01"/>
                  </a:solidFill>
                  <a:latin typeface="Sylfaen" panose="010A0502050306030303" pitchFamily="18" charset="0"/>
                </a:rPr>
                <a:t>Figure 11: Color gradient illustrating the number of ASHI responses for each Test Item, separated by whether the Attended Talker produced an ambiguous S sound (left) or an ambiguous Sh sound (right), and whether the Test Item was produced in the voice of the Attended talker (top) or the Unattended Talker (bottom).  Each column represents one participant; 32 participants attended to the talker who produced an ambiguous S sound, and 28 participants attended to the talker that  produced an ambiguous Sh sound. Generally, the number of ASHI responses was high for the Test Item that were synthesized  to sound most like ASHI (top row, lightest color), and low for the Test Item that were synthesized to sound most like ASI  (bottom row; darkest color). However, the number of ASHI responses for the middle four Test Items (17, 18, 19, 20) appears more varied regardless of the ambiguous sound or the Talker.</a:t>
              </a:r>
              <a:endParaRPr lang="en-US" sz="800" dirty="0">
                <a:solidFill>
                  <a:srgbClr val="410C01"/>
                </a:solidFill>
                <a:latin typeface="Sylfaen" panose="010A0502050306030303" pitchFamily="18" charset="0"/>
              </a:endParaRPr>
            </a:p>
          </p:txBody>
        </p:sp>
      </p:grpSp>
    </p:spTree>
    <p:extLst>
      <p:ext uri="{BB962C8B-B14F-4D97-AF65-F5344CB8AC3E}">
        <p14:creationId xmlns:p14="http://schemas.microsoft.com/office/powerpoint/2010/main" val="2004809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FCCAAE-BB6C-2952-DB54-DA7232ACD2B3}"/>
              </a:ext>
            </a:extLst>
          </p:cNvPr>
          <p:cNvPicPr>
            <a:picLocks noChangeAspect="1"/>
          </p:cNvPicPr>
          <p:nvPr/>
        </p:nvPicPr>
        <p:blipFill rotWithShape="1">
          <a:blip r:embed="rId2">
            <a:extLst>
              <a:ext uri="{28A0092B-C50C-407E-A947-70E740481C1C}">
                <a14:useLocalDpi xmlns:a14="http://schemas.microsoft.com/office/drawing/2010/main" val="0"/>
              </a:ext>
            </a:extLst>
          </a:blip>
          <a:srcRect l="1" r="49510"/>
          <a:stretch/>
        </p:blipFill>
        <p:spPr bwMode="auto">
          <a:xfrm>
            <a:off x="2295017" y="2032063"/>
            <a:ext cx="2993390" cy="1586865"/>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561A8AA8-9EC9-0217-DB55-7FB3FB4C02C0}"/>
              </a:ext>
            </a:extLst>
          </p:cNvPr>
          <p:cNvPicPr>
            <a:picLocks noChangeAspect="1"/>
          </p:cNvPicPr>
          <p:nvPr/>
        </p:nvPicPr>
        <p:blipFill rotWithShape="1">
          <a:blip r:embed="rId2">
            <a:extLst>
              <a:ext uri="{28A0092B-C50C-407E-A947-70E740481C1C}">
                <a14:useLocalDpi xmlns:a14="http://schemas.microsoft.com/office/drawing/2010/main" val="0"/>
              </a:ext>
            </a:extLst>
          </a:blip>
          <a:srcRect l="58080"/>
          <a:stretch/>
        </p:blipFill>
        <p:spPr bwMode="auto">
          <a:xfrm>
            <a:off x="5288407" y="2032063"/>
            <a:ext cx="2485390" cy="158686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39613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2">
            <a:extLst>
              <a:ext uri="{FF2B5EF4-FFF2-40B4-BE49-F238E27FC236}">
                <a16:creationId xmlns:a16="http://schemas.microsoft.com/office/drawing/2014/main" id="{C4604813-AB11-0F58-2A18-36B8206180F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13">
            <a:extLst>
              <a:ext uri="{FF2B5EF4-FFF2-40B4-BE49-F238E27FC236}">
                <a16:creationId xmlns:a16="http://schemas.microsoft.com/office/drawing/2014/main" id="{13140095-72FF-EFA4-54C9-99199A220773}"/>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2" name="Group 1">
            <a:extLst>
              <a:ext uri="{FF2B5EF4-FFF2-40B4-BE49-F238E27FC236}">
                <a16:creationId xmlns:a16="http://schemas.microsoft.com/office/drawing/2014/main" id="{E6506BEA-D0D8-ABB5-9B0D-934FCA75E2C8}"/>
              </a:ext>
            </a:extLst>
          </p:cNvPr>
          <p:cNvGrpSpPr/>
          <p:nvPr/>
        </p:nvGrpSpPr>
        <p:grpSpPr>
          <a:xfrm>
            <a:off x="6194454" y="2780702"/>
            <a:ext cx="975724" cy="1106902"/>
            <a:chOff x="5185193" y="1320890"/>
            <a:chExt cx="975724" cy="1106902"/>
          </a:xfrm>
        </p:grpSpPr>
        <p:pic>
          <p:nvPicPr>
            <p:cNvPr id="90" name="Graphic 13" descr="User outline">
              <a:extLst>
                <a:ext uri="{FF2B5EF4-FFF2-40B4-BE49-F238E27FC236}">
                  <a16:creationId xmlns:a16="http://schemas.microsoft.com/office/drawing/2014/main" id="{F1B2493D-5899-3356-B738-D98801B700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85193" y="1320890"/>
              <a:ext cx="975724" cy="1051781"/>
            </a:xfrm>
            <a:prstGeom prst="rect">
              <a:avLst/>
            </a:prstGeom>
          </p:spPr>
        </p:pic>
        <p:sp>
          <p:nvSpPr>
            <p:cNvPr id="91" name="Text Box 10">
              <a:extLst>
                <a:ext uri="{FF2B5EF4-FFF2-40B4-BE49-F238E27FC236}">
                  <a16:creationId xmlns:a16="http://schemas.microsoft.com/office/drawing/2014/main" id="{FABF1705-6464-B97C-139C-1E89B4CB9DF4}"/>
                </a:ext>
              </a:extLst>
            </p:cNvPr>
            <p:cNvSpPr txBox="1">
              <a:spLocks noChangeArrowheads="1"/>
            </p:cNvSpPr>
            <p:nvPr/>
          </p:nvSpPr>
          <p:spPr bwMode="auto">
            <a:xfrm>
              <a:off x="5185193" y="2273395"/>
              <a:ext cx="975724" cy="15439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Participant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grpSp>
      <p:cxnSp>
        <p:nvCxnSpPr>
          <p:cNvPr id="46" name="Straight Arrow Connector 45">
            <a:extLst>
              <a:ext uri="{FF2B5EF4-FFF2-40B4-BE49-F238E27FC236}">
                <a16:creationId xmlns:a16="http://schemas.microsoft.com/office/drawing/2014/main" id="{E819169F-5443-9128-DC55-A284058DFF25}"/>
              </a:ext>
            </a:extLst>
          </p:cNvPr>
          <p:cNvCxnSpPr>
            <a:cxnSpLocks/>
          </p:cNvCxnSpPr>
          <p:nvPr/>
        </p:nvCxnSpPr>
        <p:spPr>
          <a:xfrm>
            <a:off x="5506716" y="3049102"/>
            <a:ext cx="448542" cy="0"/>
          </a:xfrm>
          <a:prstGeom prst="straightConnector1">
            <a:avLst/>
          </a:prstGeom>
          <a:ln w="19050">
            <a:solidFill>
              <a:srgbClr val="FE97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EBF5CDB-C876-CBDE-180D-0FFCF212A231}"/>
              </a:ext>
            </a:extLst>
          </p:cNvPr>
          <p:cNvCxnSpPr>
            <a:cxnSpLocks/>
          </p:cNvCxnSpPr>
          <p:nvPr/>
        </p:nvCxnSpPr>
        <p:spPr>
          <a:xfrm flipH="1">
            <a:off x="7346141" y="3078959"/>
            <a:ext cx="448542" cy="0"/>
          </a:xfrm>
          <a:prstGeom prst="straightConnector1">
            <a:avLst/>
          </a:prstGeom>
          <a:ln w="19050">
            <a:solidFill>
              <a:srgbClr val="0CA7F4"/>
            </a:solidFill>
            <a:tailEnd type="triangle"/>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0EA487F4-E060-59CE-3D8F-FA4FADC6FFEF}"/>
              </a:ext>
            </a:extLst>
          </p:cNvPr>
          <p:cNvGrpSpPr/>
          <p:nvPr/>
        </p:nvGrpSpPr>
        <p:grpSpPr>
          <a:xfrm>
            <a:off x="7983170" y="2692248"/>
            <a:ext cx="946469" cy="1555429"/>
            <a:chOff x="5936890" y="2635547"/>
            <a:chExt cx="1255979" cy="1914821"/>
          </a:xfrm>
        </p:grpSpPr>
        <p:sp>
          <p:nvSpPr>
            <p:cNvPr id="86" name="Text Box 11">
              <a:extLst>
                <a:ext uri="{FF2B5EF4-FFF2-40B4-BE49-F238E27FC236}">
                  <a16:creationId xmlns:a16="http://schemas.microsoft.com/office/drawing/2014/main" id="{56F69B68-5046-AF57-C5F1-10F0B45F377B}"/>
                </a:ext>
              </a:extLst>
            </p:cNvPr>
            <p:cNvSpPr txBox="1">
              <a:spLocks noChangeArrowheads="1"/>
            </p:cNvSpPr>
            <p:nvPr/>
          </p:nvSpPr>
          <p:spPr bwMode="auto">
            <a:xfrm>
              <a:off x="6050656" y="4272554"/>
              <a:ext cx="1136650" cy="277814"/>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Right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87" name="Graphic 86" descr="School girl outline">
              <a:extLst>
                <a:ext uri="{FF2B5EF4-FFF2-40B4-BE49-F238E27FC236}">
                  <a16:creationId xmlns:a16="http://schemas.microsoft.com/office/drawing/2014/main" id="{8C83F6D5-A780-1F6C-461E-FF4A59F12D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36890" y="3499967"/>
              <a:ext cx="856383" cy="856384"/>
            </a:xfrm>
            <a:prstGeom prst="rect">
              <a:avLst/>
            </a:prstGeom>
          </p:spPr>
        </p:pic>
        <p:sp>
          <p:nvSpPr>
            <p:cNvPr id="88" name="Rectangle: Rounded Corners 87">
              <a:extLst>
                <a:ext uri="{FF2B5EF4-FFF2-40B4-BE49-F238E27FC236}">
                  <a16:creationId xmlns:a16="http://schemas.microsoft.com/office/drawing/2014/main" id="{F20214DB-2FE7-2786-6F47-E8696A0B7A34}"/>
                </a:ext>
              </a:extLst>
            </p:cNvPr>
            <p:cNvSpPr/>
            <p:nvPr/>
          </p:nvSpPr>
          <p:spPr>
            <a:xfrm>
              <a:off x="6011919" y="2901314"/>
              <a:ext cx="1158240" cy="1371241"/>
            </a:xfrm>
            <a:prstGeom prst="roundRect">
              <a:avLst/>
            </a:prstGeom>
            <a:noFill/>
            <a:ln w="57150">
              <a:solidFill>
                <a:srgbClr val="77CEF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9" name="Text Box 10">
              <a:extLst>
                <a:ext uri="{FF2B5EF4-FFF2-40B4-BE49-F238E27FC236}">
                  <a16:creationId xmlns:a16="http://schemas.microsoft.com/office/drawing/2014/main" id="{9D99B6AE-84B2-2886-D2F1-4067415EC3C9}"/>
                </a:ext>
              </a:extLst>
            </p:cNvPr>
            <p:cNvSpPr txBox="1">
              <a:spLocks noChangeArrowheads="1"/>
            </p:cNvSpPr>
            <p:nvPr/>
          </p:nvSpPr>
          <p:spPr bwMode="auto">
            <a:xfrm>
              <a:off x="6056219" y="2635547"/>
              <a:ext cx="1136650" cy="277813"/>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u="none" strike="noStrike" cap="none" normalizeH="0" baseline="0" dirty="0">
                  <a:ln>
                    <a:noFill/>
                  </a:ln>
                  <a:solidFill>
                    <a:srgbClr val="0CA7F4"/>
                  </a:solidFill>
                  <a:effectLst/>
                  <a:latin typeface="Sylfaen" panose="010A0502050306030303" pitchFamily="18" charset="0"/>
                  <a:ea typeface="Calibri" panose="020F0502020204030204" pitchFamily="34" charset="0"/>
                  <a:cs typeface="Times New Roman" panose="02020603050405020304" pitchFamily="18" charset="0"/>
                </a:rPr>
                <a:t>Talker B</a:t>
              </a:r>
              <a:endParaRPr kumimoji="0" lang="en-US" altLang="en-US" sz="2400" b="1" u="none" strike="noStrike" cap="none" normalizeH="0" baseline="0" dirty="0">
                <a:ln>
                  <a:noFill/>
                </a:ln>
                <a:solidFill>
                  <a:srgbClr val="0CA7F4"/>
                </a:solidFill>
                <a:effectLst/>
                <a:latin typeface="Arial" panose="020B0604020202020204" pitchFamily="34" charset="0"/>
              </a:endParaRPr>
            </a:p>
          </p:txBody>
        </p:sp>
      </p:grpSp>
      <p:pic>
        <p:nvPicPr>
          <p:cNvPr id="84" name="Graphic 83" descr="Female outline">
            <a:extLst>
              <a:ext uri="{FF2B5EF4-FFF2-40B4-BE49-F238E27FC236}">
                <a16:creationId xmlns:a16="http://schemas.microsoft.com/office/drawing/2014/main" id="{BE02215A-801E-FBEA-ED2D-5C108BAB011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88724" y="3617026"/>
            <a:ext cx="312900" cy="337290"/>
          </a:xfrm>
          <a:prstGeom prst="rect">
            <a:avLst/>
          </a:prstGeom>
        </p:spPr>
      </p:pic>
      <p:pic>
        <p:nvPicPr>
          <p:cNvPr id="85" name="Graphic 84" descr="Ear outline">
            <a:extLst>
              <a:ext uri="{FF2B5EF4-FFF2-40B4-BE49-F238E27FC236}">
                <a16:creationId xmlns:a16="http://schemas.microsoft.com/office/drawing/2014/main" id="{3CA227C3-9DC4-9BFF-2795-0874F4EB5ED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22287" y="3939965"/>
            <a:ext cx="269925" cy="369304"/>
          </a:xfrm>
          <a:prstGeom prst="rect">
            <a:avLst/>
          </a:prstGeom>
        </p:spPr>
      </p:pic>
      <p:grpSp>
        <p:nvGrpSpPr>
          <p:cNvPr id="50" name="Group 49">
            <a:extLst>
              <a:ext uri="{FF2B5EF4-FFF2-40B4-BE49-F238E27FC236}">
                <a16:creationId xmlns:a16="http://schemas.microsoft.com/office/drawing/2014/main" id="{C49C037B-1DF9-484C-B28F-A7A7F2AEFD39}"/>
              </a:ext>
            </a:extLst>
          </p:cNvPr>
          <p:cNvGrpSpPr/>
          <p:nvPr/>
        </p:nvGrpSpPr>
        <p:grpSpPr>
          <a:xfrm>
            <a:off x="8074728" y="4412384"/>
            <a:ext cx="989586" cy="1599772"/>
            <a:chOff x="1996183" y="2685791"/>
            <a:chExt cx="1313196" cy="1969410"/>
          </a:xfrm>
        </p:grpSpPr>
        <p:sp>
          <p:nvSpPr>
            <p:cNvPr id="76" name="Text Box 10">
              <a:extLst>
                <a:ext uri="{FF2B5EF4-FFF2-40B4-BE49-F238E27FC236}">
                  <a16:creationId xmlns:a16="http://schemas.microsoft.com/office/drawing/2014/main" id="{F440DDF2-574F-93FE-7341-AC4B2AC75DC1}"/>
                </a:ext>
              </a:extLst>
            </p:cNvPr>
            <p:cNvSpPr txBox="1">
              <a:spLocks noChangeArrowheads="1"/>
            </p:cNvSpPr>
            <p:nvPr/>
          </p:nvSpPr>
          <p:spPr bwMode="auto">
            <a:xfrm>
              <a:off x="1996183" y="4377389"/>
              <a:ext cx="1136649" cy="277812"/>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100" i="1" dirty="0">
                  <a:latin typeface="Sylfaen" panose="010A0502050306030303" pitchFamily="18" charset="0"/>
                  <a:cs typeface="Times New Roman" panose="02020603050405020304" pitchFamily="18" charset="0"/>
                </a:rPr>
                <a:t>Left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80" name="Graphic 79" descr="School boy outline">
              <a:extLst>
                <a:ext uri="{FF2B5EF4-FFF2-40B4-BE49-F238E27FC236}">
                  <a16:creationId xmlns:a16="http://schemas.microsoft.com/office/drawing/2014/main" id="{DD2EE7A4-789A-4C6C-2353-19468D7469F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452995" y="3611209"/>
              <a:ext cx="856384" cy="856384"/>
            </a:xfrm>
            <a:prstGeom prst="rect">
              <a:avLst/>
            </a:prstGeom>
          </p:spPr>
        </p:pic>
        <p:sp>
          <p:nvSpPr>
            <p:cNvPr id="81" name="Rectangle: Rounded Corners 80">
              <a:extLst>
                <a:ext uri="{FF2B5EF4-FFF2-40B4-BE49-F238E27FC236}">
                  <a16:creationId xmlns:a16="http://schemas.microsoft.com/office/drawing/2014/main" id="{985AF0E8-136E-2D82-FD29-C89C379018B1}"/>
                </a:ext>
              </a:extLst>
            </p:cNvPr>
            <p:cNvSpPr/>
            <p:nvPr/>
          </p:nvSpPr>
          <p:spPr>
            <a:xfrm>
              <a:off x="2011944" y="2954018"/>
              <a:ext cx="1165224" cy="1418985"/>
            </a:xfrm>
            <a:prstGeom prst="roundRect">
              <a:avLst/>
            </a:prstGeom>
            <a:noFill/>
            <a:ln w="57150">
              <a:solidFill>
                <a:srgbClr val="FFBE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2" name="Text Box 10">
              <a:extLst>
                <a:ext uri="{FF2B5EF4-FFF2-40B4-BE49-F238E27FC236}">
                  <a16:creationId xmlns:a16="http://schemas.microsoft.com/office/drawing/2014/main" id="{2DF0AF26-E002-CC12-1958-DF42F4A642F9}"/>
                </a:ext>
              </a:extLst>
            </p:cNvPr>
            <p:cNvSpPr txBox="1">
              <a:spLocks noChangeArrowheads="1"/>
            </p:cNvSpPr>
            <p:nvPr/>
          </p:nvSpPr>
          <p:spPr bwMode="auto">
            <a:xfrm>
              <a:off x="2011943" y="2685791"/>
              <a:ext cx="1136651" cy="277814"/>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u="none" strike="noStrike" cap="none" normalizeH="0" baseline="0" dirty="0">
                  <a:ln>
                    <a:noFill/>
                  </a:ln>
                  <a:solidFill>
                    <a:srgbClr val="FE9700"/>
                  </a:solidFill>
                  <a:effectLst/>
                  <a:latin typeface="Sylfaen" panose="010A0502050306030303" pitchFamily="18" charset="0"/>
                  <a:ea typeface="Calibri" panose="020F0502020204030204" pitchFamily="34" charset="0"/>
                  <a:cs typeface="Times New Roman" panose="02020603050405020304" pitchFamily="18" charset="0"/>
                </a:rPr>
                <a:t>Talker A</a:t>
              </a:r>
              <a:endParaRPr kumimoji="0" lang="en-US" altLang="en-US" sz="2400" b="1" u="none" strike="noStrike" cap="none" normalizeH="0" baseline="0" dirty="0">
                <a:ln>
                  <a:noFill/>
                </a:ln>
                <a:solidFill>
                  <a:srgbClr val="FE9700"/>
                </a:solidFill>
                <a:effectLst/>
                <a:latin typeface="Arial" panose="020B0604020202020204" pitchFamily="34" charset="0"/>
              </a:endParaRPr>
            </a:p>
          </p:txBody>
        </p:sp>
      </p:grpSp>
      <p:pic>
        <p:nvPicPr>
          <p:cNvPr id="51" name="Graphic 50" descr="Male outline">
            <a:extLst>
              <a:ext uri="{FF2B5EF4-FFF2-40B4-BE49-F238E27FC236}">
                <a16:creationId xmlns:a16="http://schemas.microsoft.com/office/drawing/2014/main" id="{A5F87DE2-C502-2F44-D797-8E529465C0A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454913" y="3585940"/>
            <a:ext cx="342800" cy="369522"/>
          </a:xfrm>
          <a:prstGeom prst="rect">
            <a:avLst/>
          </a:prstGeom>
        </p:spPr>
      </p:pic>
      <p:pic>
        <p:nvPicPr>
          <p:cNvPr id="75" name="Graphic 74" descr="Ear outline">
            <a:extLst>
              <a:ext uri="{FF2B5EF4-FFF2-40B4-BE49-F238E27FC236}">
                <a16:creationId xmlns:a16="http://schemas.microsoft.com/office/drawing/2014/main" id="{6A98B2A8-4B4E-CA2F-3F06-8F879627D1C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1465146" y="3905712"/>
            <a:ext cx="269925" cy="369304"/>
          </a:xfrm>
          <a:prstGeom prst="rect">
            <a:avLst/>
          </a:prstGeom>
        </p:spPr>
      </p:pic>
      <p:sp>
        <p:nvSpPr>
          <p:cNvPr id="40" name="Speech Bubble: Rectangle with Corners Rounded 39">
            <a:extLst>
              <a:ext uri="{FF2B5EF4-FFF2-40B4-BE49-F238E27FC236}">
                <a16:creationId xmlns:a16="http://schemas.microsoft.com/office/drawing/2014/main" id="{6E817611-0053-735A-2B2A-B411B7A45182}"/>
              </a:ext>
            </a:extLst>
          </p:cNvPr>
          <p:cNvSpPr/>
          <p:nvPr/>
        </p:nvSpPr>
        <p:spPr>
          <a:xfrm>
            <a:off x="778253" y="1100947"/>
            <a:ext cx="856545" cy="368857"/>
          </a:xfrm>
          <a:prstGeom prst="wedgeRoundRectCallout">
            <a:avLst>
              <a:gd name="adj1" fmla="val -39736"/>
              <a:gd name="adj2" fmla="val 100379"/>
              <a:gd name="adj3" fmla="val 16667"/>
            </a:avLst>
          </a:prstGeom>
          <a:noFill/>
          <a:ln w="28575">
            <a:solidFill>
              <a:srgbClr val="FFBE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 </a:t>
            </a:r>
            <a:r>
              <a:rPr lang="en-US" sz="1400" dirty="0">
                <a:solidFill>
                  <a:schemeClr val="tx1"/>
                </a:solidFill>
                <a:latin typeface="Sylfaen" panose="010A0502050306030303" pitchFamily="18" charset="0"/>
                <a:ea typeface="Calibri" panose="020F0502020204030204" pitchFamily="34" charset="0"/>
                <a:cs typeface="Times New Roman" panose="02020603050405020304" pitchFamily="18" charset="0"/>
              </a:rPr>
              <a:t>l</a:t>
            </a:r>
            <a:r>
              <a:rPr lang="en-US" sz="1400" dirty="0">
                <a:solidFill>
                  <a:schemeClr val="tx1"/>
                </a:solidFill>
                <a:latin typeface="Sylfaen" panose="010A0502050306030303" pitchFamily="18" charset="0"/>
              </a:rPr>
              <a:t>ogelai</a:t>
            </a:r>
            <a:endParaRPr lang="en-US" sz="1200" dirty="0">
              <a:solidFill>
                <a:schemeClr val="tx1"/>
              </a:solidFill>
              <a:effectLst/>
              <a:latin typeface="Sylfaen" panose="010A0502050306030303" pitchFamily="18" charset="0"/>
              <a:ea typeface="Calibri" panose="020F0502020204030204" pitchFamily="34" charset="0"/>
              <a:cs typeface="Times New Roman" panose="02020603050405020304" pitchFamily="18" charset="0"/>
            </a:endParaRPr>
          </a:p>
        </p:txBody>
      </p:sp>
      <p:sp>
        <p:nvSpPr>
          <p:cNvPr id="41" name="Speech Bubble: Rectangle with Corners Rounded 40">
            <a:extLst>
              <a:ext uri="{FF2B5EF4-FFF2-40B4-BE49-F238E27FC236}">
                <a16:creationId xmlns:a16="http://schemas.microsoft.com/office/drawing/2014/main" id="{589CF520-8D01-D391-27F9-0B98A8D2786B}"/>
              </a:ext>
            </a:extLst>
          </p:cNvPr>
          <p:cNvSpPr/>
          <p:nvPr/>
        </p:nvSpPr>
        <p:spPr>
          <a:xfrm flipH="1">
            <a:off x="1892676" y="1121499"/>
            <a:ext cx="892792" cy="372154"/>
          </a:xfrm>
          <a:prstGeom prst="wedgeRoundRectCallout">
            <a:avLst>
              <a:gd name="adj1" fmla="val -39736"/>
              <a:gd name="adj2" fmla="val 100379"/>
              <a:gd name="adj3" fmla="val 16667"/>
            </a:avLst>
          </a:prstGeom>
          <a:noFill/>
          <a:ln w="28575">
            <a:solidFill>
              <a:srgbClr val="77CEF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dirty="0">
                <a:solidFill>
                  <a:schemeClr val="tx1"/>
                </a:solidFill>
                <a:latin typeface="Sylfaen" panose="010A0502050306030303" pitchFamily="18" charset="0"/>
                <a:ea typeface="Calibri" panose="020F0502020204030204" pitchFamily="34" charset="0"/>
                <a:cs typeface="Times New Roman" panose="02020603050405020304" pitchFamily="18" charset="0"/>
              </a:rPr>
              <a:t>r</a:t>
            </a:r>
            <a:r>
              <a:rPr lang="en-US" sz="1300" dirty="0">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omantic</a:t>
            </a:r>
          </a:p>
        </p:txBody>
      </p:sp>
      <p:sp>
        <p:nvSpPr>
          <p:cNvPr id="93" name="TextBox 92">
            <a:extLst>
              <a:ext uri="{FF2B5EF4-FFF2-40B4-BE49-F238E27FC236}">
                <a16:creationId xmlns:a16="http://schemas.microsoft.com/office/drawing/2014/main" id="{2B41A9C5-8F1B-70FF-7B13-76F9DB464BF2}"/>
              </a:ext>
            </a:extLst>
          </p:cNvPr>
          <p:cNvSpPr txBox="1"/>
          <p:nvPr/>
        </p:nvSpPr>
        <p:spPr>
          <a:xfrm>
            <a:off x="1578812" y="3650591"/>
            <a:ext cx="507463" cy="369332"/>
          </a:xfrm>
          <a:prstGeom prst="rect">
            <a:avLst/>
          </a:prstGeom>
          <a:noFill/>
        </p:spPr>
        <p:txBody>
          <a:bodyPr wrap="square" rtlCol="0">
            <a:spAutoFit/>
          </a:bodyPr>
          <a:lstStyle/>
          <a:p>
            <a:r>
              <a:rPr lang="en-US" dirty="0"/>
              <a:t>N</a:t>
            </a:r>
          </a:p>
        </p:txBody>
      </p:sp>
    </p:spTree>
    <p:extLst>
      <p:ext uri="{BB962C8B-B14F-4D97-AF65-F5344CB8AC3E}">
        <p14:creationId xmlns:p14="http://schemas.microsoft.com/office/powerpoint/2010/main" val="558283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D774E1-CE92-F2DC-C6FF-DCB7565EBDC8}"/>
              </a:ext>
            </a:extLst>
          </p:cNvPr>
          <p:cNvPicPr>
            <a:picLocks noChangeAspect="1"/>
          </p:cNvPicPr>
          <p:nvPr/>
        </p:nvPicPr>
        <p:blipFill>
          <a:blip r:embed="rId2"/>
          <a:stretch>
            <a:fillRect/>
          </a:stretch>
        </p:blipFill>
        <p:spPr>
          <a:xfrm>
            <a:off x="8662501" y="3579464"/>
            <a:ext cx="3024190" cy="667018"/>
          </a:xfrm>
          <a:prstGeom prst="rect">
            <a:avLst/>
          </a:prstGeom>
        </p:spPr>
      </p:pic>
      <p:sp>
        <p:nvSpPr>
          <p:cNvPr id="15" name="Rectangle 12">
            <a:extLst>
              <a:ext uri="{FF2B5EF4-FFF2-40B4-BE49-F238E27FC236}">
                <a16:creationId xmlns:a16="http://schemas.microsoft.com/office/drawing/2014/main" id="{C4604813-AB11-0F58-2A18-36B8206180F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13">
            <a:extLst>
              <a:ext uri="{FF2B5EF4-FFF2-40B4-BE49-F238E27FC236}">
                <a16:creationId xmlns:a16="http://schemas.microsoft.com/office/drawing/2014/main" id="{13140095-72FF-EFA4-54C9-99199A220773}"/>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Rounded Corners 19">
            <a:extLst>
              <a:ext uri="{FF2B5EF4-FFF2-40B4-BE49-F238E27FC236}">
                <a16:creationId xmlns:a16="http://schemas.microsoft.com/office/drawing/2014/main" id="{D0A2F415-30E6-96A3-3CE7-369E4DC888D9}"/>
              </a:ext>
            </a:extLst>
          </p:cNvPr>
          <p:cNvSpPr/>
          <p:nvPr/>
        </p:nvSpPr>
        <p:spPr>
          <a:xfrm>
            <a:off x="583819" y="3084095"/>
            <a:ext cx="3308103" cy="1096482"/>
          </a:xfrm>
          <a:prstGeom prst="roundRect">
            <a:avLst/>
          </a:prstGeom>
          <a:no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ysClr val="windowText" lastClr="000000"/>
                </a:solidFill>
                <a:latin typeface="Sylfaen" panose="010A0502050306030303" pitchFamily="18" charset="0"/>
              </a:rPr>
              <a:t>Instructions:</a:t>
            </a:r>
            <a:r>
              <a:rPr lang="en-US" sz="1500" dirty="0">
                <a:solidFill>
                  <a:sysClr val="windowText" lastClr="000000"/>
                </a:solidFill>
                <a:latin typeface="Sylfaen" panose="010A0502050306030303" pitchFamily="18" charset="0"/>
              </a:rPr>
              <a:t> You will hear a male and a female talker. Please select if the </a:t>
            </a:r>
            <a:r>
              <a:rPr lang="en-US" sz="1500" u="sng" dirty="0">
                <a:solidFill>
                  <a:sysClr val="windowText" lastClr="000000"/>
                </a:solidFill>
                <a:latin typeface="Sylfaen" panose="010A0502050306030303" pitchFamily="18" charset="0"/>
              </a:rPr>
              <a:t>female talker</a:t>
            </a:r>
            <a:r>
              <a:rPr lang="en-US" sz="1500" dirty="0">
                <a:solidFill>
                  <a:sysClr val="windowText" lastClr="000000"/>
                </a:solidFill>
                <a:latin typeface="Sylfaen" panose="010A0502050306030303" pitchFamily="18" charset="0"/>
              </a:rPr>
              <a:t> says a word or a nonword.</a:t>
            </a:r>
          </a:p>
        </p:txBody>
      </p:sp>
      <p:cxnSp>
        <p:nvCxnSpPr>
          <p:cNvPr id="159" name="Straight Arrow Connector 158">
            <a:extLst>
              <a:ext uri="{FF2B5EF4-FFF2-40B4-BE49-F238E27FC236}">
                <a16:creationId xmlns:a16="http://schemas.microsoft.com/office/drawing/2014/main" id="{B180AB60-DF32-41AC-642E-832F1D99DDEC}"/>
              </a:ext>
            </a:extLst>
          </p:cNvPr>
          <p:cNvCxnSpPr>
            <a:cxnSpLocks/>
          </p:cNvCxnSpPr>
          <p:nvPr/>
        </p:nvCxnSpPr>
        <p:spPr>
          <a:xfrm>
            <a:off x="8730011" y="2491316"/>
            <a:ext cx="455105" cy="417967"/>
          </a:xfrm>
          <a:prstGeom prst="straightConnector1">
            <a:avLst/>
          </a:prstGeom>
          <a:ln w="762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784861A1-C939-C258-B4DF-22ED3C18CEDE}"/>
              </a:ext>
            </a:extLst>
          </p:cNvPr>
          <p:cNvCxnSpPr>
            <a:cxnSpLocks/>
          </p:cNvCxnSpPr>
          <p:nvPr/>
        </p:nvCxnSpPr>
        <p:spPr>
          <a:xfrm flipV="1">
            <a:off x="3767783" y="2428539"/>
            <a:ext cx="455105" cy="417967"/>
          </a:xfrm>
          <a:prstGeom prst="straightConnector1">
            <a:avLst/>
          </a:prstGeom>
          <a:ln w="762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0910AFD3-98D2-3DB5-1EED-3AF13C07C48B}"/>
              </a:ext>
            </a:extLst>
          </p:cNvPr>
          <p:cNvGrpSpPr/>
          <p:nvPr/>
        </p:nvGrpSpPr>
        <p:grpSpPr>
          <a:xfrm>
            <a:off x="9678670" y="2508553"/>
            <a:ext cx="991852" cy="1133947"/>
            <a:chOff x="10187005" y="2188112"/>
            <a:chExt cx="1181976" cy="1284424"/>
          </a:xfrm>
        </p:grpSpPr>
        <p:pic>
          <p:nvPicPr>
            <p:cNvPr id="73" name="Graphic 13" descr="User outline">
              <a:extLst>
                <a:ext uri="{FF2B5EF4-FFF2-40B4-BE49-F238E27FC236}">
                  <a16:creationId xmlns:a16="http://schemas.microsoft.com/office/drawing/2014/main" id="{28EE3694-DF94-E66C-5CC3-332230326F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87005" y="2188112"/>
              <a:ext cx="1181976" cy="1175133"/>
            </a:xfrm>
            <a:prstGeom prst="rect">
              <a:avLst/>
            </a:prstGeom>
          </p:spPr>
        </p:pic>
        <p:sp>
          <p:nvSpPr>
            <p:cNvPr id="74" name="Text Box 10">
              <a:extLst>
                <a:ext uri="{FF2B5EF4-FFF2-40B4-BE49-F238E27FC236}">
                  <a16:creationId xmlns:a16="http://schemas.microsoft.com/office/drawing/2014/main" id="{C8B312A7-B14D-5DF0-E898-1F9E0B3311DB}"/>
                </a:ext>
              </a:extLst>
            </p:cNvPr>
            <p:cNvSpPr txBox="1">
              <a:spLocks noChangeArrowheads="1"/>
            </p:cNvSpPr>
            <p:nvPr/>
          </p:nvSpPr>
          <p:spPr bwMode="auto">
            <a:xfrm>
              <a:off x="10284296" y="3220399"/>
              <a:ext cx="916913" cy="25213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Participant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grpSp>
      <p:cxnSp>
        <p:nvCxnSpPr>
          <p:cNvPr id="169" name="Straight Arrow Connector 168">
            <a:extLst>
              <a:ext uri="{FF2B5EF4-FFF2-40B4-BE49-F238E27FC236}">
                <a16:creationId xmlns:a16="http://schemas.microsoft.com/office/drawing/2014/main" id="{7EE285F3-83DD-748F-7C86-A07C770CCF19}"/>
              </a:ext>
            </a:extLst>
          </p:cNvPr>
          <p:cNvCxnSpPr>
            <a:cxnSpLocks/>
          </p:cNvCxnSpPr>
          <p:nvPr/>
        </p:nvCxnSpPr>
        <p:spPr>
          <a:xfrm>
            <a:off x="3808937" y="4384927"/>
            <a:ext cx="455105" cy="417967"/>
          </a:xfrm>
          <a:prstGeom prst="straightConnector1">
            <a:avLst/>
          </a:prstGeom>
          <a:ln w="762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2C99B55E-07EA-0168-8455-1EB0C1A1C0B7}"/>
              </a:ext>
            </a:extLst>
          </p:cNvPr>
          <p:cNvCxnSpPr>
            <a:cxnSpLocks/>
          </p:cNvCxnSpPr>
          <p:nvPr/>
        </p:nvCxnSpPr>
        <p:spPr>
          <a:xfrm flipV="1">
            <a:off x="8854126" y="4469202"/>
            <a:ext cx="455105" cy="417967"/>
          </a:xfrm>
          <a:prstGeom prst="straightConnector1">
            <a:avLst/>
          </a:prstGeom>
          <a:ln w="762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78" name="Group 177">
            <a:extLst>
              <a:ext uri="{FF2B5EF4-FFF2-40B4-BE49-F238E27FC236}">
                <a16:creationId xmlns:a16="http://schemas.microsoft.com/office/drawing/2014/main" id="{04278B1F-0348-BEA6-80EA-9CFFD4E21729}"/>
              </a:ext>
            </a:extLst>
          </p:cNvPr>
          <p:cNvGrpSpPr/>
          <p:nvPr/>
        </p:nvGrpSpPr>
        <p:grpSpPr>
          <a:xfrm>
            <a:off x="4426907" y="1289033"/>
            <a:ext cx="4094808" cy="2130868"/>
            <a:chOff x="5669462" y="1652805"/>
            <a:chExt cx="4251686" cy="2379304"/>
          </a:xfrm>
        </p:grpSpPr>
        <p:grpSp>
          <p:nvGrpSpPr>
            <p:cNvPr id="164" name="Group 163">
              <a:extLst>
                <a:ext uri="{FF2B5EF4-FFF2-40B4-BE49-F238E27FC236}">
                  <a16:creationId xmlns:a16="http://schemas.microsoft.com/office/drawing/2014/main" id="{87B9FC89-B004-B03A-81FF-4D3C04EA949B}"/>
                </a:ext>
              </a:extLst>
            </p:cNvPr>
            <p:cNvGrpSpPr/>
            <p:nvPr/>
          </p:nvGrpSpPr>
          <p:grpSpPr>
            <a:xfrm>
              <a:off x="5669462" y="1652805"/>
              <a:ext cx="4251686" cy="2379304"/>
              <a:chOff x="5048545" y="1853761"/>
              <a:chExt cx="4251686" cy="2539330"/>
            </a:xfrm>
          </p:grpSpPr>
          <p:grpSp>
            <p:nvGrpSpPr>
              <p:cNvPr id="79" name="Group 78">
                <a:extLst>
                  <a:ext uri="{FF2B5EF4-FFF2-40B4-BE49-F238E27FC236}">
                    <a16:creationId xmlns:a16="http://schemas.microsoft.com/office/drawing/2014/main" id="{AFEBD584-8904-1472-794A-03197F047CEF}"/>
                  </a:ext>
                </a:extLst>
              </p:cNvPr>
              <p:cNvGrpSpPr/>
              <p:nvPr/>
            </p:nvGrpSpPr>
            <p:grpSpPr>
              <a:xfrm>
                <a:off x="5262069" y="2289017"/>
                <a:ext cx="3801101" cy="2086313"/>
                <a:chOff x="6656276" y="2333321"/>
                <a:chExt cx="4079694" cy="2086313"/>
              </a:xfrm>
            </p:grpSpPr>
            <p:grpSp>
              <p:nvGrpSpPr>
                <p:cNvPr id="52" name="Group 51">
                  <a:extLst>
                    <a:ext uri="{FF2B5EF4-FFF2-40B4-BE49-F238E27FC236}">
                      <a16:creationId xmlns:a16="http://schemas.microsoft.com/office/drawing/2014/main" id="{EBEE1948-CBC3-83DB-B8F6-506BAEB86738}"/>
                    </a:ext>
                  </a:extLst>
                </p:cNvPr>
                <p:cNvGrpSpPr/>
                <p:nvPr/>
              </p:nvGrpSpPr>
              <p:grpSpPr>
                <a:xfrm>
                  <a:off x="8193004" y="3199918"/>
                  <a:ext cx="1044491" cy="1175133"/>
                  <a:chOff x="3996937" y="3098990"/>
                  <a:chExt cx="1294802" cy="1294802"/>
                </a:xfrm>
              </p:grpSpPr>
              <p:pic>
                <p:nvPicPr>
                  <p:cNvPr id="71" name="Graphic 13" descr="User outline">
                    <a:extLst>
                      <a:ext uri="{FF2B5EF4-FFF2-40B4-BE49-F238E27FC236}">
                        <a16:creationId xmlns:a16="http://schemas.microsoft.com/office/drawing/2014/main" id="{8EB5678D-658A-9C8E-8B7C-D4450DC036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96937" y="3098990"/>
                    <a:ext cx="1294802" cy="1294802"/>
                  </a:xfrm>
                  <a:prstGeom prst="rect">
                    <a:avLst/>
                  </a:prstGeom>
                </p:spPr>
              </p:pic>
              <p:sp>
                <p:nvSpPr>
                  <p:cNvPr id="72" name="Text Box 10">
                    <a:extLst>
                      <a:ext uri="{FF2B5EF4-FFF2-40B4-BE49-F238E27FC236}">
                        <a16:creationId xmlns:a16="http://schemas.microsoft.com/office/drawing/2014/main" id="{148BFBC4-9511-EAC9-51E2-40CC04F7063E}"/>
                      </a:ext>
                    </a:extLst>
                  </p:cNvPr>
                  <p:cNvSpPr txBox="1">
                    <a:spLocks noChangeArrowheads="1"/>
                  </p:cNvSpPr>
                  <p:nvPr/>
                </p:nvSpPr>
                <p:spPr bwMode="auto">
                  <a:xfrm>
                    <a:off x="4057051" y="4103497"/>
                    <a:ext cx="1213740" cy="2813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Participant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grpSp>
            <p:cxnSp>
              <p:nvCxnSpPr>
                <p:cNvPr id="55" name="Straight Arrow Connector 54">
                  <a:extLst>
                    <a:ext uri="{FF2B5EF4-FFF2-40B4-BE49-F238E27FC236}">
                      <a16:creationId xmlns:a16="http://schemas.microsoft.com/office/drawing/2014/main" id="{76074B5D-0AA4-362F-E4EB-B803009E8877}"/>
                    </a:ext>
                  </a:extLst>
                </p:cNvPr>
                <p:cNvCxnSpPr>
                  <a:cxnSpLocks/>
                </p:cNvCxnSpPr>
                <p:nvPr/>
              </p:nvCxnSpPr>
              <p:spPr>
                <a:xfrm>
                  <a:off x="7745298" y="3445823"/>
                  <a:ext cx="480154" cy="0"/>
                </a:xfrm>
                <a:prstGeom prst="straightConnector1">
                  <a:avLst/>
                </a:prstGeom>
                <a:ln w="19050">
                  <a:solidFill>
                    <a:srgbClr val="FE97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43E10C93-63AD-1E09-684F-4A4B9047565D}"/>
                    </a:ext>
                  </a:extLst>
                </p:cNvPr>
                <p:cNvCxnSpPr>
                  <a:cxnSpLocks/>
                </p:cNvCxnSpPr>
                <p:nvPr/>
              </p:nvCxnSpPr>
              <p:spPr>
                <a:xfrm flipH="1">
                  <a:off x="9086424" y="3449054"/>
                  <a:ext cx="480154" cy="0"/>
                </a:xfrm>
                <a:prstGeom prst="straightConnector1">
                  <a:avLst/>
                </a:prstGeom>
                <a:ln w="19050">
                  <a:solidFill>
                    <a:srgbClr val="0CA7F4"/>
                  </a:solidFill>
                  <a:tailEnd type="triangle"/>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60A23FB7-4D73-FECF-AF76-1B5CE0A9696F}"/>
                    </a:ext>
                  </a:extLst>
                </p:cNvPr>
                <p:cNvGrpSpPr/>
                <p:nvPr/>
              </p:nvGrpSpPr>
              <p:grpSpPr>
                <a:xfrm>
                  <a:off x="8821746" y="2333321"/>
                  <a:ext cx="1914224" cy="2086313"/>
                  <a:chOff x="8832483" y="2448105"/>
                  <a:chExt cx="1914224" cy="2086313"/>
                </a:xfrm>
              </p:grpSpPr>
              <p:grpSp>
                <p:nvGrpSpPr>
                  <p:cNvPr id="54" name="Group 53">
                    <a:extLst>
                      <a:ext uri="{FF2B5EF4-FFF2-40B4-BE49-F238E27FC236}">
                        <a16:creationId xmlns:a16="http://schemas.microsoft.com/office/drawing/2014/main" id="{6B7AE1DB-CC58-5B38-ADF2-40D30456BD23}"/>
                      </a:ext>
                    </a:extLst>
                  </p:cNvPr>
                  <p:cNvGrpSpPr/>
                  <p:nvPr/>
                </p:nvGrpSpPr>
                <p:grpSpPr>
                  <a:xfrm>
                    <a:off x="8832483" y="2448105"/>
                    <a:ext cx="1908350" cy="2086313"/>
                    <a:chOff x="4804472" y="2209919"/>
                    <a:chExt cx="2365684" cy="2298769"/>
                  </a:xfrm>
                </p:grpSpPr>
                <p:sp>
                  <p:nvSpPr>
                    <p:cNvPr id="64" name="Text Box 11">
                      <a:extLst>
                        <a:ext uri="{FF2B5EF4-FFF2-40B4-BE49-F238E27FC236}">
                          <a16:creationId xmlns:a16="http://schemas.microsoft.com/office/drawing/2014/main" id="{365119F2-1DA1-222E-972D-AC773BB3F3E7}"/>
                        </a:ext>
                      </a:extLst>
                    </p:cNvPr>
                    <p:cNvSpPr txBox="1">
                      <a:spLocks noChangeArrowheads="1"/>
                    </p:cNvSpPr>
                    <p:nvPr/>
                  </p:nvSpPr>
                  <p:spPr bwMode="auto">
                    <a:xfrm>
                      <a:off x="6026779" y="4230875"/>
                      <a:ext cx="1136650" cy="277813"/>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100" i="1" dirty="0">
                          <a:latin typeface="Sylfaen" panose="010A0502050306030303" pitchFamily="18" charset="0"/>
                          <a:cs typeface="Times New Roman" panose="02020603050405020304" pitchFamily="18" charset="0"/>
                        </a:rPr>
                        <a:t>Right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61" name="Graphic 60" descr="School girl outline">
                      <a:extLst>
                        <a:ext uri="{FF2B5EF4-FFF2-40B4-BE49-F238E27FC236}">
                          <a16:creationId xmlns:a16="http://schemas.microsoft.com/office/drawing/2014/main" id="{CD73ED71-A867-3090-9325-848FEAB9A2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35532" y="3436920"/>
                      <a:ext cx="856385" cy="856384"/>
                    </a:xfrm>
                    <a:prstGeom prst="rect">
                      <a:avLst/>
                    </a:prstGeom>
                  </p:spPr>
                </p:pic>
                <p:sp>
                  <p:nvSpPr>
                    <p:cNvPr id="62" name="Rectangle: Rounded Corners 61">
                      <a:extLst>
                        <a:ext uri="{FF2B5EF4-FFF2-40B4-BE49-F238E27FC236}">
                          <a16:creationId xmlns:a16="http://schemas.microsoft.com/office/drawing/2014/main" id="{5954E399-05D4-B9D2-C1A6-7C39EBB9695C}"/>
                        </a:ext>
                      </a:extLst>
                    </p:cNvPr>
                    <p:cNvSpPr/>
                    <p:nvPr/>
                  </p:nvSpPr>
                  <p:spPr>
                    <a:xfrm>
                      <a:off x="6011915" y="2818592"/>
                      <a:ext cx="1158241" cy="1363276"/>
                    </a:xfrm>
                    <a:prstGeom prst="roundRect">
                      <a:avLst/>
                    </a:prstGeom>
                    <a:noFill/>
                    <a:ln w="57150">
                      <a:solidFill>
                        <a:srgbClr val="77CEF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3" name="Speech Bubble: Rectangle with Corners Rounded 62">
                      <a:extLst>
                        <a:ext uri="{FF2B5EF4-FFF2-40B4-BE49-F238E27FC236}">
                          <a16:creationId xmlns:a16="http://schemas.microsoft.com/office/drawing/2014/main" id="{42D406FD-1E14-32E4-B856-3A44EB968B65}"/>
                        </a:ext>
                      </a:extLst>
                    </p:cNvPr>
                    <p:cNvSpPr/>
                    <p:nvPr/>
                  </p:nvSpPr>
                  <p:spPr>
                    <a:xfrm flipH="1">
                      <a:off x="4804472" y="2209919"/>
                      <a:ext cx="1218030" cy="422956"/>
                    </a:xfrm>
                    <a:prstGeom prst="wedgeRoundRectCallout">
                      <a:avLst>
                        <a:gd name="adj1" fmla="val -39736"/>
                        <a:gd name="adj2" fmla="val 100379"/>
                        <a:gd name="adj3" fmla="val 16667"/>
                      </a:avLst>
                    </a:prstGeom>
                    <a:noFill/>
                    <a:ln w="28575">
                      <a:solidFill>
                        <a:srgbClr val="77CEF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solidFill>
                            <a:schemeClr val="tx1"/>
                          </a:solidFill>
                          <a:latin typeface="Sylfaen" panose="010A0502050306030303" pitchFamily="18" charset="0"/>
                          <a:ea typeface="Calibri" panose="020F0502020204030204" pitchFamily="34" charset="0"/>
                          <a:cs typeface="Times New Roman" panose="02020603050405020304" pitchFamily="18" charset="0"/>
                        </a:rPr>
                        <a:t>publi</a:t>
                      </a:r>
                      <a:r>
                        <a:rPr lang="en-US" sz="700" dirty="0">
                          <a:solidFill>
                            <a:schemeClr val="tx1"/>
                          </a:solidFill>
                          <a:latin typeface="Sylfaen" panose="010A0502050306030303" pitchFamily="18" charset="0"/>
                          <a:ea typeface="Calibri" panose="020F0502020204030204" pitchFamily="34" charset="0"/>
                          <a:cs typeface="Times New Roman" panose="02020603050405020304" pitchFamily="18" charset="0"/>
                        </a:rPr>
                        <a:t> </a:t>
                      </a:r>
                      <a:r>
                        <a:rPr lang="en-US" sz="1400" b="1" dirty="0">
                          <a:solidFill>
                            <a:schemeClr val="tx1"/>
                          </a:solidFill>
                          <a:latin typeface="Sylfaen" panose="010A0502050306030303" pitchFamily="18" charset="0"/>
                          <a:ea typeface="Calibri" panose="020F0502020204030204" pitchFamily="34" charset="0"/>
                          <a:cs typeface="Times New Roman" panose="02020603050405020304" pitchFamily="18" charset="0"/>
                        </a:rPr>
                        <a:t>sh</a:t>
                      </a:r>
                      <a:r>
                        <a:rPr lang="en-US" sz="700" b="1" dirty="0">
                          <a:solidFill>
                            <a:schemeClr val="tx1"/>
                          </a:solidFill>
                          <a:latin typeface="Sylfaen" panose="010A0502050306030303" pitchFamily="18" charset="0"/>
                          <a:ea typeface="Calibri" panose="020F0502020204030204" pitchFamily="34" charset="0"/>
                          <a:cs typeface="Times New Roman" panose="02020603050405020304" pitchFamily="18" charset="0"/>
                        </a:rPr>
                        <a:t> </a:t>
                      </a:r>
                      <a:r>
                        <a:rPr lang="en-US" sz="1200" dirty="0">
                          <a:solidFill>
                            <a:schemeClr val="tx1"/>
                          </a:solidFill>
                          <a:latin typeface="Sylfaen" panose="010A0502050306030303" pitchFamily="18" charset="0"/>
                          <a:ea typeface="Calibri" panose="020F0502020204030204" pitchFamily="34" charset="0"/>
                          <a:cs typeface="Times New Roman" panose="02020603050405020304" pitchFamily="18" charset="0"/>
                        </a:rPr>
                        <a:t>er</a:t>
                      </a:r>
                      <a:endParaRPr lang="en-US" sz="1100" dirty="0">
                        <a:effectLst/>
                        <a:ea typeface="Calibri" panose="020F0502020204030204" pitchFamily="34" charset="0"/>
                        <a:cs typeface="Times New Roman" panose="02020603050405020304" pitchFamily="18" charset="0"/>
                      </a:endParaRPr>
                    </a:p>
                  </p:txBody>
                </p:sp>
                <p:sp>
                  <p:nvSpPr>
                    <p:cNvPr id="65" name="Text Box 10">
                      <a:extLst>
                        <a:ext uri="{FF2B5EF4-FFF2-40B4-BE49-F238E27FC236}">
                          <a16:creationId xmlns:a16="http://schemas.microsoft.com/office/drawing/2014/main" id="{875088BF-BD73-A473-C120-28694C2E0A29}"/>
                        </a:ext>
                      </a:extLst>
                    </p:cNvPr>
                    <p:cNvSpPr txBox="1">
                      <a:spLocks noChangeArrowheads="1"/>
                    </p:cNvSpPr>
                    <p:nvPr/>
                  </p:nvSpPr>
                  <p:spPr bwMode="auto">
                    <a:xfrm>
                      <a:off x="6011915" y="2533760"/>
                      <a:ext cx="1136649" cy="277813"/>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u="none" strike="noStrike" cap="none" normalizeH="0" baseline="0" dirty="0">
                          <a:ln>
                            <a:noFill/>
                          </a:ln>
                          <a:solidFill>
                            <a:srgbClr val="0CA7F4"/>
                          </a:solidFill>
                          <a:effectLst/>
                          <a:latin typeface="Sylfaen" panose="010A0502050306030303" pitchFamily="18" charset="0"/>
                          <a:ea typeface="Calibri" panose="020F0502020204030204" pitchFamily="34" charset="0"/>
                          <a:cs typeface="Times New Roman" panose="02020603050405020304" pitchFamily="18" charset="0"/>
                        </a:rPr>
                        <a:t>Talker B</a:t>
                      </a:r>
                      <a:endParaRPr kumimoji="0" lang="en-US" altLang="en-US" sz="2400" b="1" u="none" strike="noStrike" cap="none" normalizeH="0" baseline="0" dirty="0">
                        <a:ln>
                          <a:noFill/>
                        </a:ln>
                        <a:solidFill>
                          <a:srgbClr val="0CA7F4"/>
                        </a:solidFill>
                        <a:effectLst/>
                        <a:latin typeface="Arial" panose="020B0604020202020204" pitchFamily="34" charset="0"/>
                      </a:endParaRPr>
                    </a:p>
                  </p:txBody>
                </p:sp>
              </p:grpSp>
              <p:pic>
                <p:nvPicPr>
                  <p:cNvPr id="58" name="Graphic 57" descr="Female outline">
                    <a:extLst>
                      <a:ext uri="{FF2B5EF4-FFF2-40B4-BE49-F238E27FC236}">
                        <a16:creationId xmlns:a16="http://schemas.microsoft.com/office/drawing/2014/main" id="{E0611F7A-04C5-A992-51AF-8F39B20181E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411755" y="3058907"/>
                    <a:ext cx="334952" cy="376847"/>
                  </a:xfrm>
                  <a:prstGeom prst="rect">
                    <a:avLst/>
                  </a:prstGeom>
                </p:spPr>
              </p:pic>
              <p:pic>
                <p:nvPicPr>
                  <p:cNvPr id="59" name="Graphic 58" descr="Ear outline">
                    <a:extLst>
                      <a:ext uri="{FF2B5EF4-FFF2-40B4-BE49-F238E27FC236}">
                        <a16:creationId xmlns:a16="http://schemas.microsoft.com/office/drawing/2014/main" id="{5A1ED9B4-B8A0-C6FD-0F3E-2DCCF04CEF6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435715" y="3409527"/>
                    <a:ext cx="288948" cy="412616"/>
                  </a:xfrm>
                  <a:prstGeom prst="rect">
                    <a:avLst/>
                  </a:prstGeom>
                </p:spPr>
              </p:pic>
            </p:grpSp>
            <p:grpSp>
              <p:nvGrpSpPr>
                <p:cNvPr id="77" name="Group 76">
                  <a:extLst>
                    <a:ext uri="{FF2B5EF4-FFF2-40B4-BE49-F238E27FC236}">
                      <a16:creationId xmlns:a16="http://schemas.microsoft.com/office/drawing/2014/main" id="{15C603BD-A54D-C020-3959-D43A6B6534E8}"/>
                    </a:ext>
                  </a:extLst>
                </p:cNvPr>
                <p:cNvGrpSpPr/>
                <p:nvPr/>
              </p:nvGrpSpPr>
              <p:grpSpPr>
                <a:xfrm>
                  <a:off x="6656276" y="2337948"/>
                  <a:ext cx="1890440" cy="2056314"/>
                  <a:chOff x="6573471" y="2482618"/>
                  <a:chExt cx="1890440" cy="2056314"/>
                </a:xfrm>
              </p:grpSpPr>
              <p:grpSp>
                <p:nvGrpSpPr>
                  <p:cNvPr id="53" name="Group 52">
                    <a:extLst>
                      <a:ext uri="{FF2B5EF4-FFF2-40B4-BE49-F238E27FC236}">
                        <a16:creationId xmlns:a16="http://schemas.microsoft.com/office/drawing/2014/main" id="{AA4CD459-171D-F5F2-E6A1-86B4812AEFA8}"/>
                      </a:ext>
                    </a:extLst>
                  </p:cNvPr>
                  <p:cNvGrpSpPr/>
                  <p:nvPr/>
                </p:nvGrpSpPr>
                <p:grpSpPr>
                  <a:xfrm>
                    <a:off x="6573471" y="2482618"/>
                    <a:ext cx="1890440" cy="2056314"/>
                    <a:chOff x="2011944" y="2315475"/>
                    <a:chExt cx="2343481" cy="2265718"/>
                  </a:xfrm>
                </p:grpSpPr>
                <p:sp>
                  <p:nvSpPr>
                    <p:cNvPr id="69" name="Text Box 10">
                      <a:extLst>
                        <a:ext uri="{FF2B5EF4-FFF2-40B4-BE49-F238E27FC236}">
                          <a16:creationId xmlns:a16="http://schemas.microsoft.com/office/drawing/2014/main" id="{590C7867-BE46-1735-1A76-348A5FDB61C2}"/>
                        </a:ext>
                      </a:extLst>
                    </p:cNvPr>
                    <p:cNvSpPr txBox="1">
                      <a:spLocks noChangeArrowheads="1"/>
                    </p:cNvSpPr>
                    <p:nvPr/>
                  </p:nvSpPr>
                  <p:spPr bwMode="auto">
                    <a:xfrm>
                      <a:off x="2037935" y="4303381"/>
                      <a:ext cx="1136650" cy="277812"/>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Left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66" name="Graphic 65" descr="School boy outline">
                      <a:extLst>
                        <a:ext uri="{FF2B5EF4-FFF2-40B4-BE49-F238E27FC236}">
                          <a16:creationId xmlns:a16="http://schemas.microsoft.com/office/drawing/2014/main" id="{B6835734-4E55-A645-E0E2-D137ABDD33B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435627" y="3551804"/>
                      <a:ext cx="856385" cy="856384"/>
                    </a:xfrm>
                    <a:prstGeom prst="rect">
                      <a:avLst/>
                    </a:prstGeom>
                  </p:spPr>
                </p:pic>
                <p:sp>
                  <p:nvSpPr>
                    <p:cNvPr id="67" name="Rectangle: Rounded Corners 66">
                      <a:extLst>
                        <a:ext uri="{FF2B5EF4-FFF2-40B4-BE49-F238E27FC236}">
                          <a16:creationId xmlns:a16="http://schemas.microsoft.com/office/drawing/2014/main" id="{A552B3DB-C459-B3C6-1813-10672C30D888}"/>
                        </a:ext>
                      </a:extLst>
                    </p:cNvPr>
                    <p:cNvSpPr/>
                    <p:nvPr/>
                  </p:nvSpPr>
                  <p:spPr>
                    <a:xfrm>
                      <a:off x="2011944" y="2930170"/>
                      <a:ext cx="1165225" cy="1377524"/>
                    </a:xfrm>
                    <a:prstGeom prst="roundRect">
                      <a:avLst/>
                    </a:prstGeom>
                    <a:noFill/>
                    <a:ln w="57150">
                      <a:solidFill>
                        <a:srgbClr val="FFBE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8" name="Speech Bubble: Rectangle with Corners Rounded 67">
                      <a:extLst>
                        <a:ext uri="{FF2B5EF4-FFF2-40B4-BE49-F238E27FC236}">
                          <a16:creationId xmlns:a16="http://schemas.microsoft.com/office/drawing/2014/main" id="{BBE0C5D5-9E3C-DF38-220C-61E09B4C8A06}"/>
                        </a:ext>
                      </a:extLst>
                    </p:cNvPr>
                    <p:cNvSpPr/>
                    <p:nvPr/>
                  </p:nvSpPr>
                  <p:spPr>
                    <a:xfrm>
                      <a:off x="3132896" y="2315475"/>
                      <a:ext cx="1222529" cy="419210"/>
                    </a:xfrm>
                    <a:prstGeom prst="wedgeRoundRectCallout">
                      <a:avLst>
                        <a:gd name="adj1" fmla="val -39736"/>
                        <a:gd name="adj2" fmla="val 100379"/>
                        <a:gd name="adj3" fmla="val 16667"/>
                      </a:avLst>
                    </a:prstGeom>
                    <a:noFill/>
                    <a:ln w="28575">
                      <a:solidFill>
                        <a:srgbClr val="FFBE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dirty="0">
                          <a:solidFill>
                            <a:schemeClr val="tx1"/>
                          </a:solidFill>
                          <a:latin typeface="Sylfaen" panose="010A0502050306030303" pitchFamily="18" charset="0"/>
                          <a:ea typeface="Calibri" panose="020F0502020204030204" pitchFamily="34" charset="0"/>
                          <a:cs typeface="Times New Roman" panose="02020603050405020304" pitchFamily="18" charset="0"/>
                        </a:rPr>
                        <a:t>dino</a:t>
                      </a:r>
                      <a:r>
                        <a:rPr lang="en-US" sz="700" dirty="0">
                          <a:solidFill>
                            <a:schemeClr val="tx1"/>
                          </a:solidFill>
                          <a:latin typeface="Sylfaen" panose="010A0502050306030303" pitchFamily="18" charset="0"/>
                          <a:ea typeface="Calibri" panose="020F0502020204030204" pitchFamily="34" charset="0"/>
                          <a:cs typeface="Times New Roman" panose="02020603050405020304" pitchFamily="18" charset="0"/>
                        </a:rPr>
                        <a:t> </a:t>
                      </a:r>
                      <a:r>
                        <a:rPr lang="en-US" sz="1600" b="1" dirty="0">
                          <a:solidFill>
                            <a:schemeClr val="tx1"/>
                          </a:solidFill>
                          <a:latin typeface="Sylfaen" panose="010A0502050306030303" pitchFamily="18" charset="0"/>
                          <a:ea typeface="Calibri" panose="020F0502020204030204" pitchFamily="34" charset="0"/>
                          <a:cs typeface="Times New Roman" panose="02020603050405020304" pitchFamily="18" charset="0"/>
                        </a:rPr>
                        <a:t>s</a:t>
                      </a:r>
                      <a:r>
                        <a:rPr lang="en-US" sz="700" b="1" dirty="0">
                          <a:solidFill>
                            <a:schemeClr val="tx1"/>
                          </a:solidFill>
                          <a:latin typeface="Sylfaen" panose="010A0502050306030303" pitchFamily="18" charset="0"/>
                          <a:ea typeface="Calibri" panose="020F0502020204030204" pitchFamily="34" charset="0"/>
                          <a:cs typeface="Times New Roman" panose="02020603050405020304" pitchFamily="18" charset="0"/>
                        </a:rPr>
                        <a:t> </a:t>
                      </a:r>
                      <a:r>
                        <a:rPr lang="en-US" sz="1200" dirty="0">
                          <a:solidFill>
                            <a:schemeClr val="tx1"/>
                          </a:solidFill>
                          <a:latin typeface="Sylfaen" panose="010A0502050306030303" pitchFamily="18" charset="0"/>
                          <a:ea typeface="Calibri" panose="020F0502020204030204" pitchFamily="34" charset="0"/>
                          <a:cs typeface="Times New Roman" panose="02020603050405020304" pitchFamily="18" charset="0"/>
                        </a:rPr>
                        <a:t>aur</a:t>
                      </a:r>
                      <a:r>
                        <a:rPr lang="en-US" sz="1100" dirty="0">
                          <a:effectLst/>
                          <a:ea typeface="Calibri" panose="020F0502020204030204" pitchFamily="34" charset="0"/>
                          <a:cs typeface="Times New Roman" panose="02020603050405020304" pitchFamily="18" charset="0"/>
                        </a:rPr>
                        <a:t> </a:t>
                      </a:r>
                      <a:endParaRPr lang="en-US" sz="1200" dirty="0">
                        <a:solidFill>
                          <a:schemeClr val="tx1"/>
                        </a:solidFill>
                        <a:effectLst/>
                        <a:latin typeface="Sylfaen" panose="010A0502050306030303" pitchFamily="18" charset="0"/>
                        <a:ea typeface="Calibri" panose="020F0502020204030204" pitchFamily="34" charset="0"/>
                        <a:cs typeface="Times New Roman" panose="02020603050405020304" pitchFamily="18" charset="0"/>
                      </a:endParaRPr>
                    </a:p>
                  </p:txBody>
                </p:sp>
                <p:sp>
                  <p:nvSpPr>
                    <p:cNvPr id="70" name="Text Box 10">
                      <a:extLst>
                        <a:ext uri="{FF2B5EF4-FFF2-40B4-BE49-F238E27FC236}">
                          <a16:creationId xmlns:a16="http://schemas.microsoft.com/office/drawing/2014/main" id="{48552BAA-45CE-C60B-FD4C-65E0DF994187}"/>
                        </a:ext>
                      </a:extLst>
                    </p:cNvPr>
                    <p:cNvSpPr txBox="1">
                      <a:spLocks noChangeArrowheads="1"/>
                    </p:cNvSpPr>
                    <p:nvPr/>
                  </p:nvSpPr>
                  <p:spPr bwMode="auto">
                    <a:xfrm>
                      <a:off x="2037935" y="2637834"/>
                      <a:ext cx="1136650" cy="277812"/>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u="none" strike="noStrike" cap="none" normalizeH="0" baseline="0" dirty="0">
                          <a:ln>
                            <a:noFill/>
                          </a:ln>
                          <a:solidFill>
                            <a:srgbClr val="FE9700"/>
                          </a:solidFill>
                          <a:effectLst/>
                          <a:latin typeface="Sylfaen" panose="010A0502050306030303" pitchFamily="18" charset="0"/>
                          <a:ea typeface="Calibri" panose="020F0502020204030204" pitchFamily="34" charset="0"/>
                          <a:cs typeface="Times New Roman" panose="02020603050405020304" pitchFamily="18" charset="0"/>
                        </a:rPr>
                        <a:t>Talker A</a:t>
                      </a:r>
                      <a:endParaRPr kumimoji="0" lang="en-US" altLang="en-US" sz="2400" b="1" u="none" strike="noStrike" cap="none" normalizeH="0" baseline="0" dirty="0">
                        <a:ln>
                          <a:noFill/>
                        </a:ln>
                        <a:solidFill>
                          <a:srgbClr val="FE9700"/>
                        </a:solidFill>
                        <a:effectLst/>
                        <a:latin typeface="Arial" panose="020B0604020202020204" pitchFamily="34" charset="0"/>
                      </a:endParaRPr>
                    </a:p>
                  </p:txBody>
                </p:sp>
              </p:grpSp>
              <p:pic>
                <p:nvPicPr>
                  <p:cNvPr id="57" name="Graphic 56" descr="Male outline">
                    <a:extLst>
                      <a:ext uri="{FF2B5EF4-FFF2-40B4-BE49-F238E27FC236}">
                        <a16:creationId xmlns:a16="http://schemas.microsoft.com/office/drawing/2014/main" id="{207F217F-D2A0-F7A7-D4BA-3D7FB952A33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609234" y="3081187"/>
                    <a:ext cx="366960" cy="412859"/>
                  </a:xfrm>
                  <a:prstGeom prst="rect">
                    <a:avLst/>
                  </a:prstGeom>
                </p:spPr>
              </p:pic>
              <p:pic>
                <p:nvPicPr>
                  <p:cNvPr id="60" name="Graphic 59" descr="Ear outline">
                    <a:extLst>
                      <a:ext uri="{FF2B5EF4-FFF2-40B4-BE49-F238E27FC236}">
                        <a16:creationId xmlns:a16="http://schemas.microsoft.com/office/drawing/2014/main" id="{8C4C501C-AE2D-C4C1-6596-9B8C4FEAB50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flipH="1">
                    <a:off x="6618653" y="3433435"/>
                    <a:ext cx="288948" cy="412616"/>
                  </a:xfrm>
                  <a:prstGeom prst="rect">
                    <a:avLst/>
                  </a:prstGeom>
                </p:spPr>
              </p:pic>
            </p:grpSp>
          </p:grpSp>
          <p:sp>
            <p:nvSpPr>
              <p:cNvPr id="106" name="TextBox 105">
                <a:extLst>
                  <a:ext uri="{FF2B5EF4-FFF2-40B4-BE49-F238E27FC236}">
                    <a16:creationId xmlns:a16="http://schemas.microsoft.com/office/drawing/2014/main" id="{F51CDC63-0551-790B-A202-891478DC3FFF}"/>
                  </a:ext>
                </a:extLst>
              </p:cNvPr>
              <p:cNvSpPr txBox="1"/>
              <p:nvPr/>
            </p:nvSpPr>
            <p:spPr>
              <a:xfrm>
                <a:off x="6039774" y="1853761"/>
                <a:ext cx="2204459" cy="403451"/>
              </a:xfrm>
              <a:prstGeom prst="rect">
                <a:avLst/>
              </a:prstGeom>
              <a:noFill/>
            </p:spPr>
            <p:txBody>
              <a:bodyPr wrap="square" rtlCol="0">
                <a:spAutoFit/>
              </a:bodyPr>
              <a:lstStyle/>
              <a:p>
                <a:pPr algn="ctr"/>
                <a:r>
                  <a:rPr lang="en-US" sz="1600" i="1" dirty="0">
                    <a:latin typeface="Sylfaen" panose="010A0502050306030303" pitchFamily="18" charset="0"/>
                  </a:rPr>
                  <a:t>Example Critical Trial</a:t>
                </a:r>
              </a:p>
            </p:txBody>
          </p:sp>
          <p:sp>
            <p:nvSpPr>
              <p:cNvPr id="163" name="Rectangle: Rounded Corners 162">
                <a:extLst>
                  <a:ext uri="{FF2B5EF4-FFF2-40B4-BE49-F238E27FC236}">
                    <a16:creationId xmlns:a16="http://schemas.microsoft.com/office/drawing/2014/main" id="{38B03A7A-3730-5C02-680F-89839E2E2F00}"/>
                  </a:ext>
                </a:extLst>
              </p:cNvPr>
              <p:cNvSpPr/>
              <p:nvPr/>
            </p:nvSpPr>
            <p:spPr>
              <a:xfrm>
                <a:off x="5048545" y="2179923"/>
                <a:ext cx="4251686" cy="2213168"/>
              </a:xfrm>
              <a:prstGeom prst="roundRect">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1" name="TextBox 170">
              <a:extLst>
                <a:ext uri="{FF2B5EF4-FFF2-40B4-BE49-F238E27FC236}">
                  <a16:creationId xmlns:a16="http://schemas.microsoft.com/office/drawing/2014/main" id="{ABEF0E31-CA85-C835-7FD1-72A8D8CF6B54}"/>
                </a:ext>
              </a:extLst>
            </p:cNvPr>
            <p:cNvSpPr txBox="1"/>
            <p:nvPr/>
          </p:nvSpPr>
          <p:spPr>
            <a:xfrm>
              <a:off x="5876206" y="3277468"/>
              <a:ext cx="506132" cy="369332"/>
            </a:xfrm>
            <a:prstGeom prst="rect">
              <a:avLst/>
            </a:prstGeom>
            <a:noFill/>
          </p:spPr>
          <p:txBody>
            <a:bodyPr wrap="square" rtlCol="0">
              <a:spAutoFit/>
            </a:bodyPr>
            <a:lstStyle/>
            <a:p>
              <a:r>
                <a:rPr lang="en-US" dirty="0"/>
                <a:t>Sh</a:t>
              </a:r>
            </a:p>
          </p:txBody>
        </p:sp>
        <p:sp>
          <p:nvSpPr>
            <p:cNvPr id="172" name="TextBox 171">
              <a:extLst>
                <a:ext uri="{FF2B5EF4-FFF2-40B4-BE49-F238E27FC236}">
                  <a16:creationId xmlns:a16="http://schemas.microsoft.com/office/drawing/2014/main" id="{D133495B-B197-34C2-D0EB-35C59E93B106}"/>
                </a:ext>
              </a:extLst>
            </p:cNvPr>
            <p:cNvSpPr txBox="1"/>
            <p:nvPr/>
          </p:nvSpPr>
          <p:spPr>
            <a:xfrm>
              <a:off x="9397177" y="3282218"/>
              <a:ext cx="417980" cy="369332"/>
            </a:xfrm>
            <a:prstGeom prst="rect">
              <a:avLst/>
            </a:prstGeom>
            <a:noFill/>
          </p:spPr>
          <p:txBody>
            <a:bodyPr wrap="square" rtlCol="0">
              <a:spAutoFit/>
            </a:bodyPr>
            <a:lstStyle/>
            <a:p>
              <a:r>
                <a:rPr lang="en-US" dirty="0"/>
                <a:t>S</a:t>
              </a:r>
            </a:p>
          </p:txBody>
        </p:sp>
      </p:grpSp>
      <p:grpSp>
        <p:nvGrpSpPr>
          <p:cNvPr id="177" name="Group 176">
            <a:extLst>
              <a:ext uri="{FF2B5EF4-FFF2-40B4-BE49-F238E27FC236}">
                <a16:creationId xmlns:a16="http://schemas.microsoft.com/office/drawing/2014/main" id="{64AF7BCE-0408-057C-B38D-7BF463193038}"/>
              </a:ext>
            </a:extLst>
          </p:cNvPr>
          <p:cNvGrpSpPr/>
          <p:nvPr/>
        </p:nvGrpSpPr>
        <p:grpSpPr>
          <a:xfrm>
            <a:off x="4503678" y="3605584"/>
            <a:ext cx="4094808" cy="2132323"/>
            <a:chOff x="333568" y="1636123"/>
            <a:chExt cx="4251686" cy="2263016"/>
          </a:xfrm>
        </p:grpSpPr>
        <p:grpSp>
          <p:nvGrpSpPr>
            <p:cNvPr id="165" name="Group 164">
              <a:extLst>
                <a:ext uri="{FF2B5EF4-FFF2-40B4-BE49-F238E27FC236}">
                  <a16:creationId xmlns:a16="http://schemas.microsoft.com/office/drawing/2014/main" id="{702D5C78-CC38-6518-B19F-2FD11A1B415F}"/>
                </a:ext>
              </a:extLst>
            </p:cNvPr>
            <p:cNvGrpSpPr/>
            <p:nvPr/>
          </p:nvGrpSpPr>
          <p:grpSpPr>
            <a:xfrm>
              <a:off x="333568" y="1636123"/>
              <a:ext cx="4251686" cy="2263016"/>
              <a:chOff x="399166" y="1848074"/>
              <a:chExt cx="4251686" cy="2616142"/>
            </a:xfrm>
          </p:grpSpPr>
          <p:sp>
            <p:nvSpPr>
              <p:cNvPr id="107" name="TextBox 106">
                <a:extLst>
                  <a:ext uri="{FF2B5EF4-FFF2-40B4-BE49-F238E27FC236}">
                    <a16:creationId xmlns:a16="http://schemas.microsoft.com/office/drawing/2014/main" id="{D5038103-1D24-8BEE-372C-B96F84D022D6}"/>
                  </a:ext>
                </a:extLst>
              </p:cNvPr>
              <p:cNvSpPr txBox="1"/>
              <p:nvPr/>
            </p:nvSpPr>
            <p:spPr>
              <a:xfrm>
                <a:off x="1354610" y="1848074"/>
                <a:ext cx="2193478" cy="415371"/>
              </a:xfrm>
              <a:prstGeom prst="rect">
                <a:avLst/>
              </a:prstGeom>
              <a:noFill/>
            </p:spPr>
            <p:txBody>
              <a:bodyPr wrap="square" rtlCol="0">
                <a:spAutoFit/>
              </a:bodyPr>
              <a:lstStyle/>
              <a:p>
                <a:pPr algn="ctr"/>
                <a:r>
                  <a:rPr lang="en-US" sz="1600" i="1" dirty="0">
                    <a:latin typeface="Sylfaen" panose="010A0502050306030303" pitchFamily="18" charset="0"/>
                  </a:rPr>
                  <a:t>Example Filler Trial</a:t>
                </a:r>
              </a:p>
            </p:txBody>
          </p:sp>
          <p:grpSp>
            <p:nvGrpSpPr>
              <p:cNvPr id="134" name="Group 133">
                <a:extLst>
                  <a:ext uri="{FF2B5EF4-FFF2-40B4-BE49-F238E27FC236}">
                    <a16:creationId xmlns:a16="http://schemas.microsoft.com/office/drawing/2014/main" id="{AA804077-66F3-A730-BEEE-032C76F0D4CE}"/>
                  </a:ext>
                </a:extLst>
              </p:cNvPr>
              <p:cNvGrpSpPr/>
              <p:nvPr/>
            </p:nvGrpSpPr>
            <p:grpSpPr>
              <a:xfrm>
                <a:off x="564862" y="2637235"/>
                <a:ext cx="3824551" cy="1787392"/>
                <a:chOff x="6643560" y="2674040"/>
                <a:chExt cx="4104863" cy="1787392"/>
              </a:xfrm>
            </p:grpSpPr>
            <p:grpSp>
              <p:nvGrpSpPr>
                <p:cNvPr id="135" name="Group 134">
                  <a:extLst>
                    <a:ext uri="{FF2B5EF4-FFF2-40B4-BE49-F238E27FC236}">
                      <a16:creationId xmlns:a16="http://schemas.microsoft.com/office/drawing/2014/main" id="{962EE586-63FB-886A-7CD9-A6593BF8EE52}"/>
                    </a:ext>
                  </a:extLst>
                </p:cNvPr>
                <p:cNvGrpSpPr/>
                <p:nvPr/>
              </p:nvGrpSpPr>
              <p:grpSpPr>
                <a:xfrm>
                  <a:off x="8104815" y="3189977"/>
                  <a:ext cx="1076326" cy="1175133"/>
                  <a:chOff x="3887615" y="3088037"/>
                  <a:chExt cx="1334267" cy="1294802"/>
                </a:xfrm>
              </p:grpSpPr>
              <p:pic>
                <p:nvPicPr>
                  <p:cNvPr id="156" name="Graphic 13" descr="User outline">
                    <a:extLst>
                      <a:ext uri="{FF2B5EF4-FFF2-40B4-BE49-F238E27FC236}">
                        <a16:creationId xmlns:a16="http://schemas.microsoft.com/office/drawing/2014/main" id="{938EF0A1-B4E8-8991-CAAE-19CC7585383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27080" y="3088037"/>
                    <a:ext cx="1294802" cy="1294802"/>
                  </a:xfrm>
                  <a:prstGeom prst="rect">
                    <a:avLst/>
                  </a:prstGeom>
                </p:spPr>
              </p:pic>
              <p:sp>
                <p:nvSpPr>
                  <p:cNvPr id="157" name="Text Box 10">
                    <a:extLst>
                      <a:ext uri="{FF2B5EF4-FFF2-40B4-BE49-F238E27FC236}">
                        <a16:creationId xmlns:a16="http://schemas.microsoft.com/office/drawing/2014/main" id="{65B54DBA-6727-9F75-8031-91E60285C988}"/>
                      </a:ext>
                    </a:extLst>
                  </p:cNvPr>
                  <p:cNvSpPr txBox="1">
                    <a:spLocks noChangeArrowheads="1"/>
                  </p:cNvSpPr>
                  <p:nvPr/>
                </p:nvSpPr>
                <p:spPr bwMode="auto">
                  <a:xfrm>
                    <a:off x="3887615" y="4130424"/>
                    <a:ext cx="1294802" cy="190072"/>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Participant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grpSp>
            <p:cxnSp>
              <p:nvCxnSpPr>
                <p:cNvPr id="136" name="Straight Arrow Connector 135">
                  <a:extLst>
                    <a:ext uri="{FF2B5EF4-FFF2-40B4-BE49-F238E27FC236}">
                      <a16:creationId xmlns:a16="http://schemas.microsoft.com/office/drawing/2014/main" id="{6912D945-994D-BFF9-C05B-35BA8FD7B6A6}"/>
                    </a:ext>
                  </a:extLst>
                </p:cNvPr>
                <p:cNvCxnSpPr>
                  <a:cxnSpLocks/>
                </p:cNvCxnSpPr>
                <p:nvPr/>
              </p:nvCxnSpPr>
              <p:spPr>
                <a:xfrm>
                  <a:off x="7745298" y="3445823"/>
                  <a:ext cx="480154" cy="0"/>
                </a:xfrm>
                <a:prstGeom prst="straightConnector1">
                  <a:avLst/>
                </a:prstGeom>
                <a:ln w="19050">
                  <a:solidFill>
                    <a:srgbClr val="FE970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E9952097-9E4D-8E0C-ED21-1A3317697F1B}"/>
                    </a:ext>
                  </a:extLst>
                </p:cNvPr>
                <p:cNvCxnSpPr>
                  <a:cxnSpLocks/>
                </p:cNvCxnSpPr>
                <p:nvPr/>
              </p:nvCxnSpPr>
              <p:spPr>
                <a:xfrm flipH="1">
                  <a:off x="9086424" y="3449054"/>
                  <a:ext cx="480154" cy="0"/>
                </a:xfrm>
                <a:prstGeom prst="straightConnector1">
                  <a:avLst/>
                </a:prstGeom>
                <a:ln w="19050">
                  <a:solidFill>
                    <a:srgbClr val="0CA7F4"/>
                  </a:solidFill>
                  <a:tailEnd type="triangle"/>
                </a:ln>
              </p:spPr>
              <p:style>
                <a:lnRef idx="1">
                  <a:schemeClr val="accent1"/>
                </a:lnRef>
                <a:fillRef idx="0">
                  <a:schemeClr val="accent1"/>
                </a:fillRef>
                <a:effectRef idx="0">
                  <a:schemeClr val="accent1"/>
                </a:effectRef>
                <a:fontRef idx="minor">
                  <a:schemeClr val="tx1"/>
                </a:fontRef>
              </p:style>
            </p:cxnSp>
            <p:grpSp>
              <p:nvGrpSpPr>
                <p:cNvPr id="138" name="Group 137">
                  <a:extLst>
                    <a:ext uri="{FF2B5EF4-FFF2-40B4-BE49-F238E27FC236}">
                      <a16:creationId xmlns:a16="http://schemas.microsoft.com/office/drawing/2014/main" id="{C15BD851-7E4B-235C-C5C0-DFAC1B933967}"/>
                    </a:ext>
                  </a:extLst>
                </p:cNvPr>
                <p:cNvGrpSpPr/>
                <p:nvPr/>
              </p:nvGrpSpPr>
              <p:grpSpPr>
                <a:xfrm>
                  <a:off x="9735249" y="2719607"/>
                  <a:ext cx="1013174" cy="1737848"/>
                  <a:chOff x="9745986" y="2834391"/>
                  <a:chExt cx="1013174" cy="1737848"/>
                </a:xfrm>
              </p:grpSpPr>
              <p:grpSp>
                <p:nvGrpSpPr>
                  <p:cNvPr id="148" name="Group 147">
                    <a:extLst>
                      <a:ext uri="{FF2B5EF4-FFF2-40B4-BE49-F238E27FC236}">
                        <a16:creationId xmlns:a16="http://schemas.microsoft.com/office/drawing/2014/main" id="{BC5B07ED-6359-5EFE-801B-B3D2D3360E89}"/>
                      </a:ext>
                    </a:extLst>
                  </p:cNvPr>
                  <p:cNvGrpSpPr/>
                  <p:nvPr/>
                </p:nvGrpSpPr>
                <p:grpSpPr>
                  <a:xfrm>
                    <a:off x="9745986" y="2834391"/>
                    <a:ext cx="1013174" cy="1737848"/>
                    <a:chOff x="5936890" y="2635547"/>
                    <a:chExt cx="1255979" cy="1914821"/>
                  </a:xfrm>
                </p:grpSpPr>
                <p:sp>
                  <p:nvSpPr>
                    <p:cNvPr id="154" name="Text Box 11">
                      <a:extLst>
                        <a:ext uri="{FF2B5EF4-FFF2-40B4-BE49-F238E27FC236}">
                          <a16:creationId xmlns:a16="http://schemas.microsoft.com/office/drawing/2014/main" id="{513B371D-A776-D27B-CEDB-4EE77A3C21BB}"/>
                        </a:ext>
                      </a:extLst>
                    </p:cNvPr>
                    <p:cNvSpPr txBox="1">
                      <a:spLocks noChangeArrowheads="1"/>
                    </p:cNvSpPr>
                    <p:nvPr/>
                  </p:nvSpPr>
                  <p:spPr bwMode="auto">
                    <a:xfrm>
                      <a:off x="6050656" y="4272554"/>
                      <a:ext cx="1136650" cy="277814"/>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Right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151" name="Graphic 150" descr="School girl outline">
                      <a:extLst>
                        <a:ext uri="{FF2B5EF4-FFF2-40B4-BE49-F238E27FC236}">
                          <a16:creationId xmlns:a16="http://schemas.microsoft.com/office/drawing/2014/main" id="{E61AB27B-E561-B4FF-0E65-CFDD864EAD2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36890" y="3499967"/>
                      <a:ext cx="856383" cy="856384"/>
                    </a:xfrm>
                    <a:prstGeom prst="rect">
                      <a:avLst/>
                    </a:prstGeom>
                  </p:spPr>
                </p:pic>
                <p:sp>
                  <p:nvSpPr>
                    <p:cNvPr id="152" name="Rectangle: Rounded Corners 151">
                      <a:extLst>
                        <a:ext uri="{FF2B5EF4-FFF2-40B4-BE49-F238E27FC236}">
                          <a16:creationId xmlns:a16="http://schemas.microsoft.com/office/drawing/2014/main" id="{8A7D3F2F-3A64-1A01-2121-26EECE3FAFAF}"/>
                        </a:ext>
                      </a:extLst>
                    </p:cNvPr>
                    <p:cNvSpPr/>
                    <p:nvPr/>
                  </p:nvSpPr>
                  <p:spPr>
                    <a:xfrm>
                      <a:off x="6011918" y="2901314"/>
                      <a:ext cx="1158240" cy="1371240"/>
                    </a:xfrm>
                    <a:prstGeom prst="roundRect">
                      <a:avLst/>
                    </a:prstGeom>
                    <a:noFill/>
                    <a:ln w="57150">
                      <a:solidFill>
                        <a:srgbClr val="77CEF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5" name="Text Box 10">
                      <a:extLst>
                        <a:ext uri="{FF2B5EF4-FFF2-40B4-BE49-F238E27FC236}">
                          <a16:creationId xmlns:a16="http://schemas.microsoft.com/office/drawing/2014/main" id="{BECB5022-2692-FC1F-8D21-6BADB8373F4F}"/>
                        </a:ext>
                      </a:extLst>
                    </p:cNvPr>
                    <p:cNvSpPr txBox="1">
                      <a:spLocks noChangeArrowheads="1"/>
                    </p:cNvSpPr>
                    <p:nvPr/>
                  </p:nvSpPr>
                  <p:spPr bwMode="auto">
                    <a:xfrm>
                      <a:off x="6056219" y="2635547"/>
                      <a:ext cx="1136650" cy="277813"/>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u="none" strike="noStrike" cap="none" normalizeH="0" baseline="0" dirty="0">
                          <a:ln>
                            <a:noFill/>
                          </a:ln>
                          <a:solidFill>
                            <a:srgbClr val="0CA7F4"/>
                          </a:solidFill>
                          <a:effectLst/>
                          <a:latin typeface="Sylfaen" panose="010A0502050306030303" pitchFamily="18" charset="0"/>
                          <a:ea typeface="Calibri" panose="020F0502020204030204" pitchFamily="34" charset="0"/>
                          <a:cs typeface="Times New Roman" panose="02020603050405020304" pitchFamily="18" charset="0"/>
                        </a:rPr>
                        <a:t>Talker B</a:t>
                      </a:r>
                      <a:endParaRPr kumimoji="0" lang="en-US" altLang="en-US" sz="2400" b="1" u="none" strike="noStrike" cap="none" normalizeH="0" baseline="0" dirty="0">
                        <a:ln>
                          <a:noFill/>
                        </a:ln>
                        <a:solidFill>
                          <a:srgbClr val="0CA7F4"/>
                        </a:solidFill>
                        <a:effectLst/>
                        <a:latin typeface="Arial" panose="020B0604020202020204" pitchFamily="34" charset="0"/>
                      </a:endParaRPr>
                    </a:p>
                  </p:txBody>
                </p:sp>
              </p:grpSp>
              <p:pic>
                <p:nvPicPr>
                  <p:cNvPr id="149" name="Graphic 148" descr="Female outline">
                    <a:extLst>
                      <a:ext uri="{FF2B5EF4-FFF2-40B4-BE49-F238E27FC236}">
                        <a16:creationId xmlns:a16="http://schemas.microsoft.com/office/drawing/2014/main" id="{1E3A9258-CA60-7425-3D13-E0B3E86061D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391163" y="3118899"/>
                    <a:ext cx="334952" cy="376847"/>
                  </a:xfrm>
                  <a:prstGeom prst="rect">
                    <a:avLst/>
                  </a:prstGeom>
                </p:spPr>
              </p:pic>
              <p:pic>
                <p:nvPicPr>
                  <p:cNvPr id="150" name="Graphic 149" descr="Ear outline">
                    <a:extLst>
                      <a:ext uri="{FF2B5EF4-FFF2-40B4-BE49-F238E27FC236}">
                        <a16:creationId xmlns:a16="http://schemas.microsoft.com/office/drawing/2014/main" id="{D6719AE9-74BD-EEEC-5CC1-49D736D2CAE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427091" y="3479712"/>
                    <a:ext cx="288949" cy="412616"/>
                  </a:xfrm>
                  <a:prstGeom prst="rect">
                    <a:avLst/>
                  </a:prstGeom>
                </p:spPr>
              </p:pic>
            </p:grpSp>
            <p:grpSp>
              <p:nvGrpSpPr>
                <p:cNvPr id="139" name="Group 138">
                  <a:extLst>
                    <a:ext uri="{FF2B5EF4-FFF2-40B4-BE49-F238E27FC236}">
                      <a16:creationId xmlns:a16="http://schemas.microsoft.com/office/drawing/2014/main" id="{151ECFAA-2514-84D8-1082-55F7D30BAFB7}"/>
                    </a:ext>
                  </a:extLst>
                </p:cNvPr>
                <p:cNvGrpSpPr/>
                <p:nvPr/>
              </p:nvGrpSpPr>
              <p:grpSpPr>
                <a:xfrm>
                  <a:off x="6643560" y="2674040"/>
                  <a:ext cx="1059329" cy="1787392"/>
                  <a:chOff x="6560755" y="2818710"/>
                  <a:chExt cx="1059329" cy="1787392"/>
                </a:xfrm>
              </p:grpSpPr>
              <p:grpSp>
                <p:nvGrpSpPr>
                  <p:cNvPr id="140" name="Group 139">
                    <a:extLst>
                      <a:ext uri="{FF2B5EF4-FFF2-40B4-BE49-F238E27FC236}">
                        <a16:creationId xmlns:a16="http://schemas.microsoft.com/office/drawing/2014/main" id="{3D6FA6CC-3F44-60F4-0CBF-F6CDBFD19FAE}"/>
                      </a:ext>
                    </a:extLst>
                  </p:cNvPr>
                  <p:cNvGrpSpPr/>
                  <p:nvPr/>
                </p:nvGrpSpPr>
                <p:grpSpPr>
                  <a:xfrm>
                    <a:off x="6560755" y="2818710"/>
                    <a:ext cx="1059329" cy="1787392"/>
                    <a:chOff x="1996183" y="2685791"/>
                    <a:chExt cx="1313196" cy="1969410"/>
                  </a:xfrm>
                </p:grpSpPr>
                <p:sp>
                  <p:nvSpPr>
                    <p:cNvPr id="146" name="Text Box 10">
                      <a:extLst>
                        <a:ext uri="{FF2B5EF4-FFF2-40B4-BE49-F238E27FC236}">
                          <a16:creationId xmlns:a16="http://schemas.microsoft.com/office/drawing/2014/main" id="{4024E44C-BDA7-EA0B-C6CE-7EAC0023DC66}"/>
                        </a:ext>
                      </a:extLst>
                    </p:cNvPr>
                    <p:cNvSpPr txBox="1">
                      <a:spLocks noChangeArrowheads="1"/>
                    </p:cNvSpPr>
                    <p:nvPr/>
                  </p:nvSpPr>
                  <p:spPr bwMode="auto">
                    <a:xfrm>
                      <a:off x="1996183" y="4377389"/>
                      <a:ext cx="1136649" cy="277812"/>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100" i="1" dirty="0">
                          <a:latin typeface="Sylfaen" panose="010A0502050306030303" pitchFamily="18" charset="0"/>
                          <a:cs typeface="Times New Roman" panose="02020603050405020304" pitchFamily="18" charset="0"/>
                        </a:rPr>
                        <a:t>Left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143" name="Graphic 142" descr="School boy outline">
                      <a:extLst>
                        <a:ext uri="{FF2B5EF4-FFF2-40B4-BE49-F238E27FC236}">
                          <a16:creationId xmlns:a16="http://schemas.microsoft.com/office/drawing/2014/main" id="{9F99F9D3-956A-CE11-9960-EF69871F34B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452995" y="3611209"/>
                      <a:ext cx="856384" cy="856384"/>
                    </a:xfrm>
                    <a:prstGeom prst="rect">
                      <a:avLst/>
                    </a:prstGeom>
                  </p:spPr>
                </p:pic>
                <p:sp>
                  <p:nvSpPr>
                    <p:cNvPr id="144" name="Rectangle: Rounded Corners 143">
                      <a:extLst>
                        <a:ext uri="{FF2B5EF4-FFF2-40B4-BE49-F238E27FC236}">
                          <a16:creationId xmlns:a16="http://schemas.microsoft.com/office/drawing/2014/main" id="{54F561B7-D73F-E1F7-12B1-9302E74299BA}"/>
                        </a:ext>
                      </a:extLst>
                    </p:cNvPr>
                    <p:cNvSpPr/>
                    <p:nvPr/>
                  </p:nvSpPr>
                  <p:spPr>
                    <a:xfrm>
                      <a:off x="2011944" y="2954019"/>
                      <a:ext cx="1165225" cy="1418985"/>
                    </a:xfrm>
                    <a:prstGeom prst="roundRect">
                      <a:avLst/>
                    </a:prstGeom>
                    <a:noFill/>
                    <a:ln w="57150">
                      <a:solidFill>
                        <a:srgbClr val="FFBE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7" name="Text Box 10">
                      <a:extLst>
                        <a:ext uri="{FF2B5EF4-FFF2-40B4-BE49-F238E27FC236}">
                          <a16:creationId xmlns:a16="http://schemas.microsoft.com/office/drawing/2014/main" id="{13FEA016-957E-D2C4-2B51-79455BD9E1B2}"/>
                        </a:ext>
                      </a:extLst>
                    </p:cNvPr>
                    <p:cNvSpPr txBox="1">
                      <a:spLocks noChangeArrowheads="1"/>
                    </p:cNvSpPr>
                    <p:nvPr/>
                  </p:nvSpPr>
                  <p:spPr bwMode="auto">
                    <a:xfrm>
                      <a:off x="2011943" y="2685791"/>
                      <a:ext cx="1136651" cy="277814"/>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u="none" strike="noStrike" cap="none" normalizeH="0" baseline="0" dirty="0">
                          <a:ln>
                            <a:noFill/>
                          </a:ln>
                          <a:solidFill>
                            <a:srgbClr val="FE9700"/>
                          </a:solidFill>
                          <a:effectLst/>
                          <a:latin typeface="Sylfaen" panose="010A0502050306030303" pitchFamily="18" charset="0"/>
                          <a:ea typeface="Calibri" panose="020F0502020204030204" pitchFamily="34" charset="0"/>
                          <a:cs typeface="Times New Roman" panose="02020603050405020304" pitchFamily="18" charset="0"/>
                        </a:rPr>
                        <a:t>Talker A</a:t>
                      </a:r>
                      <a:endParaRPr kumimoji="0" lang="en-US" altLang="en-US" sz="2400" b="1" u="none" strike="noStrike" cap="none" normalizeH="0" baseline="0" dirty="0">
                        <a:ln>
                          <a:noFill/>
                        </a:ln>
                        <a:solidFill>
                          <a:srgbClr val="FE9700"/>
                        </a:solidFill>
                        <a:effectLst/>
                        <a:latin typeface="Arial" panose="020B0604020202020204" pitchFamily="34" charset="0"/>
                      </a:endParaRPr>
                    </a:p>
                  </p:txBody>
                </p:sp>
              </p:grpSp>
              <p:pic>
                <p:nvPicPr>
                  <p:cNvPr id="141" name="Graphic 140" descr="Male outline">
                    <a:extLst>
                      <a:ext uri="{FF2B5EF4-FFF2-40B4-BE49-F238E27FC236}">
                        <a16:creationId xmlns:a16="http://schemas.microsoft.com/office/drawing/2014/main" id="{DE2513E5-AA4C-7B29-38D5-F4A3FD6FC4B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621804" y="3114054"/>
                    <a:ext cx="366960" cy="412859"/>
                  </a:xfrm>
                  <a:prstGeom prst="rect">
                    <a:avLst/>
                  </a:prstGeom>
                </p:spPr>
              </p:pic>
              <p:pic>
                <p:nvPicPr>
                  <p:cNvPr id="142" name="Graphic 141" descr="Ear outline">
                    <a:extLst>
                      <a:ext uri="{FF2B5EF4-FFF2-40B4-BE49-F238E27FC236}">
                        <a16:creationId xmlns:a16="http://schemas.microsoft.com/office/drawing/2014/main" id="{35426EF7-C081-463E-27BF-E536806A056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flipH="1">
                    <a:off x="6632759" y="3471328"/>
                    <a:ext cx="288948" cy="412616"/>
                  </a:xfrm>
                  <a:prstGeom prst="rect">
                    <a:avLst/>
                  </a:prstGeom>
                </p:spPr>
              </p:pic>
            </p:grpSp>
          </p:grpSp>
          <p:sp>
            <p:nvSpPr>
              <p:cNvPr id="162" name="Rectangle: Rounded Corners 161">
                <a:extLst>
                  <a:ext uri="{FF2B5EF4-FFF2-40B4-BE49-F238E27FC236}">
                    <a16:creationId xmlns:a16="http://schemas.microsoft.com/office/drawing/2014/main" id="{24B90BC2-18E6-DAB4-CD59-1643A16A6938}"/>
                  </a:ext>
                </a:extLst>
              </p:cNvPr>
              <p:cNvSpPr/>
              <p:nvPr/>
            </p:nvSpPr>
            <p:spPr>
              <a:xfrm>
                <a:off x="399166" y="2175652"/>
                <a:ext cx="4251686" cy="2288564"/>
              </a:xfrm>
              <a:prstGeom prst="roundRect">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4" name="Speech Bubble: Rectangle with Corners Rounded 173">
              <a:extLst>
                <a:ext uri="{FF2B5EF4-FFF2-40B4-BE49-F238E27FC236}">
                  <a16:creationId xmlns:a16="http://schemas.microsoft.com/office/drawing/2014/main" id="{CB71020A-1E48-C742-0AC1-81C9CD2B377B}"/>
                </a:ext>
              </a:extLst>
            </p:cNvPr>
            <p:cNvSpPr/>
            <p:nvPr/>
          </p:nvSpPr>
          <p:spPr>
            <a:xfrm>
              <a:off x="1423818" y="2049731"/>
              <a:ext cx="854298" cy="356489"/>
            </a:xfrm>
            <a:prstGeom prst="wedgeRoundRectCallout">
              <a:avLst>
                <a:gd name="adj1" fmla="val -39736"/>
                <a:gd name="adj2" fmla="val 100379"/>
                <a:gd name="adj3" fmla="val 16667"/>
              </a:avLst>
            </a:prstGeom>
            <a:noFill/>
            <a:ln w="28575">
              <a:solidFill>
                <a:srgbClr val="FFBE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 </a:t>
              </a:r>
              <a:r>
                <a:rPr lang="en-US" sz="1400" dirty="0">
                  <a:solidFill>
                    <a:schemeClr val="tx1"/>
                  </a:solidFill>
                  <a:latin typeface="Sylfaen" panose="010A0502050306030303" pitchFamily="18" charset="0"/>
                  <a:ea typeface="Calibri" panose="020F0502020204030204" pitchFamily="34" charset="0"/>
                  <a:cs typeface="Times New Roman" panose="02020603050405020304" pitchFamily="18" charset="0"/>
                </a:rPr>
                <a:t>l</a:t>
              </a:r>
              <a:r>
                <a:rPr lang="en-US" sz="1400" dirty="0">
                  <a:solidFill>
                    <a:schemeClr val="tx1"/>
                  </a:solidFill>
                  <a:latin typeface="Sylfaen" panose="010A0502050306030303" pitchFamily="18" charset="0"/>
                </a:rPr>
                <a:t>ogelai</a:t>
              </a:r>
              <a:endParaRPr lang="en-US" sz="1200" dirty="0">
                <a:solidFill>
                  <a:schemeClr val="tx1"/>
                </a:solidFill>
                <a:effectLst/>
                <a:latin typeface="Sylfaen" panose="010A0502050306030303" pitchFamily="18" charset="0"/>
                <a:ea typeface="Calibri" panose="020F0502020204030204" pitchFamily="34" charset="0"/>
                <a:cs typeface="Times New Roman" panose="02020603050405020304" pitchFamily="18" charset="0"/>
              </a:endParaRPr>
            </a:p>
          </p:txBody>
        </p:sp>
        <p:sp>
          <p:nvSpPr>
            <p:cNvPr id="175" name="Speech Bubble: Rectangle with Corners Rounded 174">
              <a:extLst>
                <a:ext uri="{FF2B5EF4-FFF2-40B4-BE49-F238E27FC236}">
                  <a16:creationId xmlns:a16="http://schemas.microsoft.com/office/drawing/2014/main" id="{EA2AB4A1-A5DD-8C0D-4642-F44B23546356}"/>
                </a:ext>
              </a:extLst>
            </p:cNvPr>
            <p:cNvSpPr/>
            <p:nvPr/>
          </p:nvSpPr>
          <p:spPr>
            <a:xfrm flipH="1">
              <a:off x="2535317" y="2069594"/>
              <a:ext cx="890450" cy="359675"/>
            </a:xfrm>
            <a:prstGeom prst="wedgeRoundRectCallout">
              <a:avLst>
                <a:gd name="adj1" fmla="val -39736"/>
                <a:gd name="adj2" fmla="val 100379"/>
                <a:gd name="adj3" fmla="val 16667"/>
              </a:avLst>
            </a:prstGeom>
            <a:noFill/>
            <a:ln w="28575">
              <a:solidFill>
                <a:srgbClr val="77CEF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dirty="0">
                  <a:solidFill>
                    <a:schemeClr val="tx1"/>
                  </a:solidFill>
                  <a:latin typeface="Sylfaen" panose="010A0502050306030303" pitchFamily="18" charset="0"/>
                  <a:ea typeface="Calibri" panose="020F0502020204030204" pitchFamily="34" charset="0"/>
                  <a:cs typeface="Times New Roman" panose="02020603050405020304" pitchFamily="18" charset="0"/>
                </a:rPr>
                <a:t>r</a:t>
              </a:r>
              <a:r>
                <a:rPr lang="en-US" sz="1300" dirty="0">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omantic</a:t>
              </a:r>
            </a:p>
          </p:txBody>
        </p:sp>
      </p:grpSp>
      <p:sp>
        <p:nvSpPr>
          <p:cNvPr id="4" name="TextBox 3">
            <a:extLst>
              <a:ext uri="{FF2B5EF4-FFF2-40B4-BE49-F238E27FC236}">
                <a16:creationId xmlns:a16="http://schemas.microsoft.com/office/drawing/2014/main" id="{0F44C982-D525-5D8B-A6B3-C9133A602053}"/>
              </a:ext>
            </a:extLst>
          </p:cNvPr>
          <p:cNvSpPr txBox="1"/>
          <p:nvPr/>
        </p:nvSpPr>
        <p:spPr>
          <a:xfrm>
            <a:off x="7979847" y="5064006"/>
            <a:ext cx="487457" cy="369332"/>
          </a:xfrm>
          <a:prstGeom prst="rect">
            <a:avLst/>
          </a:prstGeom>
          <a:noFill/>
        </p:spPr>
        <p:txBody>
          <a:bodyPr wrap="square" rtlCol="0">
            <a:spAutoFit/>
          </a:bodyPr>
          <a:lstStyle/>
          <a:p>
            <a:r>
              <a:rPr lang="en-US" dirty="0"/>
              <a:t>W</a:t>
            </a:r>
          </a:p>
        </p:txBody>
      </p:sp>
      <p:sp>
        <p:nvSpPr>
          <p:cNvPr id="5" name="TextBox 4">
            <a:extLst>
              <a:ext uri="{FF2B5EF4-FFF2-40B4-BE49-F238E27FC236}">
                <a16:creationId xmlns:a16="http://schemas.microsoft.com/office/drawing/2014/main" id="{82A98C51-8D9F-EDA8-BB98-016F071EC734}"/>
              </a:ext>
            </a:extLst>
          </p:cNvPr>
          <p:cNvSpPr txBox="1"/>
          <p:nvPr/>
        </p:nvSpPr>
        <p:spPr>
          <a:xfrm>
            <a:off x="4686185" y="5064006"/>
            <a:ext cx="487457" cy="369332"/>
          </a:xfrm>
          <a:prstGeom prst="rect">
            <a:avLst/>
          </a:prstGeom>
          <a:noFill/>
        </p:spPr>
        <p:txBody>
          <a:bodyPr wrap="square" rtlCol="0">
            <a:spAutoFit/>
          </a:bodyPr>
          <a:lstStyle/>
          <a:p>
            <a:r>
              <a:rPr lang="en-US" dirty="0"/>
              <a:t>N</a:t>
            </a:r>
          </a:p>
        </p:txBody>
      </p:sp>
    </p:spTree>
    <p:extLst>
      <p:ext uri="{BB962C8B-B14F-4D97-AF65-F5344CB8AC3E}">
        <p14:creationId xmlns:p14="http://schemas.microsoft.com/office/powerpoint/2010/main" val="1761867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 Box 10">
            <a:extLst>
              <a:ext uri="{FF2B5EF4-FFF2-40B4-BE49-F238E27FC236}">
                <a16:creationId xmlns:a16="http://schemas.microsoft.com/office/drawing/2014/main" id="{D4F9A24F-F7AD-2DDA-3804-9714537B82EC}"/>
              </a:ext>
            </a:extLst>
          </p:cNvPr>
          <p:cNvSpPr txBox="1">
            <a:spLocks noChangeArrowheads="1"/>
          </p:cNvSpPr>
          <p:nvPr/>
        </p:nvSpPr>
        <p:spPr bwMode="auto">
          <a:xfrm>
            <a:off x="3294244" y="3472739"/>
            <a:ext cx="1182249" cy="350686"/>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u="none" strike="noStrike" cap="none" normalizeH="0" baseline="0" dirty="0">
                <a:ln>
                  <a:noFill/>
                </a:ln>
                <a:solidFill>
                  <a:srgbClr val="FE9700"/>
                </a:solidFill>
                <a:effectLst/>
                <a:latin typeface="Sylfaen" panose="010A0502050306030303" pitchFamily="18" charset="0"/>
                <a:ea typeface="Calibri" panose="020F0502020204030204" pitchFamily="34" charset="0"/>
                <a:cs typeface="Times New Roman" panose="02020603050405020304" pitchFamily="18" charset="0"/>
              </a:rPr>
              <a:t>Talker A </a:t>
            </a:r>
            <a:endParaRPr kumimoji="0" lang="en-US" altLang="en-US" sz="3600" b="1" u="none" strike="noStrike" cap="none" normalizeH="0" baseline="0" dirty="0">
              <a:ln>
                <a:noFill/>
              </a:ln>
              <a:solidFill>
                <a:srgbClr val="FE9700"/>
              </a:solidFill>
              <a:effectLst/>
              <a:latin typeface="Arial" panose="020B0604020202020204" pitchFamily="34" charset="0"/>
            </a:endParaRPr>
          </a:p>
        </p:txBody>
      </p:sp>
      <p:sp>
        <p:nvSpPr>
          <p:cNvPr id="31" name="Text Box 10">
            <a:extLst>
              <a:ext uri="{FF2B5EF4-FFF2-40B4-BE49-F238E27FC236}">
                <a16:creationId xmlns:a16="http://schemas.microsoft.com/office/drawing/2014/main" id="{0A32E4A3-613B-8BEC-5BFC-6B35ADB88E74}"/>
              </a:ext>
            </a:extLst>
          </p:cNvPr>
          <p:cNvSpPr txBox="1">
            <a:spLocks noChangeArrowheads="1"/>
          </p:cNvSpPr>
          <p:nvPr/>
        </p:nvSpPr>
        <p:spPr bwMode="auto">
          <a:xfrm>
            <a:off x="5924712" y="264211"/>
            <a:ext cx="1182249" cy="350686"/>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u="none" strike="noStrike" cap="none" normalizeH="0" baseline="0" dirty="0">
                <a:ln>
                  <a:noFill/>
                </a:ln>
                <a:solidFill>
                  <a:srgbClr val="0CA7F4"/>
                </a:solidFill>
                <a:effectLst/>
                <a:latin typeface="Sylfaen" panose="010A0502050306030303" pitchFamily="18" charset="0"/>
                <a:ea typeface="Calibri" panose="020F0502020204030204" pitchFamily="34" charset="0"/>
                <a:cs typeface="Times New Roman" panose="02020603050405020304" pitchFamily="18" charset="0"/>
              </a:rPr>
              <a:t>Talker B</a:t>
            </a:r>
            <a:endParaRPr kumimoji="0" lang="en-US" altLang="en-US" sz="3600" b="1" u="none" strike="noStrike" cap="none" normalizeH="0" baseline="0" dirty="0">
              <a:ln>
                <a:noFill/>
              </a:ln>
              <a:solidFill>
                <a:srgbClr val="0CA7F4"/>
              </a:solidFill>
              <a:effectLst/>
              <a:latin typeface="Arial" panose="020B0604020202020204" pitchFamily="34" charset="0"/>
            </a:endParaRPr>
          </a:p>
        </p:txBody>
      </p:sp>
      <p:sp>
        <p:nvSpPr>
          <p:cNvPr id="39" name="Text Box 11">
            <a:extLst>
              <a:ext uri="{FF2B5EF4-FFF2-40B4-BE49-F238E27FC236}">
                <a16:creationId xmlns:a16="http://schemas.microsoft.com/office/drawing/2014/main" id="{B2CF628A-E744-524B-63AC-B3B1690EFA5D}"/>
              </a:ext>
            </a:extLst>
          </p:cNvPr>
          <p:cNvSpPr txBox="1">
            <a:spLocks noChangeArrowheads="1"/>
          </p:cNvSpPr>
          <p:nvPr/>
        </p:nvSpPr>
        <p:spPr bwMode="auto">
          <a:xfrm>
            <a:off x="6040713" y="3211797"/>
            <a:ext cx="854301" cy="236248"/>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Left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cxnSp>
        <p:nvCxnSpPr>
          <p:cNvPr id="153" name="Straight Connector 152">
            <a:extLst>
              <a:ext uri="{FF2B5EF4-FFF2-40B4-BE49-F238E27FC236}">
                <a16:creationId xmlns:a16="http://schemas.microsoft.com/office/drawing/2014/main" id="{F0687B09-43CB-51C7-20A0-F4DC8386C751}"/>
              </a:ext>
            </a:extLst>
          </p:cNvPr>
          <p:cNvCxnSpPr>
            <a:cxnSpLocks/>
          </p:cNvCxnSpPr>
          <p:nvPr/>
        </p:nvCxnSpPr>
        <p:spPr>
          <a:xfrm flipV="1">
            <a:off x="2669375" y="3436622"/>
            <a:ext cx="5753052" cy="1152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52" name="Text Box 10">
            <a:extLst>
              <a:ext uri="{FF2B5EF4-FFF2-40B4-BE49-F238E27FC236}">
                <a16:creationId xmlns:a16="http://schemas.microsoft.com/office/drawing/2014/main" id="{564A4F72-656A-A67E-FCD1-DE387DAD5DA2}"/>
              </a:ext>
            </a:extLst>
          </p:cNvPr>
          <p:cNvSpPr txBox="1">
            <a:spLocks noChangeArrowheads="1"/>
          </p:cNvSpPr>
          <p:nvPr/>
        </p:nvSpPr>
        <p:spPr bwMode="auto">
          <a:xfrm>
            <a:off x="4305558" y="209941"/>
            <a:ext cx="1467665" cy="419705"/>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u="none" strike="noStrike" cap="none" normalizeH="0" baseline="0" dirty="0">
                <a:ln>
                  <a:noFill/>
                </a:ln>
                <a:solidFill>
                  <a:srgbClr val="0CA7F4"/>
                </a:solidFill>
                <a:effectLst/>
                <a:latin typeface="Sylfaen" panose="010A0502050306030303" pitchFamily="18" charset="0"/>
                <a:ea typeface="Calibri" panose="020F0502020204030204" pitchFamily="34" charset="0"/>
                <a:cs typeface="Times New Roman" panose="02020603050405020304" pitchFamily="18" charset="0"/>
              </a:rPr>
              <a:t>Talker B</a:t>
            </a:r>
            <a:endParaRPr kumimoji="0" lang="en-US" altLang="en-US" sz="3600" b="1" u="none" strike="noStrike" cap="none" normalizeH="0" baseline="0" dirty="0">
              <a:ln>
                <a:noFill/>
              </a:ln>
              <a:solidFill>
                <a:srgbClr val="0CA7F4"/>
              </a:solidFill>
              <a:effectLst/>
              <a:latin typeface="Arial" panose="020B0604020202020204" pitchFamily="34" charset="0"/>
            </a:endParaRPr>
          </a:p>
        </p:txBody>
      </p:sp>
      <p:sp>
        <p:nvSpPr>
          <p:cNvPr id="23" name="Text Box 10">
            <a:extLst>
              <a:ext uri="{FF2B5EF4-FFF2-40B4-BE49-F238E27FC236}">
                <a16:creationId xmlns:a16="http://schemas.microsoft.com/office/drawing/2014/main" id="{03FDA36E-DA53-14DB-FC2E-4BFF08C15BE4}"/>
              </a:ext>
            </a:extLst>
          </p:cNvPr>
          <p:cNvSpPr txBox="1">
            <a:spLocks noChangeArrowheads="1"/>
          </p:cNvSpPr>
          <p:nvPr/>
        </p:nvSpPr>
        <p:spPr bwMode="auto">
          <a:xfrm>
            <a:off x="6922023" y="264827"/>
            <a:ext cx="1467665" cy="419705"/>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u="none" strike="noStrike" cap="none" normalizeH="0" baseline="0" dirty="0">
                <a:ln>
                  <a:noFill/>
                </a:ln>
                <a:solidFill>
                  <a:srgbClr val="FE9700"/>
                </a:solidFill>
                <a:effectLst/>
                <a:latin typeface="Sylfaen" panose="010A0502050306030303" pitchFamily="18" charset="0"/>
                <a:ea typeface="Calibri" panose="020F0502020204030204" pitchFamily="34" charset="0"/>
                <a:cs typeface="Times New Roman" panose="02020603050405020304" pitchFamily="18" charset="0"/>
              </a:rPr>
              <a:t>Talker A</a:t>
            </a:r>
            <a:endParaRPr kumimoji="0" lang="en-US" altLang="en-US" sz="3600" b="1" u="none" strike="noStrike" cap="none" normalizeH="0" baseline="0" dirty="0">
              <a:ln>
                <a:noFill/>
              </a:ln>
              <a:solidFill>
                <a:srgbClr val="FE9700"/>
              </a:solidFill>
              <a:effectLst/>
              <a:latin typeface="Arial" panose="020B0604020202020204" pitchFamily="34" charset="0"/>
            </a:endParaRPr>
          </a:p>
        </p:txBody>
      </p:sp>
      <p:sp>
        <p:nvSpPr>
          <p:cNvPr id="50" name="Text Box 10">
            <a:extLst>
              <a:ext uri="{FF2B5EF4-FFF2-40B4-BE49-F238E27FC236}">
                <a16:creationId xmlns:a16="http://schemas.microsoft.com/office/drawing/2014/main" id="{25385EE8-0738-E6AD-5E74-C64195104560}"/>
              </a:ext>
            </a:extLst>
          </p:cNvPr>
          <p:cNvSpPr txBox="1">
            <a:spLocks noChangeArrowheads="1"/>
          </p:cNvSpPr>
          <p:nvPr/>
        </p:nvSpPr>
        <p:spPr bwMode="auto">
          <a:xfrm>
            <a:off x="3272014" y="200037"/>
            <a:ext cx="1182249" cy="350686"/>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u="none" strike="noStrike" cap="none" normalizeH="0" baseline="0" dirty="0">
                <a:ln>
                  <a:noFill/>
                </a:ln>
                <a:solidFill>
                  <a:srgbClr val="FE9700"/>
                </a:solidFill>
                <a:effectLst/>
                <a:latin typeface="Sylfaen" panose="010A0502050306030303" pitchFamily="18" charset="0"/>
                <a:ea typeface="Calibri" panose="020F0502020204030204" pitchFamily="34" charset="0"/>
                <a:cs typeface="Times New Roman" panose="02020603050405020304" pitchFamily="18" charset="0"/>
              </a:rPr>
              <a:t>Talker A </a:t>
            </a:r>
            <a:endParaRPr kumimoji="0" lang="en-US" altLang="en-US" sz="3600" b="1" u="none" strike="noStrike" cap="none" normalizeH="0" baseline="0" dirty="0">
              <a:ln>
                <a:noFill/>
              </a:ln>
              <a:solidFill>
                <a:srgbClr val="FE9700"/>
              </a:solidFill>
              <a:effectLst/>
              <a:latin typeface="Arial" panose="020B0604020202020204" pitchFamily="34" charset="0"/>
            </a:endParaRPr>
          </a:p>
        </p:txBody>
      </p:sp>
      <p:grpSp>
        <p:nvGrpSpPr>
          <p:cNvPr id="7" name="Group 6">
            <a:extLst>
              <a:ext uri="{FF2B5EF4-FFF2-40B4-BE49-F238E27FC236}">
                <a16:creationId xmlns:a16="http://schemas.microsoft.com/office/drawing/2014/main" id="{3C633CEE-28FF-8651-F319-0ACD19A7F5CF}"/>
              </a:ext>
            </a:extLst>
          </p:cNvPr>
          <p:cNvGrpSpPr/>
          <p:nvPr/>
        </p:nvGrpSpPr>
        <p:grpSpPr>
          <a:xfrm>
            <a:off x="3390358" y="5301521"/>
            <a:ext cx="2199538" cy="1383527"/>
            <a:chOff x="3279256" y="567255"/>
            <a:chExt cx="2199538" cy="1383527"/>
          </a:xfrm>
        </p:grpSpPr>
        <p:pic>
          <p:nvPicPr>
            <p:cNvPr id="108" name="Graphic 107" descr="School girl outline">
              <a:extLst>
                <a:ext uri="{FF2B5EF4-FFF2-40B4-BE49-F238E27FC236}">
                  <a16:creationId xmlns:a16="http://schemas.microsoft.com/office/drawing/2014/main" id="{16F16696-8606-53DD-A44A-13C121DBD5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79256" y="1022725"/>
              <a:ext cx="643655" cy="728255"/>
            </a:xfrm>
            <a:prstGeom prst="rect">
              <a:avLst/>
            </a:prstGeom>
          </p:spPr>
        </p:pic>
        <p:sp>
          <p:nvSpPr>
            <p:cNvPr id="109" name="Rectangle: Rounded Corners 108">
              <a:extLst>
                <a:ext uri="{FF2B5EF4-FFF2-40B4-BE49-F238E27FC236}">
                  <a16:creationId xmlns:a16="http://schemas.microsoft.com/office/drawing/2014/main" id="{8DD8ECC1-B590-8221-B14F-3ED085A89FA2}"/>
                </a:ext>
              </a:extLst>
            </p:cNvPr>
            <p:cNvSpPr/>
            <p:nvPr/>
          </p:nvSpPr>
          <p:spPr>
            <a:xfrm>
              <a:off x="3336667" y="567255"/>
              <a:ext cx="870528" cy="1101078"/>
            </a:xfrm>
            <a:prstGeom prst="roundRect">
              <a:avLst/>
            </a:prstGeom>
            <a:noFill/>
            <a:ln w="57150">
              <a:solidFill>
                <a:srgbClr val="FFBE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0" name="Text Box 11">
              <a:extLst>
                <a:ext uri="{FF2B5EF4-FFF2-40B4-BE49-F238E27FC236}">
                  <a16:creationId xmlns:a16="http://schemas.microsoft.com/office/drawing/2014/main" id="{378421CD-0EFA-BCA3-735A-CD5ECACF8DC6}"/>
                </a:ext>
              </a:extLst>
            </p:cNvPr>
            <p:cNvSpPr txBox="1">
              <a:spLocks noChangeArrowheads="1"/>
            </p:cNvSpPr>
            <p:nvPr/>
          </p:nvSpPr>
          <p:spPr bwMode="auto">
            <a:xfrm>
              <a:off x="3347837" y="1714534"/>
              <a:ext cx="854301" cy="236248"/>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Left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111" name="Graphic 110" descr="Female outline">
              <a:extLst>
                <a:ext uri="{FF2B5EF4-FFF2-40B4-BE49-F238E27FC236}">
                  <a16:creationId xmlns:a16="http://schemas.microsoft.com/office/drawing/2014/main" id="{D793642E-B70E-B7D0-0724-BCB64229626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81395" y="607824"/>
              <a:ext cx="312079" cy="353098"/>
            </a:xfrm>
            <a:prstGeom prst="rect">
              <a:avLst/>
            </a:prstGeom>
          </p:spPr>
        </p:pic>
        <p:pic>
          <p:nvPicPr>
            <p:cNvPr id="112" name="Graphic 111" descr="Ear outline">
              <a:extLst>
                <a:ext uri="{FF2B5EF4-FFF2-40B4-BE49-F238E27FC236}">
                  <a16:creationId xmlns:a16="http://schemas.microsoft.com/office/drawing/2014/main" id="{F42A0FA8-CE7D-BF00-2591-3C4A71A1912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88250" y="967867"/>
              <a:ext cx="269217" cy="386613"/>
            </a:xfrm>
            <a:prstGeom prst="rect">
              <a:avLst/>
            </a:prstGeom>
          </p:spPr>
        </p:pic>
        <p:sp>
          <p:nvSpPr>
            <p:cNvPr id="149" name="TextBox 148">
              <a:extLst>
                <a:ext uri="{FF2B5EF4-FFF2-40B4-BE49-F238E27FC236}">
                  <a16:creationId xmlns:a16="http://schemas.microsoft.com/office/drawing/2014/main" id="{0E1C2932-A7E1-DF58-63B3-A59941BFE575}"/>
                </a:ext>
              </a:extLst>
            </p:cNvPr>
            <p:cNvSpPr txBox="1"/>
            <p:nvPr/>
          </p:nvSpPr>
          <p:spPr>
            <a:xfrm>
              <a:off x="3904554" y="1290123"/>
              <a:ext cx="417980" cy="369332"/>
            </a:xfrm>
            <a:prstGeom prst="rect">
              <a:avLst/>
            </a:prstGeom>
            <a:noFill/>
          </p:spPr>
          <p:txBody>
            <a:bodyPr wrap="square" rtlCol="0">
              <a:spAutoFit/>
            </a:bodyPr>
            <a:lstStyle/>
            <a:p>
              <a:r>
                <a:rPr lang="en-US" dirty="0"/>
                <a:t>S</a:t>
              </a:r>
            </a:p>
          </p:txBody>
        </p:sp>
        <p:pic>
          <p:nvPicPr>
            <p:cNvPr id="120" name="Graphic 119" descr="School boy outline">
              <a:extLst>
                <a:ext uri="{FF2B5EF4-FFF2-40B4-BE49-F238E27FC236}">
                  <a16:creationId xmlns:a16="http://schemas.microsoft.com/office/drawing/2014/main" id="{27B00F38-72DE-89C7-0AF0-3EC8956248B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35141" y="1025485"/>
              <a:ext cx="643653" cy="728254"/>
            </a:xfrm>
            <a:prstGeom prst="rect">
              <a:avLst/>
            </a:prstGeom>
          </p:spPr>
        </p:pic>
        <p:sp>
          <p:nvSpPr>
            <p:cNvPr id="121" name="Rectangle: Rounded Corners 120">
              <a:extLst>
                <a:ext uri="{FF2B5EF4-FFF2-40B4-BE49-F238E27FC236}">
                  <a16:creationId xmlns:a16="http://schemas.microsoft.com/office/drawing/2014/main" id="{171291B7-AA92-5EB1-B6B8-7BA1F051B80F}"/>
                </a:ext>
              </a:extLst>
            </p:cNvPr>
            <p:cNvSpPr/>
            <p:nvPr/>
          </p:nvSpPr>
          <p:spPr>
            <a:xfrm>
              <a:off x="4523072" y="574432"/>
              <a:ext cx="875776" cy="1101077"/>
            </a:xfrm>
            <a:prstGeom prst="roundRect">
              <a:avLst/>
            </a:prstGeom>
            <a:noFill/>
            <a:ln w="57150">
              <a:solidFill>
                <a:srgbClr val="77CEF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rgbClr val="0CA7F4"/>
                </a:solidFill>
              </a:endParaRPr>
            </a:p>
          </p:txBody>
        </p:sp>
        <p:sp>
          <p:nvSpPr>
            <p:cNvPr id="122" name="Text Box 10">
              <a:extLst>
                <a:ext uri="{FF2B5EF4-FFF2-40B4-BE49-F238E27FC236}">
                  <a16:creationId xmlns:a16="http://schemas.microsoft.com/office/drawing/2014/main" id="{3619B8A7-C765-E6BC-36B7-7BA6238D16AE}"/>
                </a:ext>
              </a:extLst>
            </p:cNvPr>
            <p:cNvSpPr txBox="1">
              <a:spLocks noChangeArrowheads="1"/>
            </p:cNvSpPr>
            <p:nvPr/>
          </p:nvSpPr>
          <p:spPr bwMode="auto">
            <a:xfrm>
              <a:off x="4542608" y="1711603"/>
              <a:ext cx="854299" cy="23624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Right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123" name="Graphic 122" descr="Male outline">
              <a:extLst>
                <a:ext uri="{FF2B5EF4-FFF2-40B4-BE49-F238E27FC236}">
                  <a16:creationId xmlns:a16="http://schemas.microsoft.com/office/drawing/2014/main" id="{A6695C99-19C9-AB47-A1E8-5AF7EAA70A1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568103" y="623067"/>
              <a:ext cx="341901" cy="386841"/>
            </a:xfrm>
            <a:prstGeom prst="rect">
              <a:avLst/>
            </a:prstGeom>
          </p:spPr>
        </p:pic>
        <p:pic>
          <p:nvPicPr>
            <p:cNvPr id="130" name="Graphic 129" descr="Ear outline">
              <a:extLst>
                <a:ext uri="{FF2B5EF4-FFF2-40B4-BE49-F238E27FC236}">
                  <a16:creationId xmlns:a16="http://schemas.microsoft.com/office/drawing/2014/main" id="{E947D740-7FA0-2E00-296E-5B43BCBB109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3919309" y="1002145"/>
              <a:ext cx="269216" cy="386613"/>
            </a:xfrm>
            <a:prstGeom prst="rect">
              <a:avLst/>
            </a:prstGeom>
          </p:spPr>
        </p:pic>
        <p:sp>
          <p:nvSpPr>
            <p:cNvPr id="136" name="TextBox 135">
              <a:extLst>
                <a:ext uri="{FF2B5EF4-FFF2-40B4-BE49-F238E27FC236}">
                  <a16:creationId xmlns:a16="http://schemas.microsoft.com/office/drawing/2014/main" id="{67C2364F-B05D-539C-6020-6743D92C948F}"/>
                </a:ext>
              </a:extLst>
            </p:cNvPr>
            <p:cNvSpPr txBox="1"/>
            <p:nvPr/>
          </p:nvSpPr>
          <p:spPr>
            <a:xfrm>
              <a:off x="4555914" y="1315213"/>
              <a:ext cx="417980" cy="369332"/>
            </a:xfrm>
            <a:prstGeom prst="rect">
              <a:avLst/>
            </a:prstGeom>
            <a:noFill/>
          </p:spPr>
          <p:txBody>
            <a:bodyPr wrap="square" rtlCol="0">
              <a:spAutoFit/>
            </a:bodyPr>
            <a:lstStyle/>
            <a:p>
              <a:r>
                <a:rPr lang="en-US" dirty="0"/>
                <a:t>Sh</a:t>
              </a:r>
            </a:p>
          </p:txBody>
        </p:sp>
      </p:grpSp>
      <p:grpSp>
        <p:nvGrpSpPr>
          <p:cNvPr id="6" name="Group 5">
            <a:extLst>
              <a:ext uri="{FF2B5EF4-FFF2-40B4-BE49-F238E27FC236}">
                <a16:creationId xmlns:a16="http://schemas.microsoft.com/office/drawing/2014/main" id="{4089582F-0390-841E-F75A-0F232CC042DE}"/>
              </a:ext>
            </a:extLst>
          </p:cNvPr>
          <p:cNvGrpSpPr/>
          <p:nvPr/>
        </p:nvGrpSpPr>
        <p:grpSpPr>
          <a:xfrm>
            <a:off x="3372178" y="3867141"/>
            <a:ext cx="2154206" cy="1386354"/>
            <a:chOff x="3304037" y="2031460"/>
            <a:chExt cx="2154206" cy="1386354"/>
          </a:xfrm>
        </p:grpSpPr>
        <p:sp>
          <p:nvSpPr>
            <p:cNvPr id="129" name="Text Box 10">
              <a:extLst>
                <a:ext uri="{FF2B5EF4-FFF2-40B4-BE49-F238E27FC236}">
                  <a16:creationId xmlns:a16="http://schemas.microsoft.com/office/drawing/2014/main" id="{42DC089E-6024-6FED-7D86-4FB2762042A9}"/>
                </a:ext>
              </a:extLst>
            </p:cNvPr>
            <p:cNvSpPr txBox="1">
              <a:spLocks noChangeArrowheads="1"/>
            </p:cNvSpPr>
            <p:nvPr/>
          </p:nvSpPr>
          <p:spPr bwMode="auto">
            <a:xfrm>
              <a:off x="4567114" y="3168631"/>
              <a:ext cx="854299" cy="23624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Right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15" name="Text Box 11">
              <a:extLst>
                <a:ext uri="{FF2B5EF4-FFF2-40B4-BE49-F238E27FC236}">
                  <a16:creationId xmlns:a16="http://schemas.microsoft.com/office/drawing/2014/main" id="{D5C25037-C60C-902B-D7B6-2E4AC36B445C}"/>
                </a:ext>
              </a:extLst>
            </p:cNvPr>
            <p:cNvSpPr txBox="1">
              <a:spLocks noChangeArrowheads="1"/>
            </p:cNvSpPr>
            <p:nvPr/>
          </p:nvSpPr>
          <p:spPr bwMode="auto">
            <a:xfrm>
              <a:off x="3370904" y="3181566"/>
              <a:ext cx="854301" cy="236248"/>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Left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14" name="Rectangle: Rounded Corners 113">
              <a:extLst>
                <a:ext uri="{FF2B5EF4-FFF2-40B4-BE49-F238E27FC236}">
                  <a16:creationId xmlns:a16="http://schemas.microsoft.com/office/drawing/2014/main" id="{9D465BD3-48EA-C687-F557-C72943322B0A}"/>
                </a:ext>
              </a:extLst>
            </p:cNvPr>
            <p:cNvSpPr/>
            <p:nvPr/>
          </p:nvSpPr>
          <p:spPr>
            <a:xfrm>
              <a:off x="3359734" y="2034287"/>
              <a:ext cx="870528" cy="1101078"/>
            </a:xfrm>
            <a:prstGeom prst="roundRect">
              <a:avLst/>
            </a:prstGeom>
            <a:noFill/>
            <a:ln w="57150">
              <a:solidFill>
                <a:srgbClr val="FFBE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rgbClr val="FFBE5F"/>
                </a:solidFill>
              </a:endParaRPr>
            </a:p>
          </p:txBody>
        </p:sp>
        <p:pic>
          <p:nvPicPr>
            <p:cNvPr id="116" name="Graphic 115" descr="Ear outline">
              <a:extLst>
                <a:ext uri="{FF2B5EF4-FFF2-40B4-BE49-F238E27FC236}">
                  <a16:creationId xmlns:a16="http://schemas.microsoft.com/office/drawing/2014/main" id="{0FCE5436-82A4-8ADF-D737-A285B7FDDEB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03359" y="2458798"/>
              <a:ext cx="269217" cy="386613"/>
            </a:xfrm>
            <a:prstGeom prst="rect">
              <a:avLst/>
            </a:prstGeom>
          </p:spPr>
        </p:pic>
        <p:pic>
          <p:nvPicPr>
            <p:cNvPr id="117" name="Graphic 116" descr="School boy outline">
              <a:extLst>
                <a:ext uri="{FF2B5EF4-FFF2-40B4-BE49-F238E27FC236}">
                  <a16:creationId xmlns:a16="http://schemas.microsoft.com/office/drawing/2014/main" id="{9173A514-5413-D50C-02C7-23EA3D6DA19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304037" y="2472607"/>
              <a:ext cx="643653" cy="728254"/>
            </a:xfrm>
            <a:prstGeom prst="rect">
              <a:avLst/>
            </a:prstGeom>
          </p:spPr>
        </p:pic>
        <p:pic>
          <p:nvPicPr>
            <p:cNvPr id="118" name="Graphic 117" descr="Male outline">
              <a:extLst>
                <a:ext uri="{FF2B5EF4-FFF2-40B4-BE49-F238E27FC236}">
                  <a16:creationId xmlns:a16="http://schemas.microsoft.com/office/drawing/2014/main" id="{3706654B-B7CB-C8AD-0460-FD7D7BA940B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60845" y="2081721"/>
              <a:ext cx="341901" cy="386841"/>
            </a:xfrm>
            <a:prstGeom prst="rect">
              <a:avLst/>
            </a:prstGeom>
          </p:spPr>
        </p:pic>
        <p:sp>
          <p:nvSpPr>
            <p:cNvPr id="146" name="TextBox 145">
              <a:extLst>
                <a:ext uri="{FF2B5EF4-FFF2-40B4-BE49-F238E27FC236}">
                  <a16:creationId xmlns:a16="http://schemas.microsoft.com/office/drawing/2014/main" id="{FC2CA765-BD84-DA34-F837-6DE8AC796591}"/>
                </a:ext>
              </a:extLst>
            </p:cNvPr>
            <p:cNvSpPr txBox="1"/>
            <p:nvPr/>
          </p:nvSpPr>
          <p:spPr>
            <a:xfrm>
              <a:off x="3891421" y="2735465"/>
              <a:ext cx="417980" cy="369332"/>
            </a:xfrm>
            <a:prstGeom prst="rect">
              <a:avLst/>
            </a:prstGeom>
            <a:noFill/>
          </p:spPr>
          <p:txBody>
            <a:bodyPr wrap="square" rtlCol="0">
              <a:spAutoFit/>
            </a:bodyPr>
            <a:lstStyle/>
            <a:p>
              <a:r>
                <a:rPr lang="en-US" dirty="0"/>
                <a:t>S</a:t>
              </a:r>
            </a:p>
          </p:txBody>
        </p:sp>
        <p:pic>
          <p:nvPicPr>
            <p:cNvPr id="124" name="Graphic 123" descr="Ear outline">
              <a:extLst>
                <a:ext uri="{FF2B5EF4-FFF2-40B4-BE49-F238E27FC236}">
                  <a16:creationId xmlns:a16="http://schemas.microsoft.com/office/drawing/2014/main" id="{D8D8250F-CD03-56B2-C00F-5074C63BD0E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3894956" y="2447292"/>
              <a:ext cx="269216" cy="386613"/>
            </a:xfrm>
            <a:prstGeom prst="rect">
              <a:avLst/>
            </a:prstGeom>
          </p:spPr>
        </p:pic>
        <p:pic>
          <p:nvPicPr>
            <p:cNvPr id="126" name="Graphic 125" descr="School girl outline">
              <a:extLst>
                <a:ext uri="{FF2B5EF4-FFF2-40B4-BE49-F238E27FC236}">
                  <a16:creationId xmlns:a16="http://schemas.microsoft.com/office/drawing/2014/main" id="{DCA5DA57-934D-4CE6-8ABE-BD115025B8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14588" y="2503030"/>
              <a:ext cx="643655" cy="728255"/>
            </a:xfrm>
            <a:prstGeom prst="rect">
              <a:avLst/>
            </a:prstGeom>
          </p:spPr>
        </p:pic>
        <p:pic>
          <p:nvPicPr>
            <p:cNvPr id="127" name="Graphic 126" descr="Female outline">
              <a:extLst>
                <a:ext uri="{FF2B5EF4-FFF2-40B4-BE49-F238E27FC236}">
                  <a16:creationId xmlns:a16="http://schemas.microsoft.com/office/drawing/2014/main" id="{F91F3E51-234F-DE01-0A71-3FB23C3AF3B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9956" y="2114965"/>
              <a:ext cx="312079" cy="353098"/>
            </a:xfrm>
            <a:prstGeom prst="rect">
              <a:avLst/>
            </a:prstGeom>
          </p:spPr>
        </p:pic>
        <p:sp>
          <p:nvSpPr>
            <p:cNvPr id="128" name="Rectangle: Rounded Corners 127">
              <a:extLst>
                <a:ext uri="{FF2B5EF4-FFF2-40B4-BE49-F238E27FC236}">
                  <a16:creationId xmlns:a16="http://schemas.microsoft.com/office/drawing/2014/main" id="{72E19DB9-8CC5-0E55-91BC-86EEA828D34A}"/>
                </a:ext>
              </a:extLst>
            </p:cNvPr>
            <p:cNvSpPr/>
            <p:nvPr/>
          </p:nvSpPr>
          <p:spPr>
            <a:xfrm>
              <a:off x="4547578" y="2031460"/>
              <a:ext cx="875776" cy="1101077"/>
            </a:xfrm>
            <a:prstGeom prst="roundRect">
              <a:avLst/>
            </a:prstGeom>
            <a:noFill/>
            <a:ln w="57150">
              <a:solidFill>
                <a:srgbClr val="77CEF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rgbClr val="0CA7F4"/>
                </a:solidFill>
              </a:endParaRPr>
            </a:p>
          </p:txBody>
        </p:sp>
        <p:sp>
          <p:nvSpPr>
            <p:cNvPr id="137" name="TextBox 136">
              <a:extLst>
                <a:ext uri="{FF2B5EF4-FFF2-40B4-BE49-F238E27FC236}">
                  <a16:creationId xmlns:a16="http://schemas.microsoft.com/office/drawing/2014/main" id="{695A2EAC-BB1C-A9CA-CFA8-F91517633794}"/>
                </a:ext>
              </a:extLst>
            </p:cNvPr>
            <p:cNvSpPr txBox="1"/>
            <p:nvPr/>
          </p:nvSpPr>
          <p:spPr>
            <a:xfrm>
              <a:off x="4555914" y="2727594"/>
              <a:ext cx="417980" cy="369332"/>
            </a:xfrm>
            <a:prstGeom prst="rect">
              <a:avLst/>
            </a:prstGeom>
            <a:noFill/>
          </p:spPr>
          <p:txBody>
            <a:bodyPr wrap="square" rtlCol="0">
              <a:spAutoFit/>
            </a:bodyPr>
            <a:lstStyle/>
            <a:p>
              <a:r>
                <a:rPr lang="en-US" dirty="0"/>
                <a:t>Sh</a:t>
              </a:r>
            </a:p>
          </p:txBody>
        </p:sp>
      </p:grpSp>
      <p:grpSp>
        <p:nvGrpSpPr>
          <p:cNvPr id="10" name="Group 9">
            <a:extLst>
              <a:ext uri="{FF2B5EF4-FFF2-40B4-BE49-F238E27FC236}">
                <a16:creationId xmlns:a16="http://schemas.microsoft.com/office/drawing/2014/main" id="{55B8D87A-9E4E-F9FB-C200-92A82AD479C8}"/>
              </a:ext>
            </a:extLst>
          </p:cNvPr>
          <p:cNvGrpSpPr/>
          <p:nvPr/>
        </p:nvGrpSpPr>
        <p:grpSpPr>
          <a:xfrm>
            <a:off x="6119411" y="3908511"/>
            <a:ext cx="2156764" cy="1173270"/>
            <a:chOff x="6076135" y="2040731"/>
            <a:chExt cx="2156764" cy="1173270"/>
          </a:xfrm>
        </p:grpSpPr>
        <p:pic>
          <p:nvPicPr>
            <p:cNvPr id="26" name="Graphic 25" descr="Ear outline">
              <a:extLst>
                <a:ext uri="{FF2B5EF4-FFF2-40B4-BE49-F238E27FC236}">
                  <a16:creationId xmlns:a16="http://schemas.microsoft.com/office/drawing/2014/main" id="{772A603C-E5BD-E151-BFE9-C46BBB1F175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63375" y="2458317"/>
              <a:ext cx="269217" cy="386613"/>
            </a:xfrm>
            <a:prstGeom prst="rect">
              <a:avLst/>
            </a:prstGeom>
          </p:spPr>
        </p:pic>
        <p:sp>
          <p:nvSpPr>
            <p:cNvPr id="38" name="Rectangle: Rounded Corners 37">
              <a:extLst>
                <a:ext uri="{FF2B5EF4-FFF2-40B4-BE49-F238E27FC236}">
                  <a16:creationId xmlns:a16="http://schemas.microsoft.com/office/drawing/2014/main" id="{0BDB09A6-521B-418E-45BD-223711D7895B}"/>
                </a:ext>
              </a:extLst>
            </p:cNvPr>
            <p:cNvSpPr/>
            <p:nvPr/>
          </p:nvSpPr>
          <p:spPr>
            <a:xfrm>
              <a:off x="6133809" y="2040731"/>
              <a:ext cx="870528" cy="1101078"/>
            </a:xfrm>
            <a:prstGeom prst="roundRect">
              <a:avLst/>
            </a:prstGeom>
            <a:noFill/>
            <a:ln w="57150">
              <a:solidFill>
                <a:srgbClr val="77CEF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43" name="Graphic 42" descr="School boy outline">
              <a:extLst>
                <a:ext uri="{FF2B5EF4-FFF2-40B4-BE49-F238E27FC236}">
                  <a16:creationId xmlns:a16="http://schemas.microsoft.com/office/drawing/2014/main" id="{A57DA5AF-D29A-1B89-80D3-1948A4DD170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076135" y="2485747"/>
              <a:ext cx="643653" cy="728254"/>
            </a:xfrm>
            <a:prstGeom prst="rect">
              <a:avLst/>
            </a:prstGeom>
          </p:spPr>
        </p:pic>
        <p:pic>
          <p:nvPicPr>
            <p:cNvPr id="46" name="Graphic 45" descr="Male outline">
              <a:extLst>
                <a:ext uri="{FF2B5EF4-FFF2-40B4-BE49-F238E27FC236}">
                  <a16:creationId xmlns:a16="http://schemas.microsoft.com/office/drawing/2014/main" id="{82BB2EA1-7E94-E8E8-43D3-FF6FC1D9863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634920" y="2088165"/>
              <a:ext cx="341901" cy="386841"/>
            </a:xfrm>
            <a:prstGeom prst="rect">
              <a:avLst/>
            </a:prstGeom>
          </p:spPr>
        </p:pic>
        <p:sp>
          <p:nvSpPr>
            <p:cNvPr id="151" name="TextBox 150">
              <a:extLst>
                <a:ext uri="{FF2B5EF4-FFF2-40B4-BE49-F238E27FC236}">
                  <a16:creationId xmlns:a16="http://schemas.microsoft.com/office/drawing/2014/main" id="{B382C1D2-E424-8B68-AB86-8074818326D0}"/>
                </a:ext>
              </a:extLst>
            </p:cNvPr>
            <p:cNvSpPr txBox="1"/>
            <p:nvPr/>
          </p:nvSpPr>
          <p:spPr>
            <a:xfrm>
              <a:off x="6661357" y="2772263"/>
              <a:ext cx="417980" cy="369332"/>
            </a:xfrm>
            <a:prstGeom prst="rect">
              <a:avLst/>
            </a:prstGeom>
            <a:noFill/>
          </p:spPr>
          <p:txBody>
            <a:bodyPr wrap="square" rtlCol="0">
              <a:spAutoFit/>
            </a:bodyPr>
            <a:lstStyle/>
            <a:p>
              <a:r>
                <a:rPr lang="en-US" dirty="0"/>
                <a:t>S</a:t>
              </a:r>
            </a:p>
          </p:txBody>
        </p:sp>
        <p:pic>
          <p:nvPicPr>
            <p:cNvPr id="37" name="Graphic 36" descr="School girl outline">
              <a:extLst>
                <a:ext uri="{FF2B5EF4-FFF2-40B4-BE49-F238E27FC236}">
                  <a16:creationId xmlns:a16="http://schemas.microsoft.com/office/drawing/2014/main" id="{A64395DD-90CC-B0F2-F97F-3DABD99BFE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89244" y="2482086"/>
              <a:ext cx="643655" cy="728255"/>
            </a:xfrm>
            <a:prstGeom prst="rect">
              <a:avLst/>
            </a:prstGeom>
          </p:spPr>
        </p:pic>
        <p:pic>
          <p:nvPicPr>
            <p:cNvPr id="40" name="Graphic 39" descr="Female outline">
              <a:extLst>
                <a:ext uri="{FF2B5EF4-FFF2-40B4-BE49-F238E27FC236}">
                  <a16:creationId xmlns:a16="http://schemas.microsoft.com/office/drawing/2014/main" id="{AD2AB4DD-E3A4-63F3-3C5A-98DEF1F924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54612" y="2128988"/>
              <a:ext cx="312079" cy="353098"/>
            </a:xfrm>
            <a:prstGeom prst="rect">
              <a:avLst/>
            </a:prstGeom>
          </p:spPr>
        </p:pic>
        <p:sp>
          <p:nvSpPr>
            <p:cNvPr id="44" name="Rectangle: Rounded Corners 43">
              <a:extLst>
                <a:ext uri="{FF2B5EF4-FFF2-40B4-BE49-F238E27FC236}">
                  <a16:creationId xmlns:a16="http://schemas.microsoft.com/office/drawing/2014/main" id="{B762DA8C-CA3E-3F6C-679E-B9AED7A9E2B5}"/>
                </a:ext>
              </a:extLst>
            </p:cNvPr>
            <p:cNvSpPr/>
            <p:nvPr/>
          </p:nvSpPr>
          <p:spPr>
            <a:xfrm>
              <a:off x="7322234" y="2045483"/>
              <a:ext cx="875776" cy="1101077"/>
            </a:xfrm>
            <a:prstGeom prst="roundRect">
              <a:avLst/>
            </a:prstGeom>
            <a:noFill/>
            <a:ln w="57150">
              <a:solidFill>
                <a:srgbClr val="FFBE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47" name="Graphic 46" descr="Ear outline">
              <a:extLst>
                <a:ext uri="{FF2B5EF4-FFF2-40B4-BE49-F238E27FC236}">
                  <a16:creationId xmlns:a16="http://schemas.microsoft.com/office/drawing/2014/main" id="{260942C0-61E5-0775-F0CA-45EF67C8EF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6685574" y="2423523"/>
              <a:ext cx="269216" cy="386613"/>
            </a:xfrm>
            <a:prstGeom prst="rect">
              <a:avLst/>
            </a:prstGeom>
          </p:spPr>
        </p:pic>
        <p:sp>
          <p:nvSpPr>
            <p:cNvPr id="141" name="TextBox 140">
              <a:extLst>
                <a:ext uri="{FF2B5EF4-FFF2-40B4-BE49-F238E27FC236}">
                  <a16:creationId xmlns:a16="http://schemas.microsoft.com/office/drawing/2014/main" id="{8F2523D3-4F2C-712C-E99D-8A03D973780E}"/>
                </a:ext>
              </a:extLst>
            </p:cNvPr>
            <p:cNvSpPr txBox="1"/>
            <p:nvPr/>
          </p:nvSpPr>
          <p:spPr>
            <a:xfrm>
              <a:off x="7310025" y="2769095"/>
              <a:ext cx="417980" cy="369332"/>
            </a:xfrm>
            <a:prstGeom prst="rect">
              <a:avLst/>
            </a:prstGeom>
            <a:noFill/>
          </p:spPr>
          <p:txBody>
            <a:bodyPr wrap="square" rtlCol="0">
              <a:spAutoFit/>
            </a:bodyPr>
            <a:lstStyle/>
            <a:p>
              <a:r>
                <a:rPr lang="en-US" dirty="0"/>
                <a:t>Sh</a:t>
              </a:r>
            </a:p>
          </p:txBody>
        </p:sp>
      </p:grpSp>
      <p:grpSp>
        <p:nvGrpSpPr>
          <p:cNvPr id="11" name="Group 10">
            <a:extLst>
              <a:ext uri="{FF2B5EF4-FFF2-40B4-BE49-F238E27FC236}">
                <a16:creationId xmlns:a16="http://schemas.microsoft.com/office/drawing/2014/main" id="{4FD52BB6-1875-0713-58EB-48FC1727E213}"/>
              </a:ext>
            </a:extLst>
          </p:cNvPr>
          <p:cNvGrpSpPr/>
          <p:nvPr/>
        </p:nvGrpSpPr>
        <p:grpSpPr>
          <a:xfrm>
            <a:off x="6119411" y="5322205"/>
            <a:ext cx="2192708" cy="1391599"/>
            <a:chOff x="6104087" y="577087"/>
            <a:chExt cx="2192708" cy="1391599"/>
          </a:xfrm>
        </p:grpSpPr>
        <p:pic>
          <p:nvPicPr>
            <p:cNvPr id="27" name="Graphic 26" descr="School girl outline">
              <a:extLst>
                <a:ext uri="{FF2B5EF4-FFF2-40B4-BE49-F238E27FC236}">
                  <a16:creationId xmlns:a16="http://schemas.microsoft.com/office/drawing/2014/main" id="{82CAC99A-B2F1-FB36-B3A3-03062D33FF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04087" y="1040629"/>
              <a:ext cx="643655" cy="728255"/>
            </a:xfrm>
            <a:prstGeom prst="rect">
              <a:avLst/>
            </a:prstGeom>
          </p:spPr>
        </p:pic>
        <p:sp>
          <p:nvSpPr>
            <p:cNvPr id="28" name="Rectangle: Rounded Corners 27">
              <a:extLst>
                <a:ext uri="{FF2B5EF4-FFF2-40B4-BE49-F238E27FC236}">
                  <a16:creationId xmlns:a16="http://schemas.microsoft.com/office/drawing/2014/main" id="{4EE775F9-26BB-4BB1-2DA0-8F31CA5E2C88}"/>
                </a:ext>
              </a:extLst>
            </p:cNvPr>
            <p:cNvSpPr/>
            <p:nvPr/>
          </p:nvSpPr>
          <p:spPr>
            <a:xfrm>
              <a:off x="6161498" y="585159"/>
              <a:ext cx="870528" cy="1101078"/>
            </a:xfrm>
            <a:prstGeom prst="roundRect">
              <a:avLst/>
            </a:prstGeom>
            <a:noFill/>
            <a:ln w="57150">
              <a:solidFill>
                <a:srgbClr val="77CEF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0" name="Text Box 11">
              <a:extLst>
                <a:ext uri="{FF2B5EF4-FFF2-40B4-BE49-F238E27FC236}">
                  <a16:creationId xmlns:a16="http://schemas.microsoft.com/office/drawing/2014/main" id="{75828B6E-9426-E84C-5CAB-419704E0E75F}"/>
                </a:ext>
              </a:extLst>
            </p:cNvPr>
            <p:cNvSpPr txBox="1">
              <a:spLocks noChangeArrowheads="1"/>
            </p:cNvSpPr>
            <p:nvPr/>
          </p:nvSpPr>
          <p:spPr bwMode="auto">
            <a:xfrm>
              <a:off x="6172668" y="1732438"/>
              <a:ext cx="854301" cy="236248"/>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Left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25" name="Graphic 24" descr="Female outline">
              <a:extLst>
                <a:ext uri="{FF2B5EF4-FFF2-40B4-BE49-F238E27FC236}">
                  <a16:creationId xmlns:a16="http://schemas.microsoft.com/office/drawing/2014/main" id="{FE5BD8DF-3660-7AE1-0083-D312771FB1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06226" y="625728"/>
              <a:ext cx="312079" cy="353098"/>
            </a:xfrm>
            <a:prstGeom prst="rect">
              <a:avLst/>
            </a:prstGeom>
          </p:spPr>
        </p:pic>
        <p:pic>
          <p:nvPicPr>
            <p:cNvPr id="41" name="Graphic 40" descr="Ear outline">
              <a:extLst>
                <a:ext uri="{FF2B5EF4-FFF2-40B4-BE49-F238E27FC236}">
                  <a16:creationId xmlns:a16="http://schemas.microsoft.com/office/drawing/2014/main" id="{FA108A50-0C6F-603B-F8E1-E72C2662BDB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97474" y="972718"/>
              <a:ext cx="269217" cy="386613"/>
            </a:xfrm>
            <a:prstGeom prst="rect">
              <a:avLst/>
            </a:prstGeom>
          </p:spPr>
        </p:pic>
        <p:sp>
          <p:nvSpPr>
            <p:cNvPr id="147" name="TextBox 146">
              <a:extLst>
                <a:ext uri="{FF2B5EF4-FFF2-40B4-BE49-F238E27FC236}">
                  <a16:creationId xmlns:a16="http://schemas.microsoft.com/office/drawing/2014/main" id="{8D123442-2CED-F4A0-6055-43799CBFD57F}"/>
                </a:ext>
              </a:extLst>
            </p:cNvPr>
            <p:cNvSpPr txBox="1"/>
            <p:nvPr/>
          </p:nvSpPr>
          <p:spPr>
            <a:xfrm>
              <a:off x="6705647" y="1314787"/>
              <a:ext cx="417980" cy="369332"/>
            </a:xfrm>
            <a:prstGeom prst="rect">
              <a:avLst/>
            </a:prstGeom>
            <a:noFill/>
          </p:spPr>
          <p:txBody>
            <a:bodyPr wrap="square" rtlCol="0">
              <a:spAutoFit/>
            </a:bodyPr>
            <a:lstStyle/>
            <a:p>
              <a:r>
                <a:rPr lang="en-US" dirty="0"/>
                <a:t>S</a:t>
              </a:r>
            </a:p>
          </p:txBody>
        </p:sp>
        <p:pic>
          <p:nvPicPr>
            <p:cNvPr id="19" name="Graphic 18" descr="School boy outline">
              <a:extLst>
                <a:ext uri="{FF2B5EF4-FFF2-40B4-BE49-F238E27FC236}">
                  <a16:creationId xmlns:a16="http://schemas.microsoft.com/office/drawing/2014/main" id="{BDCA181E-C06F-5211-B03D-EF5074EC4F4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653142" y="1028140"/>
              <a:ext cx="643653" cy="728254"/>
            </a:xfrm>
            <a:prstGeom prst="rect">
              <a:avLst/>
            </a:prstGeom>
          </p:spPr>
        </p:pic>
        <p:sp>
          <p:nvSpPr>
            <p:cNvPr id="20" name="Rectangle: Rounded Corners 19">
              <a:extLst>
                <a:ext uri="{FF2B5EF4-FFF2-40B4-BE49-F238E27FC236}">
                  <a16:creationId xmlns:a16="http://schemas.microsoft.com/office/drawing/2014/main" id="{59E83632-2674-F8F5-0E9D-612FC595F27B}"/>
                </a:ext>
              </a:extLst>
            </p:cNvPr>
            <p:cNvSpPr/>
            <p:nvPr/>
          </p:nvSpPr>
          <p:spPr>
            <a:xfrm>
              <a:off x="7341073" y="577087"/>
              <a:ext cx="875776" cy="1101077"/>
            </a:xfrm>
            <a:prstGeom prst="roundRect">
              <a:avLst/>
            </a:prstGeom>
            <a:noFill/>
            <a:ln w="57150">
              <a:solidFill>
                <a:srgbClr val="FFBE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Text Box 10">
              <a:extLst>
                <a:ext uri="{FF2B5EF4-FFF2-40B4-BE49-F238E27FC236}">
                  <a16:creationId xmlns:a16="http://schemas.microsoft.com/office/drawing/2014/main" id="{FF450F20-096B-0758-058A-46E515CA08B5}"/>
                </a:ext>
              </a:extLst>
            </p:cNvPr>
            <p:cNvSpPr txBox="1">
              <a:spLocks noChangeArrowheads="1"/>
            </p:cNvSpPr>
            <p:nvPr/>
          </p:nvSpPr>
          <p:spPr bwMode="auto">
            <a:xfrm>
              <a:off x="7360609" y="1714258"/>
              <a:ext cx="854299" cy="23624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Right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17" name="Graphic 16" descr="Male outline">
              <a:extLst>
                <a:ext uri="{FF2B5EF4-FFF2-40B4-BE49-F238E27FC236}">
                  <a16:creationId xmlns:a16="http://schemas.microsoft.com/office/drawing/2014/main" id="{0474BA4F-5AD5-1215-2D75-03DC8E25B83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386104" y="625722"/>
              <a:ext cx="341901" cy="386841"/>
            </a:xfrm>
            <a:prstGeom prst="rect">
              <a:avLst/>
            </a:prstGeom>
          </p:spPr>
        </p:pic>
        <p:pic>
          <p:nvPicPr>
            <p:cNvPr id="18" name="Graphic 17" descr="Ear outline">
              <a:extLst>
                <a:ext uri="{FF2B5EF4-FFF2-40B4-BE49-F238E27FC236}">
                  <a16:creationId xmlns:a16="http://schemas.microsoft.com/office/drawing/2014/main" id="{F8960465-CA9B-E2C8-DB62-CF2D270A44F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6730064" y="980059"/>
              <a:ext cx="269216" cy="386613"/>
            </a:xfrm>
            <a:prstGeom prst="rect">
              <a:avLst/>
            </a:prstGeom>
          </p:spPr>
        </p:pic>
        <p:sp>
          <p:nvSpPr>
            <p:cNvPr id="142" name="TextBox 141">
              <a:extLst>
                <a:ext uri="{FF2B5EF4-FFF2-40B4-BE49-F238E27FC236}">
                  <a16:creationId xmlns:a16="http://schemas.microsoft.com/office/drawing/2014/main" id="{EEB53B44-BDFD-ED42-B7B4-FBA3F053D865}"/>
                </a:ext>
              </a:extLst>
            </p:cNvPr>
            <p:cNvSpPr txBox="1"/>
            <p:nvPr/>
          </p:nvSpPr>
          <p:spPr>
            <a:xfrm>
              <a:off x="7332583" y="1293475"/>
              <a:ext cx="417980" cy="369332"/>
            </a:xfrm>
            <a:prstGeom prst="rect">
              <a:avLst/>
            </a:prstGeom>
            <a:noFill/>
          </p:spPr>
          <p:txBody>
            <a:bodyPr wrap="square" rtlCol="0">
              <a:spAutoFit/>
            </a:bodyPr>
            <a:lstStyle/>
            <a:p>
              <a:r>
                <a:rPr lang="en-US" dirty="0"/>
                <a:t>Sh</a:t>
              </a:r>
            </a:p>
          </p:txBody>
        </p:sp>
      </p:grpSp>
      <p:cxnSp>
        <p:nvCxnSpPr>
          <p:cNvPr id="156" name="Straight Connector 155">
            <a:extLst>
              <a:ext uri="{FF2B5EF4-FFF2-40B4-BE49-F238E27FC236}">
                <a16:creationId xmlns:a16="http://schemas.microsoft.com/office/drawing/2014/main" id="{6B0F06AB-7FDF-C5B6-EBF8-478B8FB7D4A5}"/>
              </a:ext>
            </a:extLst>
          </p:cNvPr>
          <p:cNvCxnSpPr>
            <a:cxnSpLocks/>
          </p:cNvCxnSpPr>
          <p:nvPr/>
        </p:nvCxnSpPr>
        <p:spPr>
          <a:xfrm flipH="1">
            <a:off x="5815887" y="193209"/>
            <a:ext cx="4697" cy="650573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3" name="Text Box 10">
            <a:extLst>
              <a:ext uri="{FF2B5EF4-FFF2-40B4-BE49-F238E27FC236}">
                <a16:creationId xmlns:a16="http://schemas.microsoft.com/office/drawing/2014/main" id="{1FF5B2DC-9A69-C5B9-8408-0FAA11F7FBBB}"/>
              </a:ext>
            </a:extLst>
          </p:cNvPr>
          <p:cNvSpPr txBox="1">
            <a:spLocks noChangeArrowheads="1"/>
          </p:cNvSpPr>
          <p:nvPr/>
        </p:nvSpPr>
        <p:spPr bwMode="auto">
          <a:xfrm>
            <a:off x="4429765" y="3491915"/>
            <a:ext cx="1182249" cy="350686"/>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u="none" strike="noStrike" cap="none" normalizeH="0" baseline="0" dirty="0">
                <a:ln>
                  <a:noFill/>
                </a:ln>
                <a:solidFill>
                  <a:srgbClr val="0CA7F4"/>
                </a:solidFill>
                <a:effectLst/>
                <a:latin typeface="Sylfaen" panose="010A0502050306030303" pitchFamily="18" charset="0"/>
                <a:ea typeface="Calibri" panose="020F0502020204030204" pitchFamily="34" charset="0"/>
                <a:cs typeface="Times New Roman" panose="02020603050405020304" pitchFamily="18" charset="0"/>
              </a:rPr>
              <a:t>Talker B</a:t>
            </a:r>
            <a:endParaRPr kumimoji="0" lang="en-US" altLang="en-US" sz="3600" b="1" u="none" strike="noStrike" cap="none" normalizeH="0" baseline="0" dirty="0">
              <a:ln>
                <a:noFill/>
              </a:ln>
              <a:solidFill>
                <a:srgbClr val="0CA7F4"/>
              </a:solidFill>
              <a:effectLst/>
              <a:latin typeface="Arial" panose="020B0604020202020204" pitchFamily="34" charset="0"/>
            </a:endParaRPr>
          </a:p>
        </p:txBody>
      </p:sp>
      <p:grpSp>
        <p:nvGrpSpPr>
          <p:cNvPr id="9" name="Group 8">
            <a:extLst>
              <a:ext uri="{FF2B5EF4-FFF2-40B4-BE49-F238E27FC236}">
                <a16:creationId xmlns:a16="http://schemas.microsoft.com/office/drawing/2014/main" id="{7BE980D1-A70D-DF3A-391F-B3B0629F9D37}"/>
              </a:ext>
            </a:extLst>
          </p:cNvPr>
          <p:cNvGrpSpPr/>
          <p:nvPr/>
        </p:nvGrpSpPr>
        <p:grpSpPr>
          <a:xfrm>
            <a:off x="3393221" y="2039569"/>
            <a:ext cx="2154047" cy="1393855"/>
            <a:chOff x="3384633" y="3806182"/>
            <a:chExt cx="2154047" cy="1393855"/>
          </a:xfrm>
        </p:grpSpPr>
        <p:pic>
          <p:nvPicPr>
            <p:cNvPr id="69" name="Graphic 68" descr="School girl outline">
              <a:extLst>
                <a:ext uri="{FF2B5EF4-FFF2-40B4-BE49-F238E27FC236}">
                  <a16:creationId xmlns:a16="http://schemas.microsoft.com/office/drawing/2014/main" id="{E7D62FCF-DFA3-DB0E-36B0-E6F3ECC8CF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84633" y="4261652"/>
              <a:ext cx="643655" cy="728255"/>
            </a:xfrm>
            <a:prstGeom prst="rect">
              <a:avLst/>
            </a:prstGeom>
          </p:spPr>
        </p:pic>
        <p:sp>
          <p:nvSpPr>
            <p:cNvPr id="70" name="Rectangle: Rounded Corners 69">
              <a:extLst>
                <a:ext uri="{FF2B5EF4-FFF2-40B4-BE49-F238E27FC236}">
                  <a16:creationId xmlns:a16="http://schemas.microsoft.com/office/drawing/2014/main" id="{E9B7D53F-7A2B-DBD5-A90A-BC6D406C8CD9}"/>
                </a:ext>
              </a:extLst>
            </p:cNvPr>
            <p:cNvSpPr/>
            <p:nvPr/>
          </p:nvSpPr>
          <p:spPr>
            <a:xfrm>
              <a:off x="3442044" y="3806182"/>
              <a:ext cx="870528" cy="1101078"/>
            </a:xfrm>
            <a:prstGeom prst="roundRect">
              <a:avLst/>
            </a:prstGeom>
            <a:noFill/>
            <a:ln w="57150">
              <a:solidFill>
                <a:srgbClr val="FFBE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1" name="Text Box 11">
              <a:extLst>
                <a:ext uri="{FF2B5EF4-FFF2-40B4-BE49-F238E27FC236}">
                  <a16:creationId xmlns:a16="http://schemas.microsoft.com/office/drawing/2014/main" id="{74F6E23D-639D-881E-E82F-4112E28448D2}"/>
                </a:ext>
              </a:extLst>
            </p:cNvPr>
            <p:cNvSpPr txBox="1">
              <a:spLocks noChangeArrowheads="1"/>
            </p:cNvSpPr>
            <p:nvPr/>
          </p:nvSpPr>
          <p:spPr bwMode="auto">
            <a:xfrm>
              <a:off x="3453214" y="4953461"/>
              <a:ext cx="854301" cy="236248"/>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Left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72" name="Graphic 71" descr="Female outline">
              <a:extLst>
                <a:ext uri="{FF2B5EF4-FFF2-40B4-BE49-F238E27FC236}">
                  <a16:creationId xmlns:a16="http://schemas.microsoft.com/office/drawing/2014/main" id="{FC2CBA89-06DD-2B40-71D4-C923F0C6F2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86772" y="3846751"/>
              <a:ext cx="312079" cy="353098"/>
            </a:xfrm>
            <a:prstGeom prst="rect">
              <a:avLst/>
            </a:prstGeom>
          </p:spPr>
        </p:pic>
        <p:sp>
          <p:nvSpPr>
            <p:cNvPr id="135" name="TextBox 134">
              <a:extLst>
                <a:ext uri="{FF2B5EF4-FFF2-40B4-BE49-F238E27FC236}">
                  <a16:creationId xmlns:a16="http://schemas.microsoft.com/office/drawing/2014/main" id="{9B57281C-8EDB-E493-0F45-D45652E8E98D}"/>
                </a:ext>
              </a:extLst>
            </p:cNvPr>
            <p:cNvSpPr txBox="1"/>
            <p:nvPr/>
          </p:nvSpPr>
          <p:spPr>
            <a:xfrm>
              <a:off x="3903867" y="4540401"/>
              <a:ext cx="417980" cy="369332"/>
            </a:xfrm>
            <a:prstGeom prst="rect">
              <a:avLst/>
            </a:prstGeom>
            <a:noFill/>
          </p:spPr>
          <p:txBody>
            <a:bodyPr wrap="square" rtlCol="0">
              <a:spAutoFit/>
            </a:bodyPr>
            <a:lstStyle/>
            <a:p>
              <a:r>
                <a:rPr lang="en-US" dirty="0"/>
                <a:t>Sh</a:t>
              </a:r>
            </a:p>
          </p:txBody>
        </p:sp>
        <p:pic>
          <p:nvPicPr>
            <p:cNvPr id="63" name="Graphic 62" descr="Ear outline">
              <a:extLst>
                <a:ext uri="{FF2B5EF4-FFF2-40B4-BE49-F238E27FC236}">
                  <a16:creationId xmlns:a16="http://schemas.microsoft.com/office/drawing/2014/main" id="{DFD820C5-8FFD-CE19-0EAE-8C4B130ABBD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3978506" y="4218657"/>
              <a:ext cx="269216" cy="386613"/>
            </a:xfrm>
            <a:prstGeom prst="rect">
              <a:avLst/>
            </a:prstGeom>
          </p:spPr>
        </p:pic>
        <p:pic>
          <p:nvPicPr>
            <p:cNvPr id="73" name="Graphic 72" descr="Ear outline">
              <a:extLst>
                <a:ext uri="{FF2B5EF4-FFF2-40B4-BE49-F238E27FC236}">
                  <a16:creationId xmlns:a16="http://schemas.microsoft.com/office/drawing/2014/main" id="{AB455F97-C03D-E46D-23DF-69902486AAC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59285" y="4232643"/>
              <a:ext cx="269217" cy="386613"/>
            </a:xfrm>
            <a:prstGeom prst="rect">
              <a:avLst/>
            </a:prstGeom>
          </p:spPr>
        </p:pic>
        <p:pic>
          <p:nvPicPr>
            <p:cNvPr id="64" name="Graphic 63" descr="School boy outline">
              <a:extLst>
                <a:ext uri="{FF2B5EF4-FFF2-40B4-BE49-F238E27FC236}">
                  <a16:creationId xmlns:a16="http://schemas.microsoft.com/office/drawing/2014/main" id="{672619AF-0CEA-F429-7AC4-7D9477989D4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95027" y="4277672"/>
              <a:ext cx="643653" cy="728254"/>
            </a:xfrm>
            <a:prstGeom prst="rect">
              <a:avLst/>
            </a:prstGeom>
          </p:spPr>
        </p:pic>
        <p:sp>
          <p:nvSpPr>
            <p:cNvPr id="65" name="Rectangle: Rounded Corners 64">
              <a:extLst>
                <a:ext uri="{FF2B5EF4-FFF2-40B4-BE49-F238E27FC236}">
                  <a16:creationId xmlns:a16="http://schemas.microsoft.com/office/drawing/2014/main" id="{F7A7D365-8AB5-5D03-A4AF-6361A5B75A17}"/>
                </a:ext>
              </a:extLst>
            </p:cNvPr>
            <p:cNvSpPr/>
            <p:nvPr/>
          </p:nvSpPr>
          <p:spPr>
            <a:xfrm>
              <a:off x="4582958" y="3826619"/>
              <a:ext cx="875776" cy="1101077"/>
            </a:xfrm>
            <a:prstGeom prst="roundRect">
              <a:avLst/>
            </a:prstGeom>
            <a:noFill/>
            <a:ln w="57150">
              <a:solidFill>
                <a:srgbClr val="77CEF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rgbClr val="0CA7F4"/>
                </a:solidFill>
              </a:endParaRPr>
            </a:p>
          </p:txBody>
        </p:sp>
        <p:sp>
          <p:nvSpPr>
            <p:cNvPr id="66" name="Text Box 10">
              <a:extLst>
                <a:ext uri="{FF2B5EF4-FFF2-40B4-BE49-F238E27FC236}">
                  <a16:creationId xmlns:a16="http://schemas.microsoft.com/office/drawing/2014/main" id="{DF7D1118-DE16-0A03-BC8E-E95E0428144C}"/>
                </a:ext>
              </a:extLst>
            </p:cNvPr>
            <p:cNvSpPr txBox="1">
              <a:spLocks noChangeArrowheads="1"/>
            </p:cNvSpPr>
            <p:nvPr/>
          </p:nvSpPr>
          <p:spPr bwMode="auto">
            <a:xfrm>
              <a:off x="4602494" y="4963790"/>
              <a:ext cx="854299" cy="23624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Right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67" name="Graphic 66" descr="Male outline">
              <a:extLst>
                <a:ext uri="{FF2B5EF4-FFF2-40B4-BE49-F238E27FC236}">
                  <a16:creationId xmlns:a16="http://schemas.microsoft.com/office/drawing/2014/main" id="{C32ACE53-6113-4419-8061-C0BDFDC0006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627989" y="3875254"/>
              <a:ext cx="341901" cy="386841"/>
            </a:xfrm>
            <a:prstGeom prst="rect">
              <a:avLst/>
            </a:prstGeom>
          </p:spPr>
        </p:pic>
        <p:sp>
          <p:nvSpPr>
            <p:cNvPr id="148" name="TextBox 147">
              <a:extLst>
                <a:ext uri="{FF2B5EF4-FFF2-40B4-BE49-F238E27FC236}">
                  <a16:creationId xmlns:a16="http://schemas.microsoft.com/office/drawing/2014/main" id="{92A4853F-3B25-6373-F1E3-F38706829508}"/>
                </a:ext>
              </a:extLst>
            </p:cNvPr>
            <p:cNvSpPr txBox="1"/>
            <p:nvPr/>
          </p:nvSpPr>
          <p:spPr>
            <a:xfrm>
              <a:off x="4644869" y="4552755"/>
              <a:ext cx="417980" cy="369332"/>
            </a:xfrm>
            <a:prstGeom prst="rect">
              <a:avLst/>
            </a:prstGeom>
            <a:noFill/>
          </p:spPr>
          <p:txBody>
            <a:bodyPr wrap="square" rtlCol="0">
              <a:spAutoFit/>
            </a:bodyPr>
            <a:lstStyle/>
            <a:p>
              <a:r>
                <a:rPr lang="en-US" dirty="0"/>
                <a:t>S</a:t>
              </a:r>
            </a:p>
          </p:txBody>
        </p:sp>
      </p:grpSp>
      <p:grpSp>
        <p:nvGrpSpPr>
          <p:cNvPr id="8" name="Group 7">
            <a:extLst>
              <a:ext uri="{FF2B5EF4-FFF2-40B4-BE49-F238E27FC236}">
                <a16:creationId xmlns:a16="http://schemas.microsoft.com/office/drawing/2014/main" id="{10FD7EBC-00AC-ED62-F689-2F590D9E6172}"/>
              </a:ext>
            </a:extLst>
          </p:cNvPr>
          <p:cNvGrpSpPr/>
          <p:nvPr/>
        </p:nvGrpSpPr>
        <p:grpSpPr>
          <a:xfrm>
            <a:off x="3383832" y="597818"/>
            <a:ext cx="2110288" cy="1399673"/>
            <a:chOff x="3407841" y="5257392"/>
            <a:chExt cx="2110288" cy="1399673"/>
          </a:xfrm>
        </p:grpSpPr>
        <p:sp>
          <p:nvSpPr>
            <p:cNvPr id="55" name="Rectangle: Rounded Corners 54">
              <a:extLst>
                <a:ext uri="{FF2B5EF4-FFF2-40B4-BE49-F238E27FC236}">
                  <a16:creationId xmlns:a16="http://schemas.microsoft.com/office/drawing/2014/main" id="{338AACAA-DD07-CF48-B0B6-3499AD1E6F81}"/>
                </a:ext>
              </a:extLst>
            </p:cNvPr>
            <p:cNvSpPr/>
            <p:nvPr/>
          </p:nvSpPr>
          <p:spPr>
            <a:xfrm>
              <a:off x="3466137" y="5257392"/>
              <a:ext cx="870528" cy="1101078"/>
            </a:xfrm>
            <a:prstGeom prst="roundRect">
              <a:avLst/>
            </a:prstGeom>
            <a:noFill/>
            <a:ln w="57150">
              <a:solidFill>
                <a:srgbClr val="FFBE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rgbClr val="FFBE5F"/>
                </a:solidFill>
              </a:endParaRPr>
            </a:p>
          </p:txBody>
        </p:sp>
        <p:sp>
          <p:nvSpPr>
            <p:cNvPr id="56" name="Text Box 11">
              <a:extLst>
                <a:ext uri="{FF2B5EF4-FFF2-40B4-BE49-F238E27FC236}">
                  <a16:creationId xmlns:a16="http://schemas.microsoft.com/office/drawing/2014/main" id="{57E2CD8F-34AE-7E85-C07E-DEECB9F68E98}"/>
                </a:ext>
              </a:extLst>
            </p:cNvPr>
            <p:cNvSpPr txBox="1">
              <a:spLocks noChangeArrowheads="1"/>
            </p:cNvSpPr>
            <p:nvPr/>
          </p:nvSpPr>
          <p:spPr bwMode="auto">
            <a:xfrm>
              <a:off x="3477307" y="6404671"/>
              <a:ext cx="854301" cy="236248"/>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Left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59" name="Graphic 58" descr="School boy outline">
              <a:extLst>
                <a:ext uri="{FF2B5EF4-FFF2-40B4-BE49-F238E27FC236}">
                  <a16:creationId xmlns:a16="http://schemas.microsoft.com/office/drawing/2014/main" id="{7BD83BEB-6C5C-68C8-F6B5-75F52376ADC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07841" y="5703054"/>
              <a:ext cx="643653" cy="728254"/>
            </a:xfrm>
            <a:prstGeom prst="rect">
              <a:avLst/>
            </a:prstGeom>
          </p:spPr>
        </p:pic>
        <p:pic>
          <p:nvPicPr>
            <p:cNvPr id="62" name="Graphic 61" descr="Male outline">
              <a:extLst>
                <a:ext uri="{FF2B5EF4-FFF2-40B4-BE49-F238E27FC236}">
                  <a16:creationId xmlns:a16="http://schemas.microsoft.com/office/drawing/2014/main" id="{9C79FC73-C965-9480-4D47-9779BEA98F7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967248" y="5304826"/>
              <a:ext cx="341901" cy="386841"/>
            </a:xfrm>
            <a:prstGeom prst="rect">
              <a:avLst/>
            </a:prstGeom>
          </p:spPr>
        </p:pic>
        <p:sp>
          <p:nvSpPr>
            <p:cNvPr id="138" name="TextBox 137">
              <a:extLst>
                <a:ext uri="{FF2B5EF4-FFF2-40B4-BE49-F238E27FC236}">
                  <a16:creationId xmlns:a16="http://schemas.microsoft.com/office/drawing/2014/main" id="{804FE0EB-FDDE-AD93-A3EE-4E96A4E226F5}"/>
                </a:ext>
              </a:extLst>
            </p:cNvPr>
            <p:cNvSpPr txBox="1"/>
            <p:nvPr/>
          </p:nvSpPr>
          <p:spPr>
            <a:xfrm>
              <a:off x="3931504" y="5987392"/>
              <a:ext cx="417980" cy="369332"/>
            </a:xfrm>
            <a:prstGeom prst="rect">
              <a:avLst/>
            </a:prstGeom>
            <a:noFill/>
          </p:spPr>
          <p:txBody>
            <a:bodyPr wrap="square" rtlCol="0">
              <a:spAutoFit/>
            </a:bodyPr>
            <a:lstStyle/>
            <a:p>
              <a:r>
                <a:rPr lang="en-US" dirty="0"/>
                <a:t>Sh</a:t>
              </a:r>
            </a:p>
          </p:txBody>
        </p:sp>
        <p:pic>
          <p:nvPicPr>
            <p:cNvPr id="68" name="Graphic 67" descr="Ear outline">
              <a:extLst>
                <a:ext uri="{FF2B5EF4-FFF2-40B4-BE49-F238E27FC236}">
                  <a16:creationId xmlns:a16="http://schemas.microsoft.com/office/drawing/2014/main" id="{175051AB-D9E9-5909-7DA9-AC9D45F177E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3973173" y="5688118"/>
              <a:ext cx="269216" cy="386613"/>
            </a:xfrm>
            <a:prstGeom prst="rect">
              <a:avLst/>
            </a:prstGeom>
          </p:spPr>
        </p:pic>
        <p:pic>
          <p:nvPicPr>
            <p:cNvPr id="58" name="Graphic 57" descr="Ear outline">
              <a:extLst>
                <a:ext uri="{FF2B5EF4-FFF2-40B4-BE49-F238E27FC236}">
                  <a16:creationId xmlns:a16="http://schemas.microsoft.com/office/drawing/2014/main" id="{4E6EE9F5-7BAD-4425-BC63-6888E7BEAB9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85046" y="5724361"/>
              <a:ext cx="269217" cy="386613"/>
            </a:xfrm>
            <a:prstGeom prst="rect">
              <a:avLst/>
            </a:prstGeom>
          </p:spPr>
        </p:pic>
        <p:pic>
          <p:nvPicPr>
            <p:cNvPr id="54" name="Graphic 53" descr="School girl outline">
              <a:extLst>
                <a:ext uri="{FF2B5EF4-FFF2-40B4-BE49-F238E27FC236}">
                  <a16:creationId xmlns:a16="http://schemas.microsoft.com/office/drawing/2014/main" id="{1C21719B-EA52-259B-EAF5-79C26B7652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74474" y="5720250"/>
              <a:ext cx="643655" cy="728255"/>
            </a:xfrm>
            <a:prstGeom prst="rect">
              <a:avLst/>
            </a:prstGeom>
          </p:spPr>
        </p:pic>
        <p:pic>
          <p:nvPicPr>
            <p:cNvPr id="57" name="Graphic 56" descr="Female outline">
              <a:extLst>
                <a:ext uri="{FF2B5EF4-FFF2-40B4-BE49-F238E27FC236}">
                  <a16:creationId xmlns:a16="http://schemas.microsoft.com/office/drawing/2014/main" id="{558D7C11-82C7-07B8-2245-4707A1B1DA7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39842" y="5367152"/>
              <a:ext cx="312079" cy="353098"/>
            </a:xfrm>
            <a:prstGeom prst="rect">
              <a:avLst/>
            </a:prstGeom>
          </p:spPr>
        </p:pic>
        <p:sp>
          <p:nvSpPr>
            <p:cNvPr id="60" name="Rectangle: Rounded Corners 59">
              <a:extLst>
                <a:ext uri="{FF2B5EF4-FFF2-40B4-BE49-F238E27FC236}">
                  <a16:creationId xmlns:a16="http://schemas.microsoft.com/office/drawing/2014/main" id="{95D81B2E-6404-91CD-D1A1-3CFECAD83874}"/>
                </a:ext>
              </a:extLst>
            </p:cNvPr>
            <p:cNvSpPr/>
            <p:nvPr/>
          </p:nvSpPr>
          <p:spPr>
            <a:xfrm>
              <a:off x="4607464" y="5283647"/>
              <a:ext cx="875776" cy="1101077"/>
            </a:xfrm>
            <a:prstGeom prst="roundRect">
              <a:avLst/>
            </a:prstGeom>
            <a:noFill/>
            <a:ln w="57150">
              <a:solidFill>
                <a:srgbClr val="77CEF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rgbClr val="0CA7F4"/>
                </a:solidFill>
              </a:endParaRPr>
            </a:p>
          </p:txBody>
        </p:sp>
        <p:sp>
          <p:nvSpPr>
            <p:cNvPr id="61" name="Text Box 10">
              <a:extLst>
                <a:ext uri="{FF2B5EF4-FFF2-40B4-BE49-F238E27FC236}">
                  <a16:creationId xmlns:a16="http://schemas.microsoft.com/office/drawing/2014/main" id="{987B5345-0484-9603-299F-6FE56021FDBB}"/>
                </a:ext>
              </a:extLst>
            </p:cNvPr>
            <p:cNvSpPr txBox="1">
              <a:spLocks noChangeArrowheads="1"/>
            </p:cNvSpPr>
            <p:nvPr/>
          </p:nvSpPr>
          <p:spPr bwMode="auto">
            <a:xfrm>
              <a:off x="4627000" y="6420818"/>
              <a:ext cx="854299" cy="23624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Right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50" name="TextBox 149">
              <a:extLst>
                <a:ext uri="{FF2B5EF4-FFF2-40B4-BE49-F238E27FC236}">
                  <a16:creationId xmlns:a16="http://schemas.microsoft.com/office/drawing/2014/main" id="{D4C5301C-72E7-E493-55C9-45013B4A270E}"/>
                </a:ext>
              </a:extLst>
            </p:cNvPr>
            <p:cNvSpPr txBox="1"/>
            <p:nvPr/>
          </p:nvSpPr>
          <p:spPr>
            <a:xfrm>
              <a:off x="4652665" y="6020350"/>
              <a:ext cx="417980" cy="369332"/>
            </a:xfrm>
            <a:prstGeom prst="rect">
              <a:avLst/>
            </a:prstGeom>
            <a:noFill/>
          </p:spPr>
          <p:txBody>
            <a:bodyPr wrap="square" rtlCol="0">
              <a:spAutoFit/>
            </a:bodyPr>
            <a:lstStyle/>
            <a:p>
              <a:r>
                <a:rPr lang="en-US" dirty="0"/>
                <a:t>S</a:t>
              </a:r>
            </a:p>
          </p:txBody>
        </p:sp>
      </p:grpSp>
      <p:sp>
        <p:nvSpPr>
          <p:cNvPr id="131" name="Text Box 10">
            <a:extLst>
              <a:ext uri="{FF2B5EF4-FFF2-40B4-BE49-F238E27FC236}">
                <a16:creationId xmlns:a16="http://schemas.microsoft.com/office/drawing/2014/main" id="{CE1D6EEA-DC20-55DA-B22E-385AC0827570}"/>
              </a:ext>
            </a:extLst>
          </p:cNvPr>
          <p:cNvSpPr txBox="1">
            <a:spLocks noChangeArrowheads="1"/>
          </p:cNvSpPr>
          <p:nvPr/>
        </p:nvSpPr>
        <p:spPr bwMode="auto">
          <a:xfrm>
            <a:off x="5924083" y="3496857"/>
            <a:ext cx="1467665" cy="419705"/>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u="none" strike="noStrike" cap="none" normalizeH="0" baseline="0" dirty="0">
                <a:ln>
                  <a:noFill/>
                </a:ln>
                <a:solidFill>
                  <a:srgbClr val="0CA7F4"/>
                </a:solidFill>
                <a:effectLst/>
                <a:latin typeface="Sylfaen" panose="010A0502050306030303" pitchFamily="18" charset="0"/>
                <a:ea typeface="Calibri" panose="020F0502020204030204" pitchFamily="34" charset="0"/>
                <a:cs typeface="Times New Roman" panose="02020603050405020304" pitchFamily="18" charset="0"/>
              </a:rPr>
              <a:t>Talker B</a:t>
            </a:r>
            <a:endParaRPr kumimoji="0" lang="en-US" altLang="en-US" sz="3600" b="1" u="none" strike="noStrike" cap="none" normalizeH="0" baseline="0" dirty="0">
              <a:ln>
                <a:noFill/>
              </a:ln>
              <a:solidFill>
                <a:srgbClr val="0CA7F4"/>
              </a:solidFill>
              <a:effectLst/>
              <a:latin typeface="Arial" panose="020B0604020202020204" pitchFamily="34" charset="0"/>
            </a:endParaRPr>
          </a:p>
        </p:txBody>
      </p:sp>
      <p:sp>
        <p:nvSpPr>
          <p:cNvPr id="134" name="Text Box 10">
            <a:extLst>
              <a:ext uri="{FF2B5EF4-FFF2-40B4-BE49-F238E27FC236}">
                <a16:creationId xmlns:a16="http://schemas.microsoft.com/office/drawing/2014/main" id="{5DE3E955-2C73-2067-B562-4DF7B75A5845}"/>
              </a:ext>
            </a:extLst>
          </p:cNvPr>
          <p:cNvSpPr txBox="1">
            <a:spLocks noChangeArrowheads="1"/>
          </p:cNvSpPr>
          <p:nvPr/>
        </p:nvSpPr>
        <p:spPr bwMode="auto">
          <a:xfrm>
            <a:off x="7029834" y="3508350"/>
            <a:ext cx="1467665" cy="419705"/>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u="none" strike="noStrike" cap="none" normalizeH="0" baseline="0" dirty="0">
                <a:ln>
                  <a:noFill/>
                </a:ln>
                <a:solidFill>
                  <a:srgbClr val="FE9700"/>
                </a:solidFill>
                <a:effectLst/>
                <a:latin typeface="Sylfaen" panose="010A0502050306030303" pitchFamily="18" charset="0"/>
                <a:ea typeface="Calibri" panose="020F0502020204030204" pitchFamily="34" charset="0"/>
                <a:cs typeface="Times New Roman" panose="02020603050405020304" pitchFamily="18" charset="0"/>
              </a:rPr>
              <a:t>Talker A</a:t>
            </a:r>
            <a:endParaRPr kumimoji="0" lang="en-US" altLang="en-US" sz="3600" b="1" u="none" strike="noStrike" cap="none" normalizeH="0" baseline="0" dirty="0">
              <a:ln>
                <a:noFill/>
              </a:ln>
              <a:solidFill>
                <a:srgbClr val="FE9700"/>
              </a:solidFill>
              <a:effectLst/>
              <a:latin typeface="Arial" panose="020B0604020202020204" pitchFamily="34" charset="0"/>
            </a:endParaRPr>
          </a:p>
        </p:txBody>
      </p:sp>
      <p:grpSp>
        <p:nvGrpSpPr>
          <p:cNvPr id="13" name="Group 12">
            <a:extLst>
              <a:ext uri="{FF2B5EF4-FFF2-40B4-BE49-F238E27FC236}">
                <a16:creationId xmlns:a16="http://schemas.microsoft.com/office/drawing/2014/main" id="{D87ECD52-63A7-73FA-52FC-33F793B14677}"/>
              </a:ext>
            </a:extLst>
          </p:cNvPr>
          <p:cNvGrpSpPr/>
          <p:nvPr/>
        </p:nvGrpSpPr>
        <p:grpSpPr>
          <a:xfrm>
            <a:off x="6064118" y="2037119"/>
            <a:ext cx="2163017" cy="1398123"/>
            <a:chOff x="6137613" y="3877554"/>
            <a:chExt cx="2163017" cy="1398123"/>
          </a:xfrm>
        </p:grpSpPr>
        <p:sp>
          <p:nvSpPr>
            <p:cNvPr id="98" name="Text Box 10">
              <a:extLst>
                <a:ext uri="{FF2B5EF4-FFF2-40B4-BE49-F238E27FC236}">
                  <a16:creationId xmlns:a16="http://schemas.microsoft.com/office/drawing/2014/main" id="{F1981079-9AC3-39EC-E2F4-6BCF80F9A51D}"/>
                </a:ext>
              </a:extLst>
            </p:cNvPr>
            <p:cNvSpPr txBox="1">
              <a:spLocks noChangeArrowheads="1"/>
            </p:cNvSpPr>
            <p:nvPr/>
          </p:nvSpPr>
          <p:spPr bwMode="auto">
            <a:xfrm>
              <a:off x="7363887" y="5039430"/>
              <a:ext cx="854299" cy="23624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Right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84" name="Graphic 83" descr="School girl outline">
              <a:extLst>
                <a:ext uri="{FF2B5EF4-FFF2-40B4-BE49-F238E27FC236}">
                  <a16:creationId xmlns:a16="http://schemas.microsoft.com/office/drawing/2014/main" id="{5FA33109-11A8-5B1A-B32C-1AD4B06028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37613" y="4333024"/>
              <a:ext cx="643655" cy="728255"/>
            </a:xfrm>
            <a:prstGeom prst="rect">
              <a:avLst/>
            </a:prstGeom>
          </p:spPr>
        </p:pic>
        <p:sp>
          <p:nvSpPr>
            <p:cNvPr id="85" name="Rectangle: Rounded Corners 84">
              <a:extLst>
                <a:ext uri="{FF2B5EF4-FFF2-40B4-BE49-F238E27FC236}">
                  <a16:creationId xmlns:a16="http://schemas.microsoft.com/office/drawing/2014/main" id="{8926EA4E-78B6-6C3C-4827-19A939F88FE5}"/>
                </a:ext>
              </a:extLst>
            </p:cNvPr>
            <p:cNvSpPr/>
            <p:nvPr/>
          </p:nvSpPr>
          <p:spPr>
            <a:xfrm>
              <a:off x="6195024" y="3877554"/>
              <a:ext cx="870528" cy="1101078"/>
            </a:xfrm>
            <a:prstGeom prst="roundRect">
              <a:avLst/>
            </a:prstGeom>
            <a:noFill/>
            <a:ln w="57150">
              <a:solidFill>
                <a:srgbClr val="77CEF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6" name="Text Box 11">
              <a:extLst>
                <a:ext uri="{FF2B5EF4-FFF2-40B4-BE49-F238E27FC236}">
                  <a16:creationId xmlns:a16="http://schemas.microsoft.com/office/drawing/2014/main" id="{3AABC722-8594-AD7F-BBF4-D912E6A785CC}"/>
                </a:ext>
              </a:extLst>
            </p:cNvPr>
            <p:cNvSpPr txBox="1">
              <a:spLocks noChangeArrowheads="1"/>
            </p:cNvSpPr>
            <p:nvPr/>
          </p:nvSpPr>
          <p:spPr bwMode="auto">
            <a:xfrm>
              <a:off x="6206194" y="5024833"/>
              <a:ext cx="854301" cy="236248"/>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Left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87" name="Graphic 86" descr="Female outline">
              <a:extLst>
                <a:ext uri="{FF2B5EF4-FFF2-40B4-BE49-F238E27FC236}">
                  <a16:creationId xmlns:a16="http://schemas.microsoft.com/office/drawing/2014/main" id="{F21C47D8-D065-581E-C935-BDA3F36FE66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39752" y="3918123"/>
              <a:ext cx="312079" cy="353098"/>
            </a:xfrm>
            <a:prstGeom prst="rect">
              <a:avLst/>
            </a:prstGeom>
          </p:spPr>
        </p:pic>
        <p:pic>
          <p:nvPicPr>
            <p:cNvPr id="92" name="Graphic 91" descr="Ear outline">
              <a:extLst>
                <a:ext uri="{FF2B5EF4-FFF2-40B4-BE49-F238E27FC236}">
                  <a16:creationId xmlns:a16="http://schemas.microsoft.com/office/drawing/2014/main" id="{EE1832BE-1678-09B0-A92D-64ACDF569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11163" y="4326201"/>
              <a:ext cx="269217" cy="386613"/>
            </a:xfrm>
            <a:prstGeom prst="rect">
              <a:avLst/>
            </a:prstGeom>
          </p:spPr>
        </p:pic>
        <p:sp>
          <p:nvSpPr>
            <p:cNvPr id="139" name="TextBox 138">
              <a:extLst>
                <a:ext uri="{FF2B5EF4-FFF2-40B4-BE49-F238E27FC236}">
                  <a16:creationId xmlns:a16="http://schemas.microsoft.com/office/drawing/2014/main" id="{847C9644-D79F-8A83-C2E5-7AC7CB0F5D50}"/>
                </a:ext>
              </a:extLst>
            </p:cNvPr>
            <p:cNvSpPr txBox="1"/>
            <p:nvPr/>
          </p:nvSpPr>
          <p:spPr>
            <a:xfrm>
              <a:off x="6674281" y="4604438"/>
              <a:ext cx="417980" cy="369332"/>
            </a:xfrm>
            <a:prstGeom prst="rect">
              <a:avLst/>
            </a:prstGeom>
            <a:noFill/>
          </p:spPr>
          <p:txBody>
            <a:bodyPr wrap="square" rtlCol="0">
              <a:spAutoFit/>
            </a:bodyPr>
            <a:lstStyle/>
            <a:p>
              <a:r>
                <a:rPr lang="en-US" dirty="0"/>
                <a:t>Sh</a:t>
              </a:r>
            </a:p>
          </p:txBody>
        </p:sp>
        <p:pic>
          <p:nvPicPr>
            <p:cNvPr id="96" name="Graphic 95" descr="School boy outline">
              <a:extLst>
                <a:ext uri="{FF2B5EF4-FFF2-40B4-BE49-F238E27FC236}">
                  <a16:creationId xmlns:a16="http://schemas.microsoft.com/office/drawing/2014/main" id="{C1A9F65A-1E04-C678-3797-7C3B6314E77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656977" y="4348951"/>
              <a:ext cx="643653" cy="728254"/>
            </a:xfrm>
            <a:prstGeom prst="rect">
              <a:avLst/>
            </a:prstGeom>
          </p:spPr>
        </p:pic>
        <p:sp>
          <p:nvSpPr>
            <p:cNvPr id="97" name="Rectangle: Rounded Corners 96">
              <a:extLst>
                <a:ext uri="{FF2B5EF4-FFF2-40B4-BE49-F238E27FC236}">
                  <a16:creationId xmlns:a16="http://schemas.microsoft.com/office/drawing/2014/main" id="{859A32C5-AE99-B380-34D0-847211F875B8}"/>
                </a:ext>
              </a:extLst>
            </p:cNvPr>
            <p:cNvSpPr/>
            <p:nvPr/>
          </p:nvSpPr>
          <p:spPr>
            <a:xfrm>
              <a:off x="7344908" y="3897898"/>
              <a:ext cx="875776" cy="1101077"/>
            </a:xfrm>
            <a:prstGeom prst="roundRect">
              <a:avLst/>
            </a:prstGeom>
            <a:noFill/>
            <a:ln w="57150">
              <a:solidFill>
                <a:srgbClr val="FFBE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99" name="Graphic 98" descr="Male outline">
              <a:extLst>
                <a:ext uri="{FF2B5EF4-FFF2-40B4-BE49-F238E27FC236}">
                  <a16:creationId xmlns:a16="http://schemas.microsoft.com/office/drawing/2014/main" id="{B246DFCE-F2D1-2D2F-59DE-CED25C2CED3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389939" y="3946533"/>
              <a:ext cx="341901" cy="386841"/>
            </a:xfrm>
            <a:prstGeom prst="rect">
              <a:avLst/>
            </a:prstGeom>
          </p:spPr>
        </p:pic>
        <p:pic>
          <p:nvPicPr>
            <p:cNvPr id="100" name="Graphic 99" descr="Ear outline">
              <a:extLst>
                <a:ext uri="{FF2B5EF4-FFF2-40B4-BE49-F238E27FC236}">
                  <a16:creationId xmlns:a16="http://schemas.microsoft.com/office/drawing/2014/main" id="{6D6A5DCB-B563-509D-9D35-A999C2263C1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6752949" y="4300535"/>
              <a:ext cx="269216" cy="386613"/>
            </a:xfrm>
            <a:prstGeom prst="rect">
              <a:avLst/>
            </a:prstGeom>
          </p:spPr>
        </p:pic>
        <p:sp>
          <p:nvSpPr>
            <p:cNvPr id="143" name="TextBox 142">
              <a:extLst>
                <a:ext uri="{FF2B5EF4-FFF2-40B4-BE49-F238E27FC236}">
                  <a16:creationId xmlns:a16="http://schemas.microsoft.com/office/drawing/2014/main" id="{F02D5D21-C2A2-C896-BEC8-8D6E3AD4AD24}"/>
                </a:ext>
              </a:extLst>
            </p:cNvPr>
            <p:cNvSpPr txBox="1"/>
            <p:nvPr/>
          </p:nvSpPr>
          <p:spPr>
            <a:xfrm>
              <a:off x="7394164" y="4658605"/>
              <a:ext cx="417980" cy="369332"/>
            </a:xfrm>
            <a:prstGeom prst="rect">
              <a:avLst/>
            </a:prstGeom>
            <a:noFill/>
          </p:spPr>
          <p:txBody>
            <a:bodyPr wrap="square" rtlCol="0">
              <a:spAutoFit/>
            </a:bodyPr>
            <a:lstStyle/>
            <a:p>
              <a:r>
                <a:rPr lang="en-US" dirty="0"/>
                <a:t>S</a:t>
              </a:r>
            </a:p>
          </p:txBody>
        </p:sp>
      </p:grpSp>
      <p:grpSp>
        <p:nvGrpSpPr>
          <p:cNvPr id="12" name="Group 11">
            <a:extLst>
              <a:ext uri="{FF2B5EF4-FFF2-40B4-BE49-F238E27FC236}">
                <a16:creationId xmlns:a16="http://schemas.microsoft.com/office/drawing/2014/main" id="{9FD38F05-D89F-6118-88F2-AE742103198C}"/>
              </a:ext>
            </a:extLst>
          </p:cNvPr>
          <p:cNvGrpSpPr/>
          <p:nvPr/>
        </p:nvGrpSpPr>
        <p:grpSpPr>
          <a:xfrm>
            <a:off x="6052830" y="662048"/>
            <a:ext cx="2118933" cy="1373878"/>
            <a:chOff x="6117801" y="5365834"/>
            <a:chExt cx="2118933" cy="1373878"/>
          </a:xfrm>
        </p:grpSpPr>
        <p:sp>
          <p:nvSpPr>
            <p:cNvPr id="91" name="Text Box 11">
              <a:extLst>
                <a:ext uri="{FF2B5EF4-FFF2-40B4-BE49-F238E27FC236}">
                  <a16:creationId xmlns:a16="http://schemas.microsoft.com/office/drawing/2014/main" id="{6ABD6580-77ED-4342-766B-3442DA2AD050}"/>
                </a:ext>
              </a:extLst>
            </p:cNvPr>
            <p:cNvSpPr txBox="1">
              <a:spLocks noChangeArrowheads="1"/>
            </p:cNvSpPr>
            <p:nvPr/>
          </p:nvSpPr>
          <p:spPr bwMode="auto">
            <a:xfrm>
              <a:off x="6189460" y="6493466"/>
              <a:ext cx="854301" cy="236248"/>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Left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88" name="Graphic 87" descr="Ear outline">
              <a:extLst>
                <a:ext uri="{FF2B5EF4-FFF2-40B4-BE49-F238E27FC236}">
                  <a16:creationId xmlns:a16="http://schemas.microsoft.com/office/drawing/2014/main" id="{E3F0D192-33FD-E78C-2E0F-E117D8CD228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70362" y="5796286"/>
              <a:ext cx="269217" cy="386613"/>
            </a:xfrm>
            <a:prstGeom prst="rect">
              <a:avLst/>
            </a:prstGeom>
          </p:spPr>
        </p:pic>
        <p:sp>
          <p:nvSpPr>
            <p:cNvPr id="90" name="Rectangle: Rounded Corners 89">
              <a:extLst>
                <a:ext uri="{FF2B5EF4-FFF2-40B4-BE49-F238E27FC236}">
                  <a16:creationId xmlns:a16="http://schemas.microsoft.com/office/drawing/2014/main" id="{0494CA85-3224-8B39-404E-E9458617340E}"/>
                </a:ext>
              </a:extLst>
            </p:cNvPr>
            <p:cNvSpPr/>
            <p:nvPr/>
          </p:nvSpPr>
          <p:spPr>
            <a:xfrm>
              <a:off x="6174621" y="5365834"/>
              <a:ext cx="870528" cy="1101078"/>
            </a:xfrm>
            <a:prstGeom prst="roundRect">
              <a:avLst/>
            </a:prstGeom>
            <a:noFill/>
            <a:ln w="57150">
              <a:solidFill>
                <a:srgbClr val="77CEF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93" name="Graphic 92" descr="School boy outline">
              <a:extLst>
                <a:ext uri="{FF2B5EF4-FFF2-40B4-BE49-F238E27FC236}">
                  <a16:creationId xmlns:a16="http://schemas.microsoft.com/office/drawing/2014/main" id="{A212EC77-0016-C905-8FAF-6EE7F893D27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117801" y="5805480"/>
              <a:ext cx="643653" cy="728254"/>
            </a:xfrm>
            <a:prstGeom prst="rect">
              <a:avLst/>
            </a:prstGeom>
          </p:spPr>
        </p:pic>
        <p:pic>
          <p:nvPicPr>
            <p:cNvPr id="94" name="Graphic 93" descr="Male outline">
              <a:extLst>
                <a:ext uri="{FF2B5EF4-FFF2-40B4-BE49-F238E27FC236}">
                  <a16:creationId xmlns:a16="http://schemas.microsoft.com/office/drawing/2014/main" id="{494EF8F1-4B91-1410-849C-965FF2224B1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675732" y="5413268"/>
              <a:ext cx="341901" cy="386841"/>
            </a:xfrm>
            <a:prstGeom prst="rect">
              <a:avLst/>
            </a:prstGeom>
          </p:spPr>
        </p:pic>
        <p:sp>
          <p:nvSpPr>
            <p:cNvPr id="140" name="TextBox 139">
              <a:extLst>
                <a:ext uri="{FF2B5EF4-FFF2-40B4-BE49-F238E27FC236}">
                  <a16:creationId xmlns:a16="http://schemas.microsoft.com/office/drawing/2014/main" id="{0B70D157-ADF4-6BF7-C0B7-139BC7868600}"/>
                </a:ext>
              </a:extLst>
            </p:cNvPr>
            <p:cNvSpPr txBox="1"/>
            <p:nvPr/>
          </p:nvSpPr>
          <p:spPr>
            <a:xfrm>
              <a:off x="6627169" y="6093105"/>
              <a:ext cx="417980" cy="369332"/>
            </a:xfrm>
            <a:prstGeom prst="rect">
              <a:avLst/>
            </a:prstGeom>
            <a:noFill/>
          </p:spPr>
          <p:txBody>
            <a:bodyPr wrap="square" rtlCol="0">
              <a:spAutoFit/>
            </a:bodyPr>
            <a:lstStyle/>
            <a:p>
              <a:r>
                <a:rPr lang="en-US" dirty="0"/>
                <a:t>Sh</a:t>
              </a:r>
            </a:p>
          </p:txBody>
        </p:sp>
        <p:pic>
          <p:nvPicPr>
            <p:cNvPr id="102" name="Graphic 101" descr="School girl outline">
              <a:extLst>
                <a:ext uri="{FF2B5EF4-FFF2-40B4-BE49-F238E27FC236}">
                  <a16:creationId xmlns:a16="http://schemas.microsoft.com/office/drawing/2014/main" id="{E4511461-D672-DF12-455B-7E71F010C8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93079" y="5802897"/>
              <a:ext cx="643655" cy="728255"/>
            </a:xfrm>
            <a:prstGeom prst="rect">
              <a:avLst/>
            </a:prstGeom>
          </p:spPr>
        </p:pic>
        <p:pic>
          <p:nvPicPr>
            <p:cNvPr id="103" name="Graphic 102" descr="Female outline">
              <a:extLst>
                <a:ext uri="{FF2B5EF4-FFF2-40B4-BE49-F238E27FC236}">
                  <a16:creationId xmlns:a16="http://schemas.microsoft.com/office/drawing/2014/main" id="{DAC763E0-FD0A-B98A-581D-FDB13BB0FE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58447" y="5449799"/>
              <a:ext cx="312079" cy="353098"/>
            </a:xfrm>
            <a:prstGeom prst="rect">
              <a:avLst/>
            </a:prstGeom>
          </p:spPr>
        </p:pic>
        <p:sp>
          <p:nvSpPr>
            <p:cNvPr id="104" name="Rectangle: Rounded Corners 103">
              <a:extLst>
                <a:ext uri="{FF2B5EF4-FFF2-40B4-BE49-F238E27FC236}">
                  <a16:creationId xmlns:a16="http://schemas.microsoft.com/office/drawing/2014/main" id="{478EE609-8D47-7DC6-B539-26733B9643B6}"/>
                </a:ext>
              </a:extLst>
            </p:cNvPr>
            <p:cNvSpPr/>
            <p:nvPr/>
          </p:nvSpPr>
          <p:spPr>
            <a:xfrm>
              <a:off x="7326069" y="5366294"/>
              <a:ext cx="875776" cy="1101077"/>
            </a:xfrm>
            <a:prstGeom prst="roundRect">
              <a:avLst/>
            </a:prstGeom>
            <a:noFill/>
            <a:ln w="57150">
              <a:solidFill>
                <a:srgbClr val="FFBE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5" name="Text Box 10">
              <a:extLst>
                <a:ext uri="{FF2B5EF4-FFF2-40B4-BE49-F238E27FC236}">
                  <a16:creationId xmlns:a16="http://schemas.microsoft.com/office/drawing/2014/main" id="{A4A47ED3-9D46-277C-1233-620CCE46F035}"/>
                </a:ext>
              </a:extLst>
            </p:cNvPr>
            <p:cNvSpPr txBox="1">
              <a:spLocks noChangeArrowheads="1"/>
            </p:cNvSpPr>
            <p:nvPr/>
          </p:nvSpPr>
          <p:spPr bwMode="auto">
            <a:xfrm>
              <a:off x="7345605" y="6503465"/>
              <a:ext cx="854299" cy="23624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Right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106" name="Graphic 105" descr="Ear outline">
              <a:extLst>
                <a:ext uri="{FF2B5EF4-FFF2-40B4-BE49-F238E27FC236}">
                  <a16:creationId xmlns:a16="http://schemas.microsoft.com/office/drawing/2014/main" id="{A8CBCE34-2A3E-D1CD-4ED7-A9839E9A46D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6725766" y="5785331"/>
              <a:ext cx="269216" cy="386613"/>
            </a:xfrm>
            <a:prstGeom prst="rect">
              <a:avLst/>
            </a:prstGeom>
          </p:spPr>
        </p:pic>
        <p:sp>
          <p:nvSpPr>
            <p:cNvPr id="144" name="TextBox 143">
              <a:extLst>
                <a:ext uri="{FF2B5EF4-FFF2-40B4-BE49-F238E27FC236}">
                  <a16:creationId xmlns:a16="http://schemas.microsoft.com/office/drawing/2014/main" id="{6D5B9524-150D-55DC-2E07-E15ACD2A3255}"/>
                </a:ext>
              </a:extLst>
            </p:cNvPr>
            <p:cNvSpPr txBox="1"/>
            <p:nvPr/>
          </p:nvSpPr>
          <p:spPr>
            <a:xfrm>
              <a:off x="7384089" y="6081747"/>
              <a:ext cx="417980" cy="369332"/>
            </a:xfrm>
            <a:prstGeom prst="rect">
              <a:avLst/>
            </a:prstGeom>
            <a:noFill/>
          </p:spPr>
          <p:txBody>
            <a:bodyPr wrap="square" rtlCol="0">
              <a:spAutoFit/>
            </a:bodyPr>
            <a:lstStyle/>
            <a:p>
              <a:r>
                <a:rPr lang="en-US" dirty="0"/>
                <a:t>S</a:t>
              </a:r>
            </a:p>
          </p:txBody>
        </p:sp>
      </p:grpSp>
      <p:sp>
        <p:nvSpPr>
          <p:cNvPr id="164" name="Rectangle: Rounded Corners 163">
            <a:extLst>
              <a:ext uri="{FF2B5EF4-FFF2-40B4-BE49-F238E27FC236}">
                <a16:creationId xmlns:a16="http://schemas.microsoft.com/office/drawing/2014/main" id="{89319F60-C127-02EA-5193-89E72A1E4A33}"/>
              </a:ext>
            </a:extLst>
          </p:cNvPr>
          <p:cNvSpPr/>
          <p:nvPr/>
        </p:nvSpPr>
        <p:spPr>
          <a:xfrm>
            <a:off x="3248627" y="500757"/>
            <a:ext cx="2386755" cy="1458515"/>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Box 11">
            <a:extLst>
              <a:ext uri="{FF2B5EF4-FFF2-40B4-BE49-F238E27FC236}">
                <a16:creationId xmlns:a16="http://schemas.microsoft.com/office/drawing/2014/main" id="{F74B9834-C8AC-F32A-AC48-81A323F17765}"/>
              </a:ext>
            </a:extLst>
          </p:cNvPr>
          <p:cNvSpPr txBox="1">
            <a:spLocks noChangeArrowheads="1"/>
          </p:cNvSpPr>
          <p:nvPr/>
        </p:nvSpPr>
        <p:spPr bwMode="auto">
          <a:xfrm>
            <a:off x="6174791" y="5040280"/>
            <a:ext cx="854301" cy="236248"/>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Left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6" name="Text Box 10">
            <a:extLst>
              <a:ext uri="{FF2B5EF4-FFF2-40B4-BE49-F238E27FC236}">
                <a16:creationId xmlns:a16="http://schemas.microsoft.com/office/drawing/2014/main" id="{4E4DDE8B-90E4-F9F3-BC28-84C462A0B8D7}"/>
              </a:ext>
            </a:extLst>
          </p:cNvPr>
          <p:cNvSpPr txBox="1">
            <a:spLocks noChangeArrowheads="1"/>
          </p:cNvSpPr>
          <p:nvPr/>
        </p:nvSpPr>
        <p:spPr bwMode="auto">
          <a:xfrm>
            <a:off x="7408592" y="5042965"/>
            <a:ext cx="854299" cy="23624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Right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5183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04F1DBC-BAA2-8636-E3AF-DEE19D79AAFB}"/>
              </a:ext>
            </a:extLst>
          </p:cNvPr>
          <p:cNvGrpSpPr/>
          <p:nvPr/>
        </p:nvGrpSpPr>
        <p:grpSpPr>
          <a:xfrm>
            <a:off x="956682" y="1320800"/>
            <a:ext cx="6027589" cy="3116203"/>
            <a:chOff x="956682" y="1320800"/>
            <a:chExt cx="6027589" cy="3116203"/>
          </a:xfrm>
        </p:grpSpPr>
        <p:pic>
          <p:nvPicPr>
            <p:cNvPr id="7" name="Picture 6">
              <a:extLst>
                <a:ext uri="{FF2B5EF4-FFF2-40B4-BE49-F238E27FC236}">
                  <a16:creationId xmlns:a16="http://schemas.microsoft.com/office/drawing/2014/main" id="{CBA0086B-F367-5F04-73E1-3486EBE370FC}"/>
                </a:ext>
              </a:extLst>
            </p:cNvPr>
            <p:cNvPicPr>
              <a:picLocks noChangeAspect="1"/>
            </p:cNvPicPr>
            <p:nvPr/>
          </p:nvPicPr>
          <p:blipFill rotWithShape="1">
            <a:blip r:embed="rId2"/>
            <a:srcRect t="8746"/>
            <a:stretch/>
          </p:blipFill>
          <p:spPr>
            <a:xfrm>
              <a:off x="956682" y="1320800"/>
              <a:ext cx="5521867" cy="2379603"/>
            </a:xfrm>
            <a:prstGeom prst="rect">
              <a:avLst/>
            </a:prstGeom>
          </p:spPr>
        </p:pic>
        <p:sp>
          <p:nvSpPr>
            <p:cNvPr id="2" name="Text Box 4">
              <a:extLst>
                <a:ext uri="{FF2B5EF4-FFF2-40B4-BE49-F238E27FC236}">
                  <a16:creationId xmlns:a16="http://schemas.microsoft.com/office/drawing/2014/main" id="{740C8EDC-3B1F-7E67-ABA6-2DE5683C7A53}"/>
                </a:ext>
              </a:extLst>
            </p:cNvPr>
            <p:cNvSpPr txBox="1">
              <a:spLocks noChangeArrowheads="1"/>
            </p:cNvSpPr>
            <p:nvPr/>
          </p:nvSpPr>
          <p:spPr bwMode="auto">
            <a:xfrm>
              <a:off x="956683" y="3700403"/>
              <a:ext cx="6027588"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1"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Figure 8: A visual diagram of a single trial. Participants will be instructed to attend to either the male or female talker at the beginning of the experiment (left, green box). Each subsequent exposure trial will feature two talkers, either in a critical trial (top) where both talkers produce a word that contains a s/sh sound, or a filler trial (bottom) where one talker produces a word and the other a nonword. The participant must then select if the Attended Talker produced a word or a nonword for each exposure trial (right).</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grpSp>
      <p:sp>
        <p:nvSpPr>
          <p:cNvPr id="4" name="Rectangle 5">
            <a:extLst>
              <a:ext uri="{FF2B5EF4-FFF2-40B4-BE49-F238E27FC236}">
                <a16:creationId xmlns:a16="http://schemas.microsoft.com/office/drawing/2014/main" id="{F6CF5671-C132-11A2-7CE4-33C02E9D535D}"/>
              </a:ext>
            </a:extLst>
          </p:cNvPr>
          <p:cNvSpPr>
            <a:spLocks noChangeArrowheads="1"/>
          </p:cNvSpPr>
          <p:nvPr/>
        </p:nvSpPr>
        <p:spPr bwMode="auto">
          <a:xfrm>
            <a:off x="0" y="90100"/>
            <a:ext cx="1847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1200"/>
          </a:p>
        </p:txBody>
      </p:sp>
      <p:sp>
        <p:nvSpPr>
          <p:cNvPr id="5" name="Rectangle 7">
            <a:extLst>
              <a:ext uri="{FF2B5EF4-FFF2-40B4-BE49-F238E27FC236}">
                <a16:creationId xmlns:a16="http://schemas.microsoft.com/office/drawing/2014/main" id="{3DB398FA-4672-6EE3-2DE0-A830486810C2}"/>
              </a:ext>
            </a:extLst>
          </p:cNvPr>
          <p:cNvSpPr>
            <a:spLocks noChangeArrowheads="1"/>
          </p:cNvSpPr>
          <p:nvPr/>
        </p:nvSpPr>
        <p:spPr bwMode="auto">
          <a:xfrm>
            <a:off x="0" y="547300"/>
            <a:ext cx="1847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1200"/>
          </a:p>
        </p:txBody>
      </p:sp>
    </p:spTree>
    <p:extLst>
      <p:ext uri="{BB962C8B-B14F-4D97-AF65-F5344CB8AC3E}">
        <p14:creationId xmlns:p14="http://schemas.microsoft.com/office/powerpoint/2010/main" val="3052025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3">
            <a:extLst>
              <a:ext uri="{FF2B5EF4-FFF2-40B4-BE49-F238E27FC236}">
                <a16:creationId xmlns:a16="http://schemas.microsoft.com/office/drawing/2014/main" id="{5347A1B4-1ECF-8B10-8885-14DE17BB41F5}"/>
              </a:ext>
            </a:extLst>
          </p:cNvPr>
          <p:cNvSpPr txBox="1"/>
          <p:nvPr/>
        </p:nvSpPr>
        <p:spPr>
          <a:xfrm>
            <a:off x="5420995" y="8401050"/>
            <a:ext cx="1974850" cy="736600"/>
          </a:xfrm>
          <a:prstGeom prst="rect">
            <a:avLst/>
          </a:prstGeom>
          <a:noFill/>
          <a:ln>
            <a:noFill/>
          </a:ln>
        </p:spPr>
        <p:txBody>
          <a:bodyPr rot="0" spcFirstLastPara="0" vert="horz" wrap="square" lIns="0" tIns="0" rIns="0" bIns="0" numCol="1" spcCol="0" rtlCol="0" fromWordArt="0" anchor="t" anchorCtr="0" forceAA="0" compatLnSpc="1">
            <a:prstTxWarp prst="textNoShape">
              <a:avLst/>
            </a:prstTxWarp>
            <a:noAutofit/>
          </a:bodyPr>
          <a:lstStyle/>
          <a:p>
            <a:pPr marL="0" marR="0">
              <a:spcBef>
                <a:spcPts val="0"/>
              </a:spcBef>
              <a:spcAft>
                <a:spcPts val="1000"/>
              </a:spcAft>
            </a:pPr>
            <a:r>
              <a:rPr lang="en-US" sz="900" i="1">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 </a:t>
            </a:r>
            <a:endParaRPr lang="en-US" sz="900" i="1">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25" name="Group 24">
            <a:extLst>
              <a:ext uri="{FF2B5EF4-FFF2-40B4-BE49-F238E27FC236}">
                <a16:creationId xmlns:a16="http://schemas.microsoft.com/office/drawing/2014/main" id="{6D34F04F-856A-7BC7-AE42-74A9F82F884E}"/>
              </a:ext>
            </a:extLst>
          </p:cNvPr>
          <p:cNvGrpSpPr/>
          <p:nvPr/>
        </p:nvGrpSpPr>
        <p:grpSpPr>
          <a:xfrm>
            <a:off x="450850" y="2041128"/>
            <a:ext cx="4941887" cy="3751930"/>
            <a:chOff x="450850" y="2041128"/>
            <a:chExt cx="4941887" cy="3751930"/>
          </a:xfrm>
        </p:grpSpPr>
        <p:pic>
          <p:nvPicPr>
            <p:cNvPr id="4106" name="Picture 9">
              <a:extLst>
                <a:ext uri="{FF2B5EF4-FFF2-40B4-BE49-F238E27FC236}">
                  <a16:creationId xmlns:a16="http://schemas.microsoft.com/office/drawing/2014/main" id="{EC2F8E32-0D43-19C0-742A-D772D905B4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86" t="2779" r="1401" b="2383"/>
            <a:stretch>
              <a:fillRect/>
            </a:stretch>
          </p:blipFill>
          <p:spPr bwMode="auto">
            <a:xfrm>
              <a:off x="608012" y="2041128"/>
              <a:ext cx="4610100" cy="29622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5">
              <a:extLst>
                <a:ext uri="{FF2B5EF4-FFF2-40B4-BE49-F238E27FC236}">
                  <a16:creationId xmlns:a16="http://schemas.microsoft.com/office/drawing/2014/main" id="{96412131-46A0-6ED4-88C8-0AA929D98D1B}"/>
                </a:ext>
              </a:extLst>
            </p:cNvPr>
            <p:cNvSpPr txBox="1">
              <a:spLocks noChangeArrowheads="1"/>
            </p:cNvSpPr>
            <p:nvPr/>
          </p:nvSpPr>
          <p:spPr bwMode="auto">
            <a:xfrm>
              <a:off x="450850" y="3657600"/>
              <a:ext cx="1947863"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Figure 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Text Box 7">
              <a:extLst>
                <a:ext uri="{FF2B5EF4-FFF2-40B4-BE49-F238E27FC236}">
                  <a16:creationId xmlns:a16="http://schemas.microsoft.com/office/drawing/2014/main" id="{A23F37E6-14F0-8742-2B81-FC3618214C71}"/>
                </a:ext>
              </a:extLst>
            </p:cNvPr>
            <p:cNvSpPr txBox="1">
              <a:spLocks noChangeArrowheads="1"/>
            </p:cNvSpPr>
            <p:nvPr/>
          </p:nvSpPr>
          <p:spPr bwMode="auto">
            <a:xfrm>
              <a:off x="608012" y="4991370"/>
              <a:ext cx="4784725"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1"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Figure </a:t>
              </a:r>
              <a:r>
                <a:rPr lang="en-US" altLang="en-US" sz="800" i="1" dirty="0">
                  <a:solidFill>
                    <a:srgbClr val="410C01"/>
                  </a:solidFill>
                  <a:latin typeface="Sylfaen" panose="010A0502050306030303" pitchFamily="18" charset="0"/>
                  <a:ea typeface="Calibri" panose="020F0502020204030204" pitchFamily="34" charset="0"/>
                  <a:cs typeface="Times New Roman" panose="02020603050405020304" pitchFamily="18" charset="0"/>
                </a:rPr>
                <a:t>6</a:t>
              </a:r>
              <a:r>
                <a:rPr kumimoji="0" lang="en-US" altLang="en-US" sz="800" b="0" i="1"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 </a:t>
              </a:r>
              <a:r>
                <a:rPr kumimoji="0" lang="en-US" altLang="en-US" sz="800" b="0" i="0"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The Set Version assigned to each Critical Item combination. The 20 Critical Items in each experiment are shown in gray, Set A in green, Set B in blue, and Set C in orange. The letter number combo below each pair (e.g., A3 below Set A in Combination #1 above) correlates to the Set and Version in </a:t>
              </a:r>
              <a:r>
                <a:rPr kumimoji="0" lang="en-US" altLang="en-US" sz="800" b="0" i="1"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Figure 4a. </a:t>
              </a:r>
              <a:r>
                <a:rPr kumimoji="0" lang="en-US" altLang="en-US" sz="800" b="0" i="0"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The ear the talker is presented in correlates to the position of the word in the pair (e.g., in Combination #1 above, the Female talker is presented in the Left Ear), and outline around the Attended Talker is bolded.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
        <p:nvSpPr>
          <p:cNvPr id="15" name="Rectangle 17">
            <a:extLst>
              <a:ext uri="{FF2B5EF4-FFF2-40B4-BE49-F238E27FC236}">
                <a16:creationId xmlns:a16="http://schemas.microsoft.com/office/drawing/2014/main" id="{85AFD6D7-8884-2F83-45F9-398D03798ED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20">
            <a:extLst>
              <a:ext uri="{FF2B5EF4-FFF2-40B4-BE49-F238E27FC236}">
                <a16:creationId xmlns:a16="http://schemas.microsoft.com/office/drawing/2014/main" id="{A5F168DD-D90F-8A11-E8B2-281B995974B6}"/>
              </a:ext>
            </a:extLst>
          </p:cNvPr>
          <p:cNvSpPr>
            <a:spLocks noChangeArrowheads="1"/>
          </p:cNvSpPr>
          <p:nvPr/>
        </p:nvSpPr>
        <p:spPr bwMode="auto">
          <a:xfrm>
            <a:off x="0" y="914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22">
            <a:extLst>
              <a:ext uri="{FF2B5EF4-FFF2-40B4-BE49-F238E27FC236}">
                <a16:creationId xmlns:a16="http://schemas.microsoft.com/office/drawing/2014/main" id="{7382B416-5EC7-0E56-2508-0BE6749B28DA}"/>
              </a:ext>
            </a:extLst>
          </p:cNvPr>
          <p:cNvSpPr>
            <a:spLocks noChangeArrowheads="1"/>
          </p:cNvSpPr>
          <p:nvPr/>
        </p:nvSpPr>
        <p:spPr bwMode="auto">
          <a:xfrm>
            <a:off x="0" y="1371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 name="Rectangle 27">
            <a:extLst>
              <a:ext uri="{FF2B5EF4-FFF2-40B4-BE49-F238E27FC236}">
                <a16:creationId xmlns:a16="http://schemas.microsoft.com/office/drawing/2014/main" id="{95E698BD-BE5F-C8BE-26BB-8121E9EF1F09}"/>
              </a:ext>
            </a:extLst>
          </p:cNvPr>
          <p:cNvSpPr>
            <a:spLocks noChangeArrowheads="1"/>
          </p:cNvSpPr>
          <p:nvPr/>
        </p:nvSpPr>
        <p:spPr bwMode="auto">
          <a:xfrm>
            <a:off x="0" y="2743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27" name="Group 26">
            <a:extLst>
              <a:ext uri="{FF2B5EF4-FFF2-40B4-BE49-F238E27FC236}">
                <a16:creationId xmlns:a16="http://schemas.microsoft.com/office/drawing/2014/main" id="{45CB02F5-44CB-3898-8D09-F53D9839A89C}"/>
              </a:ext>
            </a:extLst>
          </p:cNvPr>
          <p:cNvGrpSpPr/>
          <p:nvPr/>
        </p:nvGrpSpPr>
        <p:grpSpPr>
          <a:xfrm>
            <a:off x="8939674" y="530603"/>
            <a:ext cx="2373452" cy="2078196"/>
            <a:chOff x="8939674" y="530603"/>
            <a:chExt cx="2373452" cy="2078196"/>
          </a:xfrm>
        </p:grpSpPr>
        <p:pic>
          <p:nvPicPr>
            <p:cNvPr id="4097" name="Picture 7">
              <a:extLst>
                <a:ext uri="{FF2B5EF4-FFF2-40B4-BE49-F238E27FC236}">
                  <a16:creationId xmlns:a16="http://schemas.microsoft.com/office/drawing/2014/main" id="{1DD9448E-A79E-0DF5-5620-136A32C152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9187" y="721908"/>
              <a:ext cx="2293938" cy="153035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2">
              <a:extLst>
                <a:ext uri="{FF2B5EF4-FFF2-40B4-BE49-F238E27FC236}">
                  <a16:creationId xmlns:a16="http://schemas.microsoft.com/office/drawing/2014/main" id="{6752E9F0-2586-4041-A43D-FA2629C0A87C}"/>
                </a:ext>
              </a:extLst>
            </p:cNvPr>
            <p:cNvSpPr txBox="1">
              <a:spLocks noChangeArrowheads="1"/>
            </p:cNvSpPr>
            <p:nvPr/>
          </p:nvSpPr>
          <p:spPr bwMode="auto">
            <a:xfrm>
              <a:off x="8939674" y="530603"/>
              <a:ext cx="1947862"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Figure 4c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Text Box 11">
              <a:extLst>
                <a:ext uri="{FF2B5EF4-FFF2-40B4-BE49-F238E27FC236}">
                  <a16:creationId xmlns:a16="http://schemas.microsoft.com/office/drawing/2014/main" id="{8304A57B-B1AE-2BA5-199E-A0D011A9481D}"/>
                </a:ext>
              </a:extLst>
            </p:cNvPr>
            <p:cNvSpPr txBox="1">
              <a:spLocks noChangeArrowheads="1"/>
            </p:cNvSpPr>
            <p:nvPr/>
          </p:nvSpPr>
          <p:spPr bwMode="auto">
            <a:xfrm>
              <a:off x="9019188" y="2281653"/>
              <a:ext cx="2293938" cy="327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1"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Figure 4c: The break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3" name="Group 2">
            <a:extLst>
              <a:ext uri="{FF2B5EF4-FFF2-40B4-BE49-F238E27FC236}">
                <a16:creationId xmlns:a16="http://schemas.microsoft.com/office/drawing/2014/main" id="{58705B68-2509-3417-6DC6-88EAF6AD47E8}"/>
              </a:ext>
            </a:extLst>
          </p:cNvPr>
          <p:cNvGrpSpPr/>
          <p:nvPr/>
        </p:nvGrpSpPr>
        <p:grpSpPr>
          <a:xfrm>
            <a:off x="5712680" y="4109243"/>
            <a:ext cx="6153148" cy="1576656"/>
            <a:chOff x="5712680" y="4109243"/>
            <a:chExt cx="6153148" cy="1576656"/>
          </a:xfrm>
        </p:grpSpPr>
        <p:grpSp>
          <p:nvGrpSpPr>
            <p:cNvPr id="26" name="Group 25">
              <a:extLst>
                <a:ext uri="{FF2B5EF4-FFF2-40B4-BE49-F238E27FC236}">
                  <a16:creationId xmlns:a16="http://schemas.microsoft.com/office/drawing/2014/main" id="{6811A219-B156-8C82-4A75-1141B94DDF6F}"/>
                </a:ext>
              </a:extLst>
            </p:cNvPr>
            <p:cNvGrpSpPr/>
            <p:nvPr/>
          </p:nvGrpSpPr>
          <p:grpSpPr>
            <a:xfrm>
              <a:off x="5712680" y="4109243"/>
              <a:ext cx="6153148" cy="1576656"/>
              <a:chOff x="5712680" y="4109243"/>
              <a:chExt cx="6153148" cy="1576656"/>
            </a:xfrm>
          </p:grpSpPr>
          <p:pic>
            <p:nvPicPr>
              <p:cNvPr id="4109" name="Picture 1914289284" descr="Diagram&#10;&#10;Description automatically generated">
                <a:extLst>
                  <a:ext uri="{FF2B5EF4-FFF2-40B4-BE49-F238E27FC236}">
                    <a16:creationId xmlns:a16="http://schemas.microsoft.com/office/drawing/2014/main" id="{3AAC7ABF-37CC-7027-4251-FB6B67B40E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003" t="2934" r="53198" b="52631"/>
              <a:stretch>
                <a:fillRect/>
              </a:stretch>
            </p:blipFill>
            <p:spPr bwMode="auto">
              <a:xfrm>
                <a:off x="5829300" y="4109243"/>
                <a:ext cx="1946275" cy="830263"/>
              </a:xfrm>
              <a:prstGeom prst="rect">
                <a:avLst/>
              </a:prstGeom>
              <a:noFill/>
              <a:extLst>
                <a:ext uri="{909E8E84-426E-40DD-AFC4-6F175D3DCCD1}">
                  <a14:hiddenFill xmlns:a14="http://schemas.microsoft.com/office/drawing/2010/main">
                    <a:solidFill>
                      <a:srgbClr val="FFFFFF"/>
                    </a:solidFill>
                  </a14:hiddenFill>
                </a:ext>
              </a:extLst>
            </p:spPr>
          </p:pic>
          <p:pic>
            <p:nvPicPr>
              <p:cNvPr id="4111" name="Picture 427926972" descr="Diagram&#10;&#10;Description automatically generated">
                <a:extLst>
                  <a:ext uri="{FF2B5EF4-FFF2-40B4-BE49-F238E27FC236}">
                    <a16:creationId xmlns:a16="http://schemas.microsoft.com/office/drawing/2014/main" id="{3A3835FE-81A1-5EAF-0682-A0A2784278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3278" t="3235" r="925" b="52332"/>
              <a:stretch>
                <a:fillRect/>
              </a:stretch>
            </p:blipFill>
            <p:spPr bwMode="auto">
              <a:xfrm>
                <a:off x="7816117" y="4119038"/>
                <a:ext cx="1946275" cy="83026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1">
                <a:extLst>
                  <a:ext uri="{FF2B5EF4-FFF2-40B4-BE49-F238E27FC236}">
                    <a16:creationId xmlns:a16="http://schemas.microsoft.com/office/drawing/2014/main" id="{5A7A95D5-C9B2-061C-2F35-82B0A12C06F6}"/>
                  </a:ext>
                </a:extLst>
              </p:cNvPr>
              <p:cNvSpPr txBox="1">
                <a:spLocks noChangeArrowheads="1"/>
              </p:cNvSpPr>
              <p:nvPr/>
            </p:nvSpPr>
            <p:spPr bwMode="auto">
              <a:xfrm>
                <a:off x="5712680" y="4949300"/>
                <a:ext cx="6153148" cy="736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1"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Figure </a:t>
                </a:r>
                <a:r>
                  <a:rPr lang="en-US" altLang="en-US" sz="800" i="1" dirty="0">
                    <a:solidFill>
                      <a:srgbClr val="410C01"/>
                    </a:solidFill>
                    <a:latin typeface="Sylfaen" panose="010A0502050306030303" pitchFamily="18" charset="0"/>
                    <a:ea typeface="Calibri" panose="020F0502020204030204" pitchFamily="34" charset="0"/>
                    <a:cs typeface="Times New Roman" panose="02020603050405020304" pitchFamily="18" charset="0"/>
                  </a:rPr>
                  <a:t>5</a:t>
                </a:r>
                <a:r>
                  <a:rPr kumimoji="0" lang="en-US" altLang="en-US" sz="800" b="0" i="1"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 </a:t>
                </a:r>
                <a:r>
                  <a:rPr kumimoji="0" lang="en-US" altLang="en-US" sz="800" b="0" i="0"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 The 60 Filler Items (60 unique Word/Nonword pairs) used in this experiment were divided into 3 Sets (A, B, C) of 20 Filler Items. We created 4 Versions of each Set (1, 2, 3, 4) to produce every combination of factors</a:t>
                </a:r>
                <a:r>
                  <a:rPr kumimoji="0" lang="en-US" altLang="en-US" sz="800" b="0" i="0" u="none" strike="noStrike" cap="none" normalizeH="0" baseline="0" dirty="0">
                    <a:ln>
                      <a:noFill/>
                    </a:ln>
                    <a:solidFill>
                      <a:srgbClr val="410C0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800" b="0" i="0"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i.e., if the Male or Female voice speaking a Word or a Nonword, and if the voice is heard in the Left or Right Ear. The Version is noted by the number to the left of the set pair. The Ear presentation is represented by the horizontal position of the box within each pair (e.g., in A1 (Set A Version 1), the Female voice produces a Nonword in the Left Ear).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pic>
          <p:nvPicPr>
            <p:cNvPr id="2" name="Picture 1" descr="Diagram&#10;&#10;Description automatically generated">
              <a:extLst>
                <a:ext uri="{FF2B5EF4-FFF2-40B4-BE49-F238E27FC236}">
                  <a16:creationId xmlns:a16="http://schemas.microsoft.com/office/drawing/2014/main" id="{8E63EC7D-AF54-3257-8AE8-81D5B5BA01DF}"/>
                </a:ext>
              </a:extLst>
            </p:cNvPr>
            <p:cNvPicPr>
              <a:picLocks noChangeAspect="1"/>
            </p:cNvPicPr>
            <p:nvPr/>
          </p:nvPicPr>
          <p:blipFill rotWithShape="1">
            <a:blip r:embed="rId4">
              <a:extLst>
                <a:ext uri="{28A0092B-C50C-407E-A947-70E740481C1C}">
                  <a14:useLocalDpi xmlns:a14="http://schemas.microsoft.com/office/drawing/2010/main" val="0"/>
                </a:ext>
              </a:extLst>
            </a:blip>
            <a:srcRect l="666" t="55544" r="53537" b="2160"/>
            <a:stretch/>
          </p:blipFill>
          <p:spPr bwMode="auto">
            <a:xfrm>
              <a:off x="9802934" y="4119038"/>
              <a:ext cx="1946275" cy="830263"/>
            </a:xfrm>
            <a:prstGeom prst="rect">
              <a:avLst/>
            </a:prstGeom>
            <a:noFill/>
            <a:ln>
              <a:noFill/>
            </a:ln>
            <a:extLst>
              <a:ext uri="{53640926-AAD7-44D8-BBD7-CCE9431645EC}">
                <a14:shadowObscured xmlns:a14="http://schemas.microsoft.com/office/drawing/2010/main"/>
              </a:ext>
            </a:extLst>
          </p:spPr>
        </p:pic>
      </p:grpSp>
      <p:grpSp>
        <p:nvGrpSpPr>
          <p:cNvPr id="16" name="Group 15">
            <a:extLst>
              <a:ext uri="{FF2B5EF4-FFF2-40B4-BE49-F238E27FC236}">
                <a16:creationId xmlns:a16="http://schemas.microsoft.com/office/drawing/2014/main" id="{6959B398-F696-27AB-4258-D03E723023F1}"/>
              </a:ext>
            </a:extLst>
          </p:cNvPr>
          <p:cNvGrpSpPr/>
          <p:nvPr/>
        </p:nvGrpSpPr>
        <p:grpSpPr>
          <a:xfrm>
            <a:off x="5652293" y="2785979"/>
            <a:ext cx="6548692" cy="934002"/>
            <a:chOff x="5652293" y="2785979"/>
            <a:chExt cx="6548692" cy="934002"/>
          </a:xfrm>
        </p:grpSpPr>
        <p:pic>
          <p:nvPicPr>
            <p:cNvPr id="6" name="Picture 5">
              <a:extLst>
                <a:ext uri="{FF2B5EF4-FFF2-40B4-BE49-F238E27FC236}">
                  <a16:creationId xmlns:a16="http://schemas.microsoft.com/office/drawing/2014/main" id="{5104F2B0-B1F4-AFE1-DB8B-91EA91B033DE}"/>
                </a:ext>
              </a:extLst>
            </p:cNvPr>
            <p:cNvPicPr>
              <a:picLocks noChangeAspect="1"/>
            </p:cNvPicPr>
            <p:nvPr/>
          </p:nvPicPr>
          <p:blipFill>
            <a:blip r:embed="rId5"/>
            <a:stretch>
              <a:fillRect/>
            </a:stretch>
          </p:blipFill>
          <p:spPr>
            <a:xfrm>
              <a:off x="5652293" y="2785979"/>
              <a:ext cx="2163824" cy="934002"/>
            </a:xfrm>
            <a:prstGeom prst="rect">
              <a:avLst/>
            </a:prstGeom>
          </p:spPr>
        </p:pic>
        <p:pic>
          <p:nvPicPr>
            <p:cNvPr id="9" name="Picture 8">
              <a:extLst>
                <a:ext uri="{FF2B5EF4-FFF2-40B4-BE49-F238E27FC236}">
                  <a16:creationId xmlns:a16="http://schemas.microsoft.com/office/drawing/2014/main" id="{1EA05122-D0B0-83AC-9ADC-10D42E36F8BD}"/>
                </a:ext>
              </a:extLst>
            </p:cNvPr>
            <p:cNvPicPr>
              <a:picLocks noChangeAspect="1"/>
            </p:cNvPicPr>
            <p:nvPr/>
          </p:nvPicPr>
          <p:blipFill rotWithShape="1">
            <a:blip r:embed="rId6"/>
            <a:srcRect r="2156"/>
            <a:stretch/>
          </p:blipFill>
          <p:spPr>
            <a:xfrm>
              <a:off x="7838856" y="2785979"/>
              <a:ext cx="2156156" cy="904597"/>
            </a:xfrm>
            <a:prstGeom prst="rect">
              <a:avLst/>
            </a:prstGeom>
          </p:spPr>
        </p:pic>
        <p:pic>
          <p:nvPicPr>
            <p:cNvPr id="12" name="Picture 11">
              <a:extLst>
                <a:ext uri="{FF2B5EF4-FFF2-40B4-BE49-F238E27FC236}">
                  <a16:creationId xmlns:a16="http://schemas.microsoft.com/office/drawing/2014/main" id="{0950E7C8-1D29-641D-1500-F175F7CA152D}"/>
                </a:ext>
              </a:extLst>
            </p:cNvPr>
            <p:cNvPicPr>
              <a:picLocks noChangeAspect="1"/>
            </p:cNvPicPr>
            <p:nvPr/>
          </p:nvPicPr>
          <p:blipFill rotWithShape="1">
            <a:blip r:embed="rId7"/>
            <a:srcRect t="4296"/>
            <a:stretch/>
          </p:blipFill>
          <p:spPr>
            <a:xfrm>
              <a:off x="10017752" y="2804706"/>
              <a:ext cx="2183233" cy="904597"/>
            </a:xfrm>
            <a:prstGeom prst="rect">
              <a:avLst/>
            </a:prstGeom>
          </p:spPr>
        </p:pic>
      </p:grpSp>
    </p:spTree>
    <p:extLst>
      <p:ext uri="{BB962C8B-B14F-4D97-AF65-F5344CB8AC3E}">
        <p14:creationId xmlns:p14="http://schemas.microsoft.com/office/powerpoint/2010/main" val="3044719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4DF055D9-7936-DE67-ABA0-AEBEE3462059}"/>
              </a:ext>
            </a:extLst>
          </p:cNvPr>
          <p:cNvGrpSpPr/>
          <p:nvPr/>
        </p:nvGrpSpPr>
        <p:grpSpPr>
          <a:xfrm>
            <a:off x="152400" y="457590"/>
            <a:ext cx="2608052" cy="2755510"/>
            <a:chOff x="152400" y="457590"/>
            <a:chExt cx="2608052" cy="2755510"/>
          </a:xfrm>
        </p:grpSpPr>
        <p:pic>
          <p:nvPicPr>
            <p:cNvPr id="3075" name="Picture 2">
              <a:extLst>
                <a:ext uri="{FF2B5EF4-FFF2-40B4-BE49-F238E27FC236}">
                  <a16:creationId xmlns:a16="http://schemas.microsoft.com/office/drawing/2014/main" id="{4E3A6EB3-04DA-2355-73F5-B58ECCCAB0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666" t="2965" r="1419" b="2377"/>
            <a:stretch>
              <a:fillRect/>
            </a:stretch>
          </p:blipFill>
          <p:spPr bwMode="auto">
            <a:xfrm>
              <a:off x="193675" y="787400"/>
              <a:ext cx="2424113" cy="1574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2">
              <a:extLst>
                <a:ext uri="{FF2B5EF4-FFF2-40B4-BE49-F238E27FC236}">
                  <a16:creationId xmlns:a16="http://schemas.microsoft.com/office/drawing/2014/main" id="{6CFCB769-1E30-5EF8-27D6-2EC70BD09E2C}"/>
                </a:ext>
              </a:extLst>
            </p:cNvPr>
            <p:cNvSpPr txBox="1">
              <a:spLocks noChangeArrowheads="1"/>
            </p:cNvSpPr>
            <p:nvPr/>
          </p:nvSpPr>
          <p:spPr bwMode="auto">
            <a:xfrm>
              <a:off x="156921" y="2362200"/>
              <a:ext cx="2603531"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1"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Figure 1</a:t>
              </a:r>
              <a:r>
                <a:rPr lang="en-US" altLang="en-US" sz="800" i="1" dirty="0">
                  <a:solidFill>
                    <a:srgbClr val="410C01"/>
                  </a:solidFill>
                  <a:latin typeface="Sylfaen" panose="010A0502050306030303" pitchFamily="18" charset="0"/>
                  <a:ea typeface="Calibri" panose="020F0502020204030204" pitchFamily="34" charset="0"/>
                  <a:cs typeface="Times New Roman" panose="02020603050405020304" pitchFamily="18" charset="0"/>
                </a:rPr>
                <a:t>b:</a:t>
              </a:r>
              <a:r>
                <a:rPr kumimoji="0" lang="en-US" altLang="en-US" sz="800" b="0" i="1"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 The lists of s and </a:t>
              </a:r>
              <a:r>
                <a:rPr kumimoji="0" lang="en-US" altLang="en-US" sz="800" b="0" i="1" u="none" strike="noStrike" cap="none" normalizeH="0" baseline="0" dirty="0">
                  <a:ln>
                    <a:noFill/>
                  </a:ln>
                  <a:solidFill>
                    <a:srgbClr val="410C01"/>
                  </a:solidFill>
                  <a:effectLst/>
                  <a:latin typeface="Times New Roman" panose="02020603050405020304" pitchFamily="18" charset="0"/>
                  <a:ea typeface="Calibri" panose="020F0502020204030204" pitchFamily="34" charset="0"/>
                  <a:cs typeface="Times New Roman" panose="02020603050405020304" pitchFamily="18" charset="0"/>
                </a:rPr>
                <a:t>ʃ</a:t>
              </a:r>
              <a:r>
                <a:rPr kumimoji="0" lang="en-US" altLang="en-US" sz="800" b="0" i="1"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 words that will be produced in Talker A</a:t>
              </a:r>
              <a:r>
                <a:rPr kumimoji="0" lang="en-US" altLang="en-US" sz="800" b="0" i="1" u="none" strike="noStrike" cap="none" normalizeH="0" baseline="0" dirty="0">
                  <a:ln>
                    <a:noFill/>
                  </a:ln>
                  <a:solidFill>
                    <a:srgbClr val="410C0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800" b="0" i="1"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s voice (left) and Talker B</a:t>
              </a:r>
              <a:r>
                <a:rPr kumimoji="0" lang="en-US" altLang="en-US" sz="800" b="0" i="1" u="none" strike="noStrike" cap="none" normalizeH="0" baseline="0" dirty="0">
                  <a:ln>
                    <a:noFill/>
                  </a:ln>
                  <a:solidFill>
                    <a:srgbClr val="410C0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800" b="0" i="1"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s voice (right).</a:t>
              </a:r>
              <a:endParaRPr kumimoji="0" lang="en-US" altLang="en-US" sz="1800" b="0" i="0" u="none" strike="noStrike" cap="none" normalizeH="0" baseline="0" dirty="0">
                <a:ln>
                  <a:noFill/>
                </a:ln>
                <a:effectLst/>
                <a:latin typeface="Arial" panose="020B0604020202020204" pitchFamily="34" charset="0"/>
              </a:endParaRPr>
            </a:p>
          </p:txBody>
        </p:sp>
        <p:sp>
          <p:nvSpPr>
            <p:cNvPr id="6" name="Text Box 5">
              <a:extLst>
                <a:ext uri="{FF2B5EF4-FFF2-40B4-BE49-F238E27FC236}">
                  <a16:creationId xmlns:a16="http://schemas.microsoft.com/office/drawing/2014/main" id="{4C95EB35-44B8-02D6-0C77-71BEF951AA51}"/>
                </a:ext>
              </a:extLst>
            </p:cNvPr>
            <p:cNvSpPr txBox="1">
              <a:spLocks noChangeArrowheads="1"/>
            </p:cNvSpPr>
            <p:nvPr/>
          </p:nvSpPr>
          <p:spPr bwMode="auto">
            <a:xfrm>
              <a:off x="152400" y="457590"/>
              <a:ext cx="194627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Figure 1b</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23" name="Group 22">
            <a:extLst>
              <a:ext uri="{FF2B5EF4-FFF2-40B4-BE49-F238E27FC236}">
                <a16:creationId xmlns:a16="http://schemas.microsoft.com/office/drawing/2014/main" id="{12DB7229-18B5-5099-7143-F0F01535FDCA}"/>
              </a:ext>
            </a:extLst>
          </p:cNvPr>
          <p:cNvGrpSpPr/>
          <p:nvPr/>
        </p:nvGrpSpPr>
        <p:grpSpPr>
          <a:xfrm>
            <a:off x="2760452" y="457590"/>
            <a:ext cx="2728731" cy="2961076"/>
            <a:chOff x="3302092" y="457590"/>
            <a:chExt cx="2728731" cy="2961076"/>
          </a:xfrm>
        </p:grpSpPr>
        <p:pic>
          <p:nvPicPr>
            <p:cNvPr id="3076" name="Picture 1">
              <a:extLst>
                <a:ext uri="{FF2B5EF4-FFF2-40B4-BE49-F238E27FC236}">
                  <a16:creationId xmlns:a16="http://schemas.microsoft.com/office/drawing/2014/main" id="{229B7E54-D5A0-3A2A-F130-5E2AA63611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947" t="4224" r="1157" b="2243"/>
            <a:stretch>
              <a:fillRect/>
            </a:stretch>
          </p:blipFill>
          <p:spPr bwMode="auto">
            <a:xfrm>
              <a:off x="3444756" y="761191"/>
              <a:ext cx="2454275" cy="1679575"/>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1">
              <a:extLst>
                <a:ext uri="{FF2B5EF4-FFF2-40B4-BE49-F238E27FC236}">
                  <a16:creationId xmlns:a16="http://schemas.microsoft.com/office/drawing/2014/main" id="{CB063138-107F-5805-B9F7-F689DF0D94EE}"/>
                </a:ext>
              </a:extLst>
            </p:cNvPr>
            <p:cNvSpPr txBox="1">
              <a:spLocks noChangeArrowheads="1"/>
            </p:cNvSpPr>
            <p:nvPr/>
          </p:nvSpPr>
          <p:spPr bwMode="auto">
            <a:xfrm>
              <a:off x="3427293" y="2440766"/>
              <a:ext cx="260353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1"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Figure 1a: How Talker words are paired into Critical Items and grouped into Materials A (left) and Materials B (right) to assign an ambiguous sound to half the Critical Items.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 Box 6">
              <a:extLst>
                <a:ext uri="{FF2B5EF4-FFF2-40B4-BE49-F238E27FC236}">
                  <a16:creationId xmlns:a16="http://schemas.microsoft.com/office/drawing/2014/main" id="{ACAB803C-3BD0-D120-D556-02DAE84ED38B}"/>
                </a:ext>
              </a:extLst>
            </p:cNvPr>
            <p:cNvSpPr txBox="1">
              <a:spLocks noChangeArrowheads="1"/>
            </p:cNvSpPr>
            <p:nvPr/>
          </p:nvSpPr>
          <p:spPr bwMode="auto">
            <a:xfrm>
              <a:off x="3302092" y="457590"/>
              <a:ext cx="19478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Figure 1a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
        <p:nvSpPr>
          <p:cNvPr id="8" name="Rectangle 7">
            <a:extLst>
              <a:ext uri="{FF2B5EF4-FFF2-40B4-BE49-F238E27FC236}">
                <a16:creationId xmlns:a16="http://schemas.microsoft.com/office/drawing/2014/main" id="{332B74E6-1D3B-3F7D-1543-6CE31F29F060}"/>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10">
            <a:extLst>
              <a:ext uri="{FF2B5EF4-FFF2-40B4-BE49-F238E27FC236}">
                <a16:creationId xmlns:a16="http://schemas.microsoft.com/office/drawing/2014/main" id="{3A52AECC-B836-6092-7DD7-DAEB7EB2AD3E}"/>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11">
            <a:extLst>
              <a:ext uri="{FF2B5EF4-FFF2-40B4-BE49-F238E27FC236}">
                <a16:creationId xmlns:a16="http://schemas.microsoft.com/office/drawing/2014/main" id="{67481E8C-2E44-FD80-D4E1-395F7A758FA6}"/>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3">
            <a:extLst>
              <a:ext uri="{FF2B5EF4-FFF2-40B4-BE49-F238E27FC236}">
                <a16:creationId xmlns:a16="http://schemas.microsoft.com/office/drawing/2014/main" id="{B1F6CDF9-145D-90C0-3CC8-B7707CBB4415}"/>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15">
            <a:extLst>
              <a:ext uri="{FF2B5EF4-FFF2-40B4-BE49-F238E27FC236}">
                <a16:creationId xmlns:a16="http://schemas.microsoft.com/office/drawing/2014/main" id="{F44BA4CA-DCFE-A324-67CC-99619671C2B9}"/>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24" name="Group 23">
            <a:extLst>
              <a:ext uri="{FF2B5EF4-FFF2-40B4-BE49-F238E27FC236}">
                <a16:creationId xmlns:a16="http://schemas.microsoft.com/office/drawing/2014/main" id="{BF7244B1-B068-FEAF-EFC8-7EE25357315E}"/>
              </a:ext>
            </a:extLst>
          </p:cNvPr>
          <p:cNvGrpSpPr/>
          <p:nvPr/>
        </p:nvGrpSpPr>
        <p:grpSpPr>
          <a:xfrm>
            <a:off x="6248400" y="1218390"/>
            <a:ext cx="2797175" cy="5277302"/>
            <a:chOff x="6248400" y="1218390"/>
            <a:chExt cx="2797175" cy="5277302"/>
          </a:xfrm>
        </p:grpSpPr>
        <p:sp>
          <p:nvSpPr>
            <p:cNvPr id="14" name="Text Box 18">
              <a:extLst>
                <a:ext uri="{FF2B5EF4-FFF2-40B4-BE49-F238E27FC236}">
                  <a16:creationId xmlns:a16="http://schemas.microsoft.com/office/drawing/2014/main" id="{6B708954-BC61-1F93-C26D-49C05C4642F7}"/>
                </a:ext>
              </a:extLst>
            </p:cNvPr>
            <p:cNvSpPr txBox="1">
              <a:spLocks noChangeArrowheads="1"/>
            </p:cNvSpPr>
            <p:nvPr/>
          </p:nvSpPr>
          <p:spPr bwMode="auto">
            <a:xfrm>
              <a:off x="6248400" y="5387198"/>
              <a:ext cx="2797175" cy="1108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1"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Figure 3a: A visual illustrating how the Critical Words spoken by Talker A and Talker B are divided into Materials A and Materials B. In this experiment, the words in Materials A are produced with an ambiguous sound and the words in Materials B are produced with an unambiguous sound. During the Critical Trials, each Talker is always heard in the same ear (e.g., Talker A in the Left Ear and Talker B in the Right Ear, as Shown above).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91" name="Picture 32">
              <a:extLst>
                <a:ext uri="{FF2B5EF4-FFF2-40B4-BE49-F238E27FC236}">
                  <a16:creationId xmlns:a16="http://schemas.microsoft.com/office/drawing/2014/main" id="{54EF2D7F-7161-A38C-1C63-8B5A45E8C5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9820" y="1470803"/>
              <a:ext cx="2208213" cy="3895725"/>
            </a:xfrm>
            <a:prstGeom prst="rect">
              <a:avLst/>
            </a:prstGeom>
            <a:noFill/>
            <a:extLst>
              <a:ext uri="{909E8E84-426E-40DD-AFC4-6F175D3DCCD1}">
                <a14:hiddenFill xmlns:a14="http://schemas.microsoft.com/office/drawing/2010/main">
                  <a:solidFill>
                    <a:srgbClr val="FFFFFF"/>
                  </a:solidFill>
                </a14:hiddenFill>
              </a:ext>
            </a:extLst>
          </p:spPr>
        </p:pic>
        <p:sp>
          <p:nvSpPr>
            <p:cNvPr id="16" name="Text Box 21">
              <a:extLst>
                <a:ext uri="{FF2B5EF4-FFF2-40B4-BE49-F238E27FC236}">
                  <a16:creationId xmlns:a16="http://schemas.microsoft.com/office/drawing/2014/main" id="{48A3E4B6-36C1-0CF4-DFE0-A0AD01ED43DD}"/>
                </a:ext>
              </a:extLst>
            </p:cNvPr>
            <p:cNvSpPr txBox="1">
              <a:spLocks noChangeArrowheads="1"/>
            </p:cNvSpPr>
            <p:nvPr/>
          </p:nvSpPr>
          <p:spPr bwMode="auto">
            <a:xfrm>
              <a:off x="6419820" y="1218390"/>
              <a:ext cx="19462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Figure 3a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25" name="Group 24">
            <a:extLst>
              <a:ext uri="{FF2B5EF4-FFF2-40B4-BE49-F238E27FC236}">
                <a16:creationId xmlns:a16="http://schemas.microsoft.com/office/drawing/2014/main" id="{BC1079B3-418D-B08F-9B29-9DCA0F3132E2}"/>
              </a:ext>
            </a:extLst>
          </p:cNvPr>
          <p:cNvGrpSpPr/>
          <p:nvPr/>
        </p:nvGrpSpPr>
        <p:grpSpPr>
          <a:xfrm>
            <a:off x="9558399" y="2291541"/>
            <a:ext cx="1793964" cy="4286161"/>
            <a:chOff x="9558399" y="2291541"/>
            <a:chExt cx="1793964" cy="4286161"/>
          </a:xfrm>
        </p:grpSpPr>
        <p:pic>
          <p:nvPicPr>
            <p:cNvPr id="3092" name="Picture 10">
              <a:extLst>
                <a:ext uri="{FF2B5EF4-FFF2-40B4-BE49-F238E27FC236}">
                  <a16:creationId xmlns:a16="http://schemas.microsoft.com/office/drawing/2014/main" id="{15039E6C-2385-AB01-C3DB-D492652E21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3333" t="2196" r="1657" b="10835"/>
            <a:stretch>
              <a:fillRect/>
            </a:stretch>
          </p:blipFill>
          <p:spPr bwMode="auto">
            <a:xfrm>
              <a:off x="9722898" y="2576004"/>
              <a:ext cx="1389063" cy="3140075"/>
            </a:xfrm>
            <a:prstGeom prst="rect">
              <a:avLst/>
            </a:prstGeom>
            <a:noFill/>
            <a:extLst>
              <a:ext uri="{909E8E84-426E-40DD-AFC4-6F175D3DCCD1}">
                <a14:hiddenFill xmlns:a14="http://schemas.microsoft.com/office/drawing/2010/main">
                  <a:solidFill>
                    <a:srgbClr val="FFFFFF"/>
                  </a:solidFill>
                </a14:hiddenFill>
              </a:ext>
            </a:extLst>
          </p:spPr>
        </p:pic>
        <p:sp>
          <p:nvSpPr>
            <p:cNvPr id="15" name="Text Box 17">
              <a:extLst>
                <a:ext uri="{FF2B5EF4-FFF2-40B4-BE49-F238E27FC236}">
                  <a16:creationId xmlns:a16="http://schemas.microsoft.com/office/drawing/2014/main" id="{B86876AB-8DAE-F259-754C-66DA7CA9F5FC}"/>
                </a:ext>
              </a:extLst>
            </p:cNvPr>
            <p:cNvSpPr txBox="1">
              <a:spLocks noChangeArrowheads="1"/>
            </p:cNvSpPr>
            <p:nvPr/>
          </p:nvSpPr>
          <p:spPr bwMode="auto">
            <a:xfrm>
              <a:off x="9627411" y="5782365"/>
              <a:ext cx="1724952"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1"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Figure 3b: Potential Configurations of factors. The </a:t>
              </a:r>
              <a:r>
                <a:rPr kumimoji="0" lang="en-US" altLang="en-US" sz="800" b="0" i="1" u="none" strike="noStrike" cap="none" normalizeH="0" baseline="0" dirty="0">
                  <a:ln>
                    <a:noFill/>
                  </a:ln>
                  <a:solidFill>
                    <a:srgbClr val="410C0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800" b="0" i="1"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a:t>
              </a:r>
              <a:r>
                <a:rPr kumimoji="0" lang="en-US" altLang="en-US" sz="800" b="0" i="1" u="none" strike="noStrike" cap="none" normalizeH="0" baseline="0" dirty="0">
                  <a:ln>
                    <a:noFill/>
                  </a:ln>
                  <a:solidFill>
                    <a:srgbClr val="410C0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800" b="0" i="1"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 symbols represent which materials are assigned the ambiguous sound.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Text Box 22">
              <a:extLst>
                <a:ext uri="{FF2B5EF4-FFF2-40B4-BE49-F238E27FC236}">
                  <a16:creationId xmlns:a16="http://schemas.microsoft.com/office/drawing/2014/main" id="{7AB2ABF2-C353-1FA3-80EA-3905E7AE8DBE}"/>
                </a:ext>
              </a:extLst>
            </p:cNvPr>
            <p:cNvSpPr txBox="1">
              <a:spLocks noChangeArrowheads="1"/>
            </p:cNvSpPr>
            <p:nvPr/>
          </p:nvSpPr>
          <p:spPr bwMode="auto">
            <a:xfrm>
              <a:off x="9558399" y="2291541"/>
              <a:ext cx="14795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Figure 3b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
        <p:nvSpPr>
          <p:cNvPr id="19" name="Rectangle 26">
            <a:extLst>
              <a:ext uri="{FF2B5EF4-FFF2-40B4-BE49-F238E27FC236}">
                <a16:creationId xmlns:a16="http://schemas.microsoft.com/office/drawing/2014/main" id="{8E2BE6BA-3BAA-C8D7-C52F-A958D6C8C3D5}"/>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Rectangle 27">
            <a:extLst>
              <a:ext uri="{FF2B5EF4-FFF2-40B4-BE49-F238E27FC236}">
                <a16:creationId xmlns:a16="http://schemas.microsoft.com/office/drawing/2014/main" id="{23EEF5BA-F0CF-3109-876D-4A49CDA8320D}"/>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 name="Rectangle 31">
            <a:extLst>
              <a:ext uri="{FF2B5EF4-FFF2-40B4-BE49-F238E27FC236}">
                <a16:creationId xmlns:a16="http://schemas.microsoft.com/office/drawing/2014/main" id="{B39FE567-39DF-01A7-4886-A49A21AB09F5}"/>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746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Box 18">
            <a:extLst>
              <a:ext uri="{FF2B5EF4-FFF2-40B4-BE49-F238E27FC236}">
                <a16:creationId xmlns:a16="http://schemas.microsoft.com/office/drawing/2014/main" id="{96AD1705-D8DF-3BF7-A9DA-6A78FA9BCEAF}"/>
              </a:ext>
            </a:extLst>
          </p:cNvPr>
          <p:cNvSpPr txBox="1">
            <a:spLocks noChangeArrowheads="1"/>
          </p:cNvSpPr>
          <p:nvPr/>
        </p:nvSpPr>
        <p:spPr bwMode="auto">
          <a:xfrm>
            <a:off x="4516239" y="5953316"/>
            <a:ext cx="3665606" cy="451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Figure </a:t>
            </a:r>
            <a:r>
              <a:rPr lang="en-US" altLang="en-US" sz="1000" i="1" dirty="0">
                <a:solidFill>
                  <a:srgbClr val="410C01"/>
                </a:solidFill>
                <a:latin typeface="Sylfaen" panose="010A0502050306030303" pitchFamily="18" charset="0"/>
                <a:ea typeface="Calibri" panose="020F0502020204030204" pitchFamily="34" charset="0"/>
                <a:cs typeface="Times New Roman" panose="02020603050405020304" pitchFamily="18" charset="0"/>
              </a:rPr>
              <a:t>2:</a:t>
            </a:r>
            <a:r>
              <a:rPr kumimoji="0" lang="en-US" altLang="en-US" sz="1000" b="0" i="1"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 A visual illustrating how the /s/-/ʃ/ continuum is manipulated for Talker A and Talker B.</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75" name="Picture 74">
            <a:extLst>
              <a:ext uri="{FF2B5EF4-FFF2-40B4-BE49-F238E27FC236}">
                <a16:creationId xmlns:a16="http://schemas.microsoft.com/office/drawing/2014/main" id="{F4346728-9191-7DC5-2EA9-FF8A66DB4555}"/>
              </a:ext>
            </a:extLst>
          </p:cNvPr>
          <p:cNvPicPr>
            <a:picLocks noChangeAspect="1"/>
          </p:cNvPicPr>
          <p:nvPr/>
        </p:nvPicPr>
        <p:blipFill>
          <a:blip r:embed="rId2"/>
          <a:stretch>
            <a:fillRect/>
          </a:stretch>
        </p:blipFill>
        <p:spPr>
          <a:xfrm>
            <a:off x="1566585" y="1494365"/>
            <a:ext cx="3767958" cy="767589"/>
          </a:xfrm>
          <a:prstGeom prst="rect">
            <a:avLst/>
          </a:prstGeom>
        </p:spPr>
      </p:pic>
      <p:grpSp>
        <p:nvGrpSpPr>
          <p:cNvPr id="23" name="Group 22">
            <a:extLst>
              <a:ext uri="{FF2B5EF4-FFF2-40B4-BE49-F238E27FC236}">
                <a16:creationId xmlns:a16="http://schemas.microsoft.com/office/drawing/2014/main" id="{E14668EC-331D-FDB4-3F31-46D3EA6CB38C}"/>
              </a:ext>
            </a:extLst>
          </p:cNvPr>
          <p:cNvGrpSpPr/>
          <p:nvPr/>
        </p:nvGrpSpPr>
        <p:grpSpPr>
          <a:xfrm>
            <a:off x="4340253" y="3379770"/>
            <a:ext cx="3988998" cy="1560732"/>
            <a:chOff x="4340253" y="3379770"/>
            <a:chExt cx="3988998" cy="1560732"/>
          </a:xfrm>
        </p:grpSpPr>
        <p:grpSp>
          <p:nvGrpSpPr>
            <p:cNvPr id="14" name="Group 13">
              <a:extLst>
                <a:ext uri="{FF2B5EF4-FFF2-40B4-BE49-F238E27FC236}">
                  <a16:creationId xmlns:a16="http://schemas.microsoft.com/office/drawing/2014/main" id="{D29E1DCA-B5E5-5E94-9448-CD1B813D2B78}"/>
                </a:ext>
              </a:extLst>
            </p:cNvPr>
            <p:cNvGrpSpPr/>
            <p:nvPr/>
          </p:nvGrpSpPr>
          <p:grpSpPr>
            <a:xfrm>
              <a:off x="4506790" y="3613168"/>
              <a:ext cx="3386671" cy="1327334"/>
              <a:chOff x="4603627" y="3557410"/>
              <a:chExt cx="3386671" cy="1327334"/>
            </a:xfrm>
          </p:grpSpPr>
          <p:cxnSp>
            <p:nvCxnSpPr>
              <p:cNvPr id="46" name="Straight Connector 45">
                <a:extLst>
                  <a:ext uri="{FF2B5EF4-FFF2-40B4-BE49-F238E27FC236}">
                    <a16:creationId xmlns:a16="http://schemas.microsoft.com/office/drawing/2014/main" id="{7720E11E-BFEC-8196-D03A-1130E40564E6}"/>
                  </a:ext>
                </a:extLst>
              </p:cNvPr>
              <p:cNvCxnSpPr>
                <a:cxnSpLocks/>
              </p:cNvCxnSpPr>
              <p:nvPr/>
            </p:nvCxnSpPr>
            <p:spPr>
              <a:xfrm>
                <a:off x="6349042" y="3968151"/>
                <a:ext cx="0" cy="845389"/>
              </a:xfrm>
              <a:prstGeom prst="line">
                <a:avLst/>
              </a:prstGeom>
              <a:ln w="1905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9F8EA71-C9A3-766C-402C-FDCAECD06EC9}"/>
                  </a:ext>
                </a:extLst>
              </p:cNvPr>
              <p:cNvCxnSpPr>
                <a:cxnSpLocks/>
              </p:cNvCxnSpPr>
              <p:nvPr/>
            </p:nvCxnSpPr>
            <p:spPr>
              <a:xfrm>
                <a:off x="4603627" y="4600404"/>
                <a:ext cx="1736788" cy="6102"/>
              </a:xfrm>
              <a:prstGeom prst="straightConnector1">
                <a:avLst/>
              </a:prstGeom>
              <a:ln w="28575">
                <a:solidFill>
                  <a:srgbClr val="FE97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7ACE00C-E06C-F90E-D872-BC3B28F2F8C3}"/>
                  </a:ext>
                </a:extLst>
              </p:cNvPr>
              <p:cNvCxnSpPr>
                <a:cxnSpLocks/>
              </p:cNvCxnSpPr>
              <p:nvPr/>
            </p:nvCxnSpPr>
            <p:spPr>
              <a:xfrm flipV="1">
                <a:off x="6349041" y="4429664"/>
                <a:ext cx="1610264" cy="18337"/>
              </a:xfrm>
              <a:prstGeom prst="straightConnector1">
                <a:avLst/>
              </a:prstGeom>
              <a:ln w="28575">
                <a:solidFill>
                  <a:srgbClr val="77CEF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CC12836-550B-F063-1D38-B565A335BEF1}"/>
                  </a:ext>
                </a:extLst>
              </p:cNvPr>
              <p:cNvCxnSpPr>
                <a:cxnSpLocks/>
              </p:cNvCxnSpPr>
              <p:nvPr/>
            </p:nvCxnSpPr>
            <p:spPr>
              <a:xfrm>
                <a:off x="4603627" y="3968151"/>
                <a:ext cx="0" cy="836762"/>
              </a:xfrm>
              <a:prstGeom prst="line">
                <a:avLst/>
              </a:prstGeom>
              <a:ln w="1905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8EDB4B6-2E89-0AD7-3F31-6E0FEE4DBA8F}"/>
                  </a:ext>
                </a:extLst>
              </p:cNvPr>
              <p:cNvCxnSpPr>
                <a:cxnSpLocks/>
              </p:cNvCxnSpPr>
              <p:nvPr/>
            </p:nvCxnSpPr>
            <p:spPr>
              <a:xfrm flipH="1">
                <a:off x="7959305" y="3968151"/>
                <a:ext cx="17252" cy="836762"/>
              </a:xfrm>
              <a:prstGeom prst="line">
                <a:avLst/>
              </a:prstGeom>
              <a:ln w="1905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0F9857A1-B3E9-E271-5D5A-7FCEAC2CDA95}"/>
                  </a:ext>
                </a:extLst>
              </p:cNvPr>
              <p:cNvSpPr txBox="1"/>
              <p:nvPr/>
            </p:nvSpPr>
            <p:spPr>
              <a:xfrm>
                <a:off x="5105401" y="4607745"/>
                <a:ext cx="710243" cy="276999"/>
              </a:xfrm>
              <a:prstGeom prst="rect">
                <a:avLst/>
              </a:prstGeom>
              <a:noFill/>
            </p:spPr>
            <p:txBody>
              <a:bodyPr wrap="square" rtlCol="0">
                <a:spAutoFit/>
              </a:bodyPr>
              <a:lstStyle/>
              <a:p>
                <a:r>
                  <a:rPr lang="en-US" sz="1200" i="1" dirty="0">
                    <a:solidFill>
                      <a:srgbClr val="FE9700"/>
                    </a:solidFill>
                    <a:latin typeface="Sylfaen" panose="010A0502050306030303" pitchFamily="18" charset="0"/>
                  </a:rPr>
                  <a:t>S — ?sh</a:t>
                </a:r>
              </a:p>
            </p:txBody>
          </p:sp>
          <p:sp>
            <p:nvSpPr>
              <p:cNvPr id="63" name="TextBox 62">
                <a:extLst>
                  <a:ext uri="{FF2B5EF4-FFF2-40B4-BE49-F238E27FC236}">
                    <a16:creationId xmlns:a16="http://schemas.microsoft.com/office/drawing/2014/main" id="{0F1AF7D4-923F-679F-45B5-E1BEAA2D1A89}"/>
                  </a:ext>
                </a:extLst>
              </p:cNvPr>
              <p:cNvSpPr txBox="1"/>
              <p:nvPr/>
            </p:nvSpPr>
            <p:spPr>
              <a:xfrm>
                <a:off x="6820567" y="4422129"/>
                <a:ext cx="764882" cy="276999"/>
              </a:xfrm>
              <a:prstGeom prst="rect">
                <a:avLst/>
              </a:prstGeom>
              <a:noFill/>
            </p:spPr>
            <p:txBody>
              <a:bodyPr wrap="square" rtlCol="0">
                <a:spAutoFit/>
              </a:bodyPr>
              <a:lstStyle/>
              <a:p>
                <a:r>
                  <a:rPr lang="en-US" sz="1200" i="1" dirty="0">
                    <a:solidFill>
                      <a:srgbClr val="0CA7F4"/>
                    </a:solidFill>
                    <a:latin typeface="Sylfaen" panose="010A0502050306030303" pitchFamily="18" charset="0"/>
                  </a:rPr>
                  <a:t>?s — Sh</a:t>
                </a:r>
              </a:p>
            </p:txBody>
          </p:sp>
          <p:sp>
            <p:nvSpPr>
              <p:cNvPr id="76" name="TextBox 75">
                <a:extLst>
                  <a:ext uri="{FF2B5EF4-FFF2-40B4-BE49-F238E27FC236}">
                    <a16:creationId xmlns:a16="http://schemas.microsoft.com/office/drawing/2014/main" id="{CC8DA121-3B4C-1503-D55E-8B592A7A9FC2}"/>
                  </a:ext>
                </a:extLst>
              </p:cNvPr>
              <p:cNvSpPr txBox="1"/>
              <p:nvPr/>
            </p:nvSpPr>
            <p:spPr>
              <a:xfrm>
                <a:off x="5114022" y="4358387"/>
                <a:ext cx="764881" cy="276999"/>
              </a:xfrm>
              <a:prstGeom prst="rect">
                <a:avLst/>
              </a:prstGeom>
              <a:noFill/>
            </p:spPr>
            <p:txBody>
              <a:bodyPr wrap="square" rtlCol="0">
                <a:spAutoFit/>
              </a:bodyPr>
              <a:lstStyle/>
              <a:p>
                <a:r>
                  <a:rPr lang="en-US" sz="1200" i="1" dirty="0">
                    <a:solidFill>
                      <a:srgbClr val="FE9700"/>
                    </a:solidFill>
                    <a:latin typeface="Sylfaen" panose="010A0502050306030303" pitchFamily="18" charset="0"/>
                  </a:rPr>
                  <a:t>Talker A</a:t>
                </a:r>
              </a:p>
            </p:txBody>
          </p:sp>
          <p:sp>
            <p:nvSpPr>
              <p:cNvPr id="77" name="TextBox 76">
                <a:extLst>
                  <a:ext uri="{FF2B5EF4-FFF2-40B4-BE49-F238E27FC236}">
                    <a16:creationId xmlns:a16="http://schemas.microsoft.com/office/drawing/2014/main" id="{B18AEAE4-5BCA-E8D6-50FB-BDABCBADC84A}"/>
                  </a:ext>
                </a:extLst>
              </p:cNvPr>
              <p:cNvSpPr txBox="1"/>
              <p:nvPr/>
            </p:nvSpPr>
            <p:spPr>
              <a:xfrm>
                <a:off x="6810555" y="4171002"/>
                <a:ext cx="764882" cy="276999"/>
              </a:xfrm>
              <a:prstGeom prst="rect">
                <a:avLst/>
              </a:prstGeom>
              <a:noFill/>
            </p:spPr>
            <p:txBody>
              <a:bodyPr wrap="square" rtlCol="0">
                <a:spAutoFit/>
              </a:bodyPr>
              <a:lstStyle/>
              <a:p>
                <a:r>
                  <a:rPr lang="en-US" sz="1200" i="1" dirty="0">
                    <a:solidFill>
                      <a:srgbClr val="0CA7F4"/>
                    </a:solidFill>
                    <a:latin typeface="Sylfaen" panose="010A0502050306030303" pitchFamily="18" charset="0"/>
                  </a:rPr>
                  <a:t>Talker B</a:t>
                </a:r>
              </a:p>
            </p:txBody>
          </p:sp>
          <p:sp>
            <p:nvSpPr>
              <p:cNvPr id="2" name="Rectangle: Rounded Corners 1">
                <a:extLst>
                  <a:ext uri="{FF2B5EF4-FFF2-40B4-BE49-F238E27FC236}">
                    <a16:creationId xmlns:a16="http://schemas.microsoft.com/office/drawing/2014/main" id="{A18702C0-2C6C-6826-B97B-76189F194443}"/>
                  </a:ext>
                </a:extLst>
              </p:cNvPr>
              <p:cNvSpPr/>
              <p:nvPr/>
            </p:nvSpPr>
            <p:spPr>
              <a:xfrm>
                <a:off x="4603627" y="3557410"/>
                <a:ext cx="3372930" cy="176609"/>
              </a:xfrm>
              <a:prstGeom prst="roundRect">
                <a:avLst/>
              </a:prstGeom>
              <a:gradFill flip="none" rotWithShape="1">
                <a:gsLst>
                  <a:gs pos="0">
                    <a:srgbClr val="FAEBDD">
                      <a:alpha val="40000"/>
                    </a:srgbClr>
                  </a:gs>
                  <a:gs pos="20000">
                    <a:srgbClr val="F69C73">
                      <a:alpha val="40000"/>
                    </a:srgbClr>
                  </a:gs>
                  <a:gs pos="80000">
                    <a:srgbClr val="4C1D4B">
                      <a:alpha val="40000"/>
                    </a:srgbClr>
                  </a:gs>
                  <a:gs pos="60000">
                    <a:srgbClr val="A11A5B">
                      <a:alpha val="40000"/>
                    </a:srgbClr>
                  </a:gs>
                  <a:gs pos="40000">
                    <a:srgbClr val="E83F3F">
                      <a:alpha val="40000"/>
                    </a:srgbClr>
                  </a:gs>
                  <a:gs pos="100000">
                    <a:srgbClr val="03051A">
                      <a:alpha val="40000"/>
                    </a:srgbClr>
                  </a:gs>
                </a:gsLst>
                <a:lin ang="0" scaled="1"/>
                <a:tileRect/>
              </a:gradFill>
              <a:ln w="158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335E22FF-7799-2E1C-361C-8E06998417A2}"/>
                  </a:ext>
                </a:extLst>
              </p:cNvPr>
              <p:cNvCxnSpPr>
                <a:cxnSpLocks/>
                <a:stCxn id="2" idx="1"/>
              </p:cNvCxnSpPr>
              <p:nvPr/>
            </p:nvCxnSpPr>
            <p:spPr>
              <a:xfrm flipV="1">
                <a:off x="4603627" y="3643443"/>
                <a:ext cx="3386671" cy="2272"/>
              </a:xfrm>
              <a:prstGeom prst="straightConnector1">
                <a:avLst/>
              </a:prstGeom>
              <a:ln w="19050">
                <a:solidFill>
                  <a:schemeClr val="bg2">
                    <a:lumMod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0CE93B8A-76F6-A47A-CE73-91ED67364A76}"/>
                </a:ext>
              </a:extLst>
            </p:cNvPr>
            <p:cNvSpPr txBox="1"/>
            <p:nvPr/>
          </p:nvSpPr>
          <p:spPr>
            <a:xfrm>
              <a:off x="7573671" y="3379770"/>
              <a:ext cx="625839" cy="253916"/>
            </a:xfrm>
            <a:prstGeom prst="rect">
              <a:avLst/>
            </a:prstGeom>
            <a:noFill/>
          </p:spPr>
          <p:txBody>
            <a:bodyPr wrap="square" rtlCol="0">
              <a:spAutoFit/>
            </a:bodyPr>
            <a:lstStyle/>
            <a:p>
              <a:r>
                <a:rPr lang="en-US" sz="1050" b="1" dirty="0">
                  <a:latin typeface="Sylfaen" panose="010A0502050306030303" pitchFamily="18" charset="0"/>
                </a:rPr>
                <a:t>ASHI</a:t>
              </a:r>
              <a:endParaRPr lang="en-US" sz="900" b="1" dirty="0">
                <a:latin typeface="Sylfaen" panose="010A0502050306030303" pitchFamily="18" charset="0"/>
              </a:endParaRPr>
            </a:p>
          </p:txBody>
        </p:sp>
        <p:sp>
          <p:nvSpPr>
            <p:cNvPr id="17" name="TextBox 16">
              <a:extLst>
                <a:ext uri="{FF2B5EF4-FFF2-40B4-BE49-F238E27FC236}">
                  <a16:creationId xmlns:a16="http://schemas.microsoft.com/office/drawing/2014/main" id="{7EE3E89A-8B23-4C32-DED4-75F339FB4D7C}"/>
                </a:ext>
              </a:extLst>
            </p:cNvPr>
            <p:cNvSpPr txBox="1"/>
            <p:nvPr/>
          </p:nvSpPr>
          <p:spPr>
            <a:xfrm>
              <a:off x="4340253" y="3382673"/>
              <a:ext cx="625839" cy="253916"/>
            </a:xfrm>
            <a:prstGeom prst="rect">
              <a:avLst/>
            </a:prstGeom>
            <a:noFill/>
          </p:spPr>
          <p:txBody>
            <a:bodyPr wrap="square" rtlCol="0">
              <a:spAutoFit/>
            </a:bodyPr>
            <a:lstStyle/>
            <a:p>
              <a:r>
                <a:rPr lang="en-US" sz="1050" b="1" dirty="0">
                  <a:latin typeface="Sylfaen" panose="010A0502050306030303" pitchFamily="18" charset="0"/>
                </a:rPr>
                <a:t>ASI</a:t>
              </a:r>
              <a:endParaRPr lang="en-US" sz="900" b="1" dirty="0">
                <a:latin typeface="Sylfaen" panose="010A0502050306030303" pitchFamily="18" charset="0"/>
              </a:endParaRPr>
            </a:p>
          </p:txBody>
        </p:sp>
        <p:sp>
          <p:nvSpPr>
            <p:cNvPr id="18" name="TextBox 17">
              <a:extLst>
                <a:ext uri="{FF2B5EF4-FFF2-40B4-BE49-F238E27FC236}">
                  <a16:creationId xmlns:a16="http://schemas.microsoft.com/office/drawing/2014/main" id="{CD94B41E-9EFF-E747-A4C1-F5BC39DD7741}"/>
                </a:ext>
              </a:extLst>
            </p:cNvPr>
            <p:cNvSpPr txBox="1"/>
            <p:nvPr/>
          </p:nvSpPr>
          <p:spPr>
            <a:xfrm>
              <a:off x="4382725" y="3787506"/>
              <a:ext cx="625839" cy="276999"/>
            </a:xfrm>
            <a:prstGeom prst="rect">
              <a:avLst/>
            </a:prstGeom>
            <a:noFill/>
          </p:spPr>
          <p:txBody>
            <a:bodyPr wrap="square" rtlCol="0">
              <a:spAutoFit/>
            </a:bodyPr>
            <a:lstStyle/>
            <a:p>
              <a:r>
                <a:rPr lang="en-US" sz="1200" b="1" dirty="0">
                  <a:latin typeface="Sylfaen" panose="010A0502050306030303" pitchFamily="18" charset="0"/>
                </a:rPr>
                <a:t>S</a:t>
              </a:r>
              <a:endParaRPr lang="en-US" sz="1050" b="1" dirty="0">
                <a:latin typeface="Sylfaen" panose="010A0502050306030303" pitchFamily="18" charset="0"/>
              </a:endParaRPr>
            </a:p>
          </p:txBody>
        </p:sp>
        <p:sp>
          <p:nvSpPr>
            <p:cNvPr id="19" name="TextBox 18">
              <a:extLst>
                <a:ext uri="{FF2B5EF4-FFF2-40B4-BE49-F238E27FC236}">
                  <a16:creationId xmlns:a16="http://schemas.microsoft.com/office/drawing/2014/main" id="{F780C017-D313-8AC6-D8DF-AC58C3F1E410}"/>
                </a:ext>
              </a:extLst>
            </p:cNvPr>
            <p:cNvSpPr txBox="1"/>
            <p:nvPr/>
          </p:nvSpPr>
          <p:spPr>
            <a:xfrm>
              <a:off x="7703412" y="3797312"/>
              <a:ext cx="625839" cy="276999"/>
            </a:xfrm>
            <a:prstGeom prst="rect">
              <a:avLst/>
            </a:prstGeom>
            <a:noFill/>
          </p:spPr>
          <p:txBody>
            <a:bodyPr wrap="square" rtlCol="0">
              <a:spAutoFit/>
            </a:bodyPr>
            <a:lstStyle/>
            <a:p>
              <a:r>
                <a:rPr lang="en-US" sz="1200" b="1" dirty="0">
                  <a:latin typeface="Sylfaen" panose="010A0502050306030303" pitchFamily="18" charset="0"/>
                </a:rPr>
                <a:t>Sh</a:t>
              </a:r>
              <a:endParaRPr lang="en-US" sz="1050" b="1" dirty="0">
                <a:latin typeface="Sylfaen" panose="010A0502050306030303" pitchFamily="18" charset="0"/>
              </a:endParaRPr>
            </a:p>
          </p:txBody>
        </p:sp>
        <p:sp>
          <p:nvSpPr>
            <p:cNvPr id="21" name="TextBox 20">
              <a:extLst>
                <a:ext uri="{FF2B5EF4-FFF2-40B4-BE49-F238E27FC236}">
                  <a16:creationId xmlns:a16="http://schemas.microsoft.com/office/drawing/2014/main" id="{9B6876FC-AA37-398B-EF3E-A6C5522F641A}"/>
                </a:ext>
              </a:extLst>
            </p:cNvPr>
            <p:cNvSpPr txBox="1"/>
            <p:nvPr/>
          </p:nvSpPr>
          <p:spPr>
            <a:xfrm>
              <a:off x="5939285" y="3774101"/>
              <a:ext cx="625839" cy="276999"/>
            </a:xfrm>
            <a:prstGeom prst="rect">
              <a:avLst/>
            </a:prstGeom>
            <a:noFill/>
          </p:spPr>
          <p:txBody>
            <a:bodyPr wrap="square" rtlCol="0">
              <a:spAutoFit/>
            </a:bodyPr>
            <a:lstStyle/>
            <a:p>
              <a:r>
                <a:rPr lang="en-US" sz="1200" b="1" dirty="0">
                  <a:latin typeface="Sylfaen" panose="010A0502050306030303" pitchFamily="18" charset="0"/>
                </a:rPr>
                <a:t>?sh/?s</a:t>
              </a:r>
              <a:endParaRPr lang="en-US" sz="1050" b="1" dirty="0">
                <a:latin typeface="Sylfaen" panose="010A0502050306030303" pitchFamily="18" charset="0"/>
              </a:endParaRPr>
            </a:p>
          </p:txBody>
        </p:sp>
      </p:grpSp>
    </p:spTree>
    <p:extLst>
      <p:ext uri="{BB962C8B-B14F-4D97-AF65-F5344CB8AC3E}">
        <p14:creationId xmlns:p14="http://schemas.microsoft.com/office/powerpoint/2010/main" val="2061621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BDB1E28-CD5E-70C6-CACB-C2798B6F0936}"/>
              </a:ext>
            </a:extLst>
          </p:cNvPr>
          <p:cNvPicPr>
            <a:picLocks noChangeAspect="1"/>
          </p:cNvPicPr>
          <p:nvPr/>
        </p:nvPicPr>
        <p:blipFill>
          <a:blip r:embed="rId2"/>
          <a:stretch>
            <a:fillRect/>
          </a:stretch>
        </p:blipFill>
        <p:spPr>
          <a:xfrm>
            <a:off x="7204532" y="361792"/>
            <a:ext cx="4654789" cy="3067208"/>
          </a:xfrm>
          <a:prstGeom prst="rect">
            <a:avLst/>
          </a:prstGeom>
        </p:spPr>
      </p:pic>
      <p:grpSp>
        <p:nvGrpSpPr>
          <p:cNvPr id="14" name="Group 13">
            <a:extLst>
              <a:ext uri="{FF2B5EF4-FFF2-40B4-BE49-F238E27FC236}">
                <a16:creationId xmlns:a16="http://schemas.microsoft.com/office/drawing/2014/main" id="{0894BF66-F68B-4E59-F32A-054AD67072C1}"/>
              </a:ext>
            </a:extLst>
          </p:cNvPr>
          <p:cNvGrpSpPr/>
          <p:nvPr/>
        </p:nvGrpSpPr>
        <p:grpSpPr>
          <a:xfrm>
            <a:off x="582507" y="925390"/>
            <a:ext cx="5762560" cy="1279404"/>
            <a:chOff x="582507" y="925390"/>
            <a:chExt cx="5762560" cy="1279404"/>
          </a:xfrm>
        </p:grpSpPr>
        <p:sp>
          <p:nvSpPr>
            <p:cNvPr id="11" name="TextBox 10">
              <a:extLst>
                <a:ext uri="{FF2B5EF4-FFF2-40B4-BE49-F238E27FC236}">
                  <a16:creationId xmlns:a16="http://schemas.microsoft.com/office/drawing/2014/main" id="{82B0CBE0-B2A7-0A49-AB29-0F4D86EBC6C0}"/>
                </a:ext>
              </a:extLst>
            </p:cNvPr>
            <p:cNvSpPr txBox="1"/>
            <p:nvPr/>
          </p:nvSpPr>
          <p:spPr>
            <a:xfrm>
              <a:off x="582507" y="1496908"/>
              <a:ext cx="5762560" cy="707886"/>
            </a:xfrm>
            <a:prstGeom prst="rect">
              <a:avLst/>
            </a:prstGeom>
            <a:noFill/>
          </p:spPr>
          <p:txBody>
            <a:bodyPr wrap="square" rtlCol="0">
              <a:spAutoFit/>
            </a:bodyPr>
            <a:lstStyle/>
            <a:p>
              <a:r>
                <a:rPr lang="en-US" sz="800" i="1" dirty="0">
                  <a:solidFill>
                    <a:srgbClr val="410C01"/>
                  </a:solidFill>
                  <a:latin typeface="Sylfaen" panose="010A0502050306030303" pitchFamily="18" charset="0"/>
                </a:rPr>
                <a:t>Figure 7: </a:t>
              </a:r>
              <a:r>
                <a:rPr lang="en-US" sz="800" dirty="0">
                  <a:solidFill>
                    <a:srgbClr val="410C01"/>
                  </a:solidFill>
                  <a:latin typeface="Sylfaen" panose="010A0502050306030303" pitchFamily="18" charset="0"/>
                </a:rPr>
                <a:t>Each block has a total of 6 trials. Each item on the test continuum (</a:t>
              </a:r>
              <a:r>
                <a:rPr lang="en-US" sz="800" dirty="0" err="1">
                  <a:solidFill>
                    <a:srgbClr val="410C01"/>
                  </a:solidFill>
                  <a:latin typeface="Sylfaen" panose="010A0502050306030303" pitchFamily="18" charset="0"/>
                </a:rPr>
                <a:t>asi-ashi</a:t>
              </a:r>
              <a:r>
                <a:rPr lang="en-US" sz="800" dirty="0">
                  <a:solidFill>
                    <a:srgbClr val="410C01"/>
                  </a:solidFill>
                  <a:latin typeface="Sylfaen" panose="010A0502050306030303" pitchFamily="18" charset="0"/>
                </a:rPr>
                <a:t>) will play once in a randomized order before moving to the next block. The test continuum will be produced by both talkers 6 times each. Each talker will produce two blocks in a row before switching to the next to minimize additional strain on cognitive resources that may occur due to swapping between the two talkers. The talkers will alternate every two blocks. Which talker (male/female) speaks first will be counterbalanced within the experiment</a:t>
              </a:r>
            </a:p>
          </p:txBody>
        </p:sp>
        <p:pic>
          <p:nvPicPr>
            <p:cNvPr id="13" name="Picture 12">
              <a:extLst>
                <a:ext uri="{FF2B5EF4-FFF2-40B4-BE49-F238E27FC236}">
                  <a16:creationId xmlns:a16="http://schemas.microsoft.com/office/drawing/2014/main" id="{EC4F3029-9306-EB4A-126E-6CCE93F61500}"/>
                </a:ext>
              </a:extLst>
            </p:cNvPr>
            <p:cNvPicPr>
              <a:picLocks noChangeAspect="1"/>
            </p:cNvPicPr>
            <p:nvPr/>
          </p:nvPicPr>
          <p:blipFill rotWithShape="1">
            <a:blip r:embed="rId3"/>
            <a:srcRect l="799" b="16668"/>
            <a:stretch/>
          </p:blipFill>
          <p:spPr>
            <a:xfrm>
              <a:off x="650240" y="925390"/>
              <a:ext cx="5694827" cy="571518"/>
            </a:xfrm>
            <a:prstGeom prst="rect">
              <a:avLst/>
            </a:prstGeom>
          </p:spPr>
        </p:pic>
      </p:grpSp>
    </p:spTree>
    <p:extLst>
      <p:ext uri="{BB962C8B-B14F-4D97-AF65-F5344CB8AC3E}">
        <p14:creationId xmlns:p14="http://schemas.microsoft.com/office/powerpoint/2010/main" val="2706291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21551</TotalTime>
  <Words>1463</Words>
  <Application>Microsoft Office PowerPoint</Application>
  <PresentationFormat>Widescreen</PresentationFormat>
  <Paragraphs>130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Sylfaen</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Sabatello, Rachel</dc:creator>
  <cp:lastModifiedBy>Rachel Sabatello</cp:lastModifiedBy>
  <cp:revision>30</cp:revision>
  <dcterms:created xsi:type="dcterms:W3CDTF">2022-11-27T16:39:01Z</dcterms:created>
  <dcterms:modified xsi:type="dcterms:W3CDTF">2023-04-30T01:48:38Z</dcterms:modified>
</cp:coreProperties>
</file>