
<file path=[Content_Types].xml><?xml version="1.0" encoding="utf-8"?>
<Types xmlns="http://schemas.openxmlformats.org/package/2006/content-types">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6"/>
  </p:notesMasterIdLst>
  <p:handoutMasterIdLst>
    <p:handoutMasterId r:id="rId37"/>
  </p:handoutMasterIdLst>
  <p:sldIdLst>
    <p:sldId id="305" r:id="rId5"/>
    <p:sldId id="306" r:id="rId6"/>
    <p:sldId id="332" r:id="rId7"/>
    <p:sldId id="312" r:id="rId8"/>
    <p:sldId id="318" r:id="rId9"/>
    <p:sldId id="336" r:id="rId10"/>
    <p:sldId id="259" r:id="rId11"/>
    <p:sldId id="296" r:id="rId12"/>
    <p:sldId id="334" r:id="rId13"/>
    <p:sldId id="309" r:id="rId14"/>
    <p:sldId id="338" r:id="rId15"/>
    <p:sldId id="319" r:id="rId16"/>
    <p:sldId id="327" r:id="rId17"/>
    <p:sldId id="314" r:id="rId18"/>
    <p:sldId id="339" r:id="rId19"/>
    <p:sldId id="340" r:id="rId20"/>
    <p:sldId id="294" r:id="rId21"/>
    <p:sldId id="337" r:id="rId22"/>
    <p:sldId id="311" r:id="rId23"/>
    <p:sldId id="330" r:id="rId24"/>
    <p:sldId id="331" r:id="rId25"/>
    <p:sldId id="326" r:id="rId26"/>
    <p:sldId id="324" r:id="rId27"/>
    <p:sldId id="325" r:id="rId28"/>
    <p:sldId id="317" r:id="rId29"/>
    <p:sldId id="321" r:id="rId30"/>
    <p:sldId id="320" r:id="rId31"/>
    <p:sldId id="322" r:id="rId32"/>
    <p:sldId id="323" r:id="rId33"/>
    <p:sldId id="335" r:id="rId34"/>
    <p:sldId id="32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1890304F-5D27-454F-A3CF-318FC99AD7EE}">
          <p14:sldIdLst>
            <p14:sldId id="305"/>
          </p14:sldIdLst>
        </p14:section>
        <p14:section name="Intro to measures" id="{FC43D1A3-B70C-454C-A4FB-365E1939768A}">
          <p14:sldIdLst>
            <p14:sldId id="306"/>
            <p14:sldId id="332"/>
            <p14:sldId id="312"/>
            <p14:sldId id="318"/>
            <p14:sldId id="336"/>
          </p14:sldIdLst>
        </p14:section>
        <p14:section name="Samuel 2016" id="{60DDF6C3-A3EE-4A74-B719-5C73D264D097}">
          <p14:sldIdLst>
            <p14:sldId id="259"/>
            <p14:sldId id="296"/>
            <p14:sldId id="334"/>
            <p14:sldId id="309"/>
            <p14:sldId id="338"/>
            <p14:sldId id="319"/>
            <p14:sldId id="327"/>
            <p14:sldId id="314"/>
          </p14:sldIdLst>
        </p14:section>
        <p14:section name="Mine" id="{1E2CD012-8ACD-4EFD-ABF2-6948677EDF10}">
          <p14:sldIdLst>
            <p14:sldId id="339"/>
            <p14:sldId id="340"/>
            <p14:sldId id="294"/>
            <p14:sldId id="337"/>
            <p14:sldId id="311"/>
            <p14:sldId id="330"/>
            <p14:sldId id="331"/>
            <p14:sldId id="326"/>
            <p14:sldId id="324"/>
          </p14:sldIdLst>
        </p14:section>
        <p14:section name="Results" id="{21DB77D5-1A6C-4CC5-856A-3A49AD750789}">
          <p14:sldIdLst>
            <p14:sldId id="325"/>
            <p14:sldId id="317"/>
            <p14:sldId id="321"/>
            <p14:sldId id="320"/>
            <p14:sldId id="322"/>
            <p14:sldId id="323"/>
            <p14:sldId id="335"/>
            <p14:sldId id="32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9700"/>
    <a:srgbClr val="585925"/>
    <a:srgbClr val="DE9F26"/>
    <a:srgbClr val="0CA7F4"/>
    <a:srgbClr val="5E1C46"/>
    <a:srgbClr val="73292A"/>
    <a:srgbClr val="C1B19C"/>
    <a:srgbClr val="CAD8D6"/>
    <a:srgbClr val="FEF7F7"/>
    <a:srgbClr val="C3B1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79" autoAdjust="0"/>
  </p:normalViewPr>
  <p:slideViewPr>
    <p:cSldViewPr snapToGrid="0">
      <p:cViewPr varScale="1">
        <p:scale>
          <a:sx n="69" d="100"/>
          <a:sy n="69" d="100"/>
        </p:scale>
        <p:origin x="456" y="56"/>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4/29/2023</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4/26/2023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Play the six sounds from right to left. Ask people to raise their hands if the talker is saying “ASI”, and lower their hands when the talker begins to sound like they are saying “ASHI”</a:t>
            </a:r>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4246144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The Set Version assigned to each Critical Item combination. The 20 Critical Items in each experiment are shown in gray, Set A in green, Set B in blue, and Set C in orange. The letter number combo below each pair (e.g., A3 below Set A in Combination #1 above) correlates to the Set and Version in </a:t>
            </a:r>
            <a:r>
              <a:rPr kumimoji="0" lang="en-US" altLang="en-US" sz="1200" b="0" i="1"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Figure 4a. </a:t>
            </a:r>
            <a:r>
              <a:rPr kumimoji="0" lang="en-US" altLang="en-US" sz="1200" b="0" i="0"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The ear the talker is presented in correlates to the position of the word in the pair (e.g., in Combination #1 above, the Female talker is presented in the Left Ear), and outline around the Attended Talker is bolded. </a:t>
            </a:r>
            <a:endParaRPr kumimoji="0" lang="en-US" altLang="en-US" sz="36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22</a:t>
            </a:fld>
            <a:endParaRPr lang="en-US" dirty="0"/>
          </a:p>
        </p:txBody>
      </p:sp>
    </p:spTree>
    <p:extLst>
      <p:ext uri="{BB962C8B-B14F-4D97-AF65-F5344CB8AC3E}">
        <p14:creationId xmlns:p14="http://schemas.microsoft.com/office/powerpoint/2010/main" val="1703321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(n = 60; Male = 29, Female = 28, NA = 3; Age μ = 34.036 years, Age σ = 10.966 years) </a:t>
            </a:r>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30</a:t>
            </a:fld>
            <a:endParaRPr lang="en-US" dirty="0"/>
          </a:p>
        </p:txBody>
      </p:sp>
    </p:spTree>
    <p:extLst>
      <p:ext uri="{BB962C8B-B14F-4D97-AF65-F5344CB8AC3E}">
        <p14:creationId xmlns:p14="http://schemas.microsoft.com/office/powerpoint/2010/main" val="3428647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The Set Version assigned to each Critical Item combination. The 20 Critical Items in each experiment are shown in gray, Set A in green, Set B in blue, and Set C in orange. The letter number combo below each pair (e.g., A3 below Set A in Combination #1 above) correlates to the Set and Version in </a:t>
            </a:r>
            <a:r>
              <a:rPr kumimoji="0" lang="en-US" altLang="en-US" sz="1200" b="0" i="1"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Figure 4a. </a:t>
            </a:r>
            <a:r>
              <a:rPr kumimoji="0" lang="en-US" altLang="en-US" sz="1200" b="0" i="0"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The ear the talker is presented in correlates to the position of the word in the pair (e.g., in Combination #1 above, the Female talker is presented in the Left Ear), and outline around the Attended Talker is bolded. </a:t>
            </a:r>
            <a:endParaRPr kumimoji="0" lang="en-US" altLang="en-US" sz="36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31</a:t>
            </a:fld>
            <a:endParaRPr lang="en-US" dirty="0"/>
          </a:p>
        </p:txBody>
      </p:sp>
    </p:spTree>
    <p:extLst>
      <p:ext uri="{BB962C8B-B14F-4D97-AF65-F5344CB8AC3E}">
        <p14:creationId xmlns:p14="http://schemas.microsoft.com/office/powerpoint/2010/main" val="3717764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5</a:t>
            </a:fld>
            <a:endParaRPr lang="en-US" dirty="0"/>
          </a:p>
        </p:txBody>
      </p:sp>
    </p:spTree>
    <p:extLst>
      <p:ext uri="{BB962C8B-B14F-4D97-AF65-F5344CB8AC3E}">
        <p14:creationId xmlns:p14="http://schemas.microsoft.com/office/powerpoint/2010/main" val="3908202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7</a:t>
            </a:fld>
            <a:endParaRPr lang="en-US" dirty="0"/>
          </a:p>
        </p:txBody>
      </p:sp>
    </p:spTree>
    <p:extLst>
      <p:ext uri="{BB962C8B-B14F-4D97-AF65-F5344CB8AC3E}">
        <p14:creationId xmlns:p14="http://schemas.microsoft.com/office/powerpoint/2010/main" val="12428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8</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10</a:t>
            </a:fld>
            <a:endParaRPr lang="en-US" dirty="0"/>
          </a:p>
        </p:txBody>
      </p:sp>
    </p:spTree>
    <p:extLst>
      <p:ext uri="{BB962C8B-B14F-4D97-AF65-F5344CB8AC3E}">
        <p14:creationId xmlns:p14="http://schemas.microsoft.com/office/powerpoint/2010/main" val="3486131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11</a:t>
            </a:fld>
            <a:endParaRPr lang="en-US" dirty="0"/>
          </a:p>
        </p:txBody>
      </p:sp>
    </p:spTree>
    <p:extLst>
      <p:ext uri="{BB962C8B-B14F-4D97-AF65-F5344CB8AC3E}">
        <p14:creationId xmlns:p14="http://schemas.microsoft.com/office/powerpoint/2010/main" val="896345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1"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A diagram of a single trial. Participants will be instructed to attend to either the male or female talker at the beginning of the experiment (left, green box). Each subsequent exposure trial will feature two talkers, either in a critical trial (top) where both talkers produce a word that contains a s/</a:t>
            </a:r>
            <a:r>
              <a:rPr kumimoji="0" lang="en-US" altLang="en-US" sz="1200" b="0" i="1" u="none" strike="noStrike" cap="none" normalizeH="0" baseline="0" dirty="0" err="1">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sh</a:t>
            </a:r>
            <a:r>
              <a:rPr kumimoji="0" lang="en-US" altLang="en-US" sz="1200" b="0" i="1"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 sound, or a filler trial (bottom) where one talker produces a word and the other a nonword. The participant must then select if the Attended Talker produced a word or a nonword for each exposure trial (right).</a:t>
            </a:r>
            <a:endParaRPr kumimoji="0" lang="en-US" altLang="en-US" sz="12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17</a:t>
            </a:fld>
            <a:endParaRPr lang="en-US" dirty="0"/>
          </a:p>
        </p:txBody>
      </p:sp>
    </p:spTree>
    <p:extLst>
      <p:ext uri="{BB962C8B-B14F-4D97-AF65-F5344CB8AC3E}">
        <p14:creationId xmlns:p14="http://schemas.microsoft.com/office/powerpoint/2010/main" val="2559876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18</a:t>
            </a:fld>
            <a:endParaRPr lang="en-US" dirty="0"/>
          </a:p>
        </p:txBody>
      </p:sp>
    </p:spTree>
    <p:extLst>
      <p:ext uri="{BB962C8B-B14F-4D97-AF65-F5344CB8AC3E}">
        <p14:creationId xmlns:p14="http://schemas.microsoft.com/office/powerpoint/2010/main" val="2883145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1"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A visual illustrating how the Critical Words spoken by Talker A and Talker B are divided into Materials A and Materials B. In this experiment, the words in Materials A are produced with an ambiguous sound and the words in Materials B are produced with an unambiguous sound. During the Critical Trials, each Talker is always heard in the same ear.</a:t>
            </a:r>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19</a:t>
            </a:fld>
            <a:endParaRPr lang="en-US" dirty="0"/>
          </a:p>
        </p:txBody>
      </p:sp>
    </p:spTree>
    <p:extLst>
      <p:ext uri="{BB962C8B-B14F-4D97-AF65-F5344CB8AC3E}">
        <p14:creationId xmlns:p14="http://schemas.microsoft.com/office/powerpoint/2010/main" val="3407529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microsoft.com/office/2007/relationships/media" Target="../media/media15.wav"/><Relationship Id="rId7" Type="http://schemas.openxmlformats.org/officeDocument/2006/relationships/image" Target="../media/image26.png"/><Relationship Id="rId2" Type="http://schemas.openxmlformats.org/officeDocument/2006/relationships/audio" Target="../media/media14.wav"/><Relationship Id="rId1" Type="http://schemas.microsoft.com/office/2007/relationships/media" Target="../media/media14.wav"/><Relationship Id="rId6" Type="http://schemas.openxmlformats.org/officeDocument/2006/relationships/notesSlide" Target="../notesSlides/notesSlide7.xml"/><Relationship Id="rId5" Type="http://schemas.openxmlformats.org/officeDocument/2006/relationships/slideLayout" Target="../slideLayouts/slideLayout3.xml"/><Relationship Id="rId10" Type="http://schemas.openxmlformats.org/officeDocument/2006/relationships/image" Target="../media/image28.png"/><Relationship Id="rId4" Type="http://schemas.openxmlformats.org/officeDocument/2006/relationships/audio" Target="../media/media15.wav"/><Relationship Id="rId9"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audio" Target="../media/media4.wav"/><Relationship Id="rId13" Type="http://schemas.openxmlformats.org/officeDocument/2006/relationships/slideLayout" Target="../slideLayouts/slideLayout3.xml"/><Relationship Id="rId3" Type="http://schemas.microsoft.com/office/2007/relationships/media" Target="../media/media2.wav"/><Relationship Id="rId7" Type="http://schemas.microsoft.com/office/2007/relationships/media" Target="../media/media4.wav"/><Relationship Id="rId12" Type="http://schemas.openxmlformats.org/officeDocument/2006/relationships/audio" Target="../media/media6.wav"/><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audio" Target="../media/media3.wav"/><Relationship Id="rId11" Type="http://schemas.microsoft.com/office/2007/relationships/media" Target="../media/media6.wav"/><Relationship Id="rId5" Type="http://schemas.microsoft.com/office/2007/relationships/media" Target="../media/media3.wav"/><Relationship Id="rId15" Type="http://schemas.openxmlformats.org/officeDocument/2006/relationships/image" Target="../media/image15.png"/><Relationship Id="rId10" Type="http://schemas.openxmlformats.org/officeDocument/2006/relationships/audio" Target="../media/media5.wav"/><Relationship Id="rId4" Type="http://schemas.openxmlformats.org/officeDocument/2006/relationships/audio" Target="../media/media2.wav"/><Relationship Id="rId9" Type="http://schemas.microsoft.com/office/2007/relationships/media" Target="../media/media5.wav"/><Relationship Id="rId1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audio" Target="../media/media6.wav"/><Relationship Id="rId1" Type="http://schemas.microsoft.com/office/2007/relationships/media" Target="../media/media6.wav"/><Relationship Id="rId4" Type="http://schemas.openxmlformats.org/officeDocument/2006/relationships/image" Target="../media/image1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audio" Target="../media/media10.wav"/><Relationship Id="rId3" Type="http://schemas.microsoft.com/office/2007/relationships/media" Target="../media/media8.wav"/><Relationship Id="rId7" Type="http://schemas.microsoft.com/office/2007/relationships/media" Target="../media/media10.wav"/><Relationship Id="rId2" Type="http://schemas.openxmlformats.org/officeDocument/2006/relationships/audio" Target="../media/media7.wav"/><Relationship Id="rId1" Type="http://schemas.microsoft.com/office/2007/relationships/media" Target="../media/media7.wav"/><Relationship Id="rId6" Type="http://schemas.openxmlformats.org/officeDocument/2006/relationships/audio" Target="../media/media9.wav"/><Relationship Id="rId11" Type="http://schemas.openxmlformats.org/officeDocument/2006/relationships/image" Target="../media/image15.png"/><Relationship Id="rId5" Type="http://schemas.microsoft.com/office/2007/relationships/media" Target="../media/media9.wav"/><Relationship Id="rId10" Type="http://schemas.openxmlformats.org/officeDocument/2006/relationships/notesSlide" Target="../notesSlides/notesSlide2.xml"/><Relationship Id="rId4" Type="http://schemas.openxmlformats.org/officeDocument/2006/relationships/audio" Target="../media/media8.wav"/><Relationship Id="rId9"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microsoft.com/office/2007/relationships/media" Target="../media/media12.wav"/><Relationship Id="rId7" Type="http://schemas.openxmlformats.org/officeDocument/2006/relationships/slideLayout" Target="../slideLayouts/slideLayout13.xml"/><Relationship Id="rId2" Type="http://schemas.openxmlformats.org/officeDocument/2006/relationships/audio" Target="../media/media11.wav"/><Relationship Id="rId1" Type="http://schemas.microsoft.com/office/2007/relationships/media" Target="../media/media11.wav"/><Relationship Id="rId6" Type="http://schemas.openxmlformats.org/officeDocument/2006/relationships/audio" Target="../media/media13.wav"/><Relationship Id="rId5" Type="http://schemas.microsoft.com/office/2007/relationships/media" Target="../media/media13.wav"/><Relationship Id="rId4" Type="http://schemas.openxmlformats.org/officeDocument/2006/relationships/audio" Target="../media/media12.wav"/></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2749294" y="2939090"/>
            <a:ext cx="6693408" cy="979820"/>
          </a:xfrm>
        </p:spPr>
        <p:txBody>
          <a:bodyPr>
            <a:spAutoFit/>
          </a:bodyPr>
          <a:lstStyle/>
          <a:p>
            <a:r>
              <a:rPr lang="en-US" sz="3200" dirty="0">
                <a:solidFill>
                  <a:srgbClr val="4F5945"/>
                </a:solidFill>
              </a:rPr>
              <a:t>The Cognitive Cost of </a:t>
            </a:r>
            <a:br>
              <a:rPr lang="en-US" sz="3200" dirty="0">
                <a:solidFill>
                  <a:srgbClr val="4F5945"/>
                </a:solidFill>
              </a:rPr>
            </a:br>
            <a:r>
              <a:rPr lang="en-US" sz="3200" dirty="0">
                <a:solidFill>
                  <a:srgbClr val="4F5945"/>
                </a:solidFill>
              </a:rPr>
              <a:t>Speech Perception Adaptation</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a:xfrm>
            <a:off x="4717154" y="4528472"/>
            <a:ext cx="2999232" cy="438912"/>
          </a:xfrm>
        </p:spPr>
        <p:txBody>
          <a:bodyPr>
            <a:normAutofit/>
          </a:bodyPr>
          <a:lstStyle/>
          <a:p>
            <a:r>
              <a:rPr lang="en-US" sz="2000" dirty="0"/>
              <a:t>Rachel Sabatello</a:t>
            </a:r>
          </a:p>
        </p:txBody>
      </p:sp>
      <p:sp>
        <p:nvSpPr>
          <p:cNvPr id="4" name="Rectangle 3">
            <a:extLst>
              <a:ext uri="{FF2B5EF4-FFF2-40B4-BE49-F238E27FC236}">
                <a16:creationId xmlns:a16="http://schemas.microsoft.com/office/drawing/2014/main" id="{ABB7DE00-B8BA-2CAA-A79B-E80B201D4AF9}"/>
              </a:ext>
            </a:extLst>
          </p:cNvPr>
          <p:cNvSpPr/>
          <p:nvPr/>
        </p:nvSpPr>
        <p:spPr>
          <a:xfrm rot="261759">
            <a:off x="3957194" y="1324003"/>
            <a:ext cx="4277609" cy="3419954"/>
          </a:xfrm>
          <a:prstGeom prst="rect">
            <a:avLst/>
          </a:prstGeom>
          <a:noFill/>
        </p:spPr>
        <p:txBody>
          <a:bodyPr wrap="none" lIns="91440" tIns="45720" rIns="91440" bIns="45720">
            <a:prstTxWarp prst="textArchUp">
              <a:avLst>
                <a:gd name="adj" fmla="val 11895972"/>
              </a:avLst>
            </a:prstTxWarp>
            <a:spAutoFit/>
          </a:bodyPr>
          <a:lstStyle/>
          <a:p>
            <a:pPr algn="ctr"/>
            <a:r>
              <a:rPr lang="en-US" sz="4000" cap="none" spc="0" dirty="0">
                <a:ln w="0"/>
                <a:solidFill>
                  <a:srgbClr val="4F5945"/>
                </a:solidFill>
                <a:effectLst>
                  <a:outerShdw blurRad="38100" dist="25400" dir="5400000" algn="ctr" rotWithShape="0">
                    <a:srgbClr val="6E747A">
                      <a:alpha val="43000"/>
                    </a:srgbClr>
                  </a:outerShdw>
                </a:effectLst>
                <a:latin typeface="+mj-lt"/>
              </a:rPr>
              <a:t>Are You Paying Attention</a:t>
            </a:r>
            <a:r>
              <a:rPr lang="en-US" sz="5400" b="0" cap="none" spc="0" dirty="0">
                <a:ln w="0"/>
                <a:solidFill>
                  <a:srgbClr val="4F5945"/>
                </a:solidFill>
                <a:effectLst>
                  <a:outerShdw blurRad="38100" dist="25400" dir="5400000" algn="ctr" rotWithShape="0">
                    <a:srgbClr val="6E747A">
                      <a:alpha val="43000"/>
                    </a:srgbClr>
                  </a:outerShdw>
                </a:effectLst>
              </a:rPr>
              <a:t>?</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C4AE-C2C4-A814-CC59-BD002AEF46FC}"/>
              </a:ext>
            </a:extLst>
          </p:cNvPr>
          <p:cNvSpPr>
            <a:spLocks noGrp="1"/>
          </p:cNvSpPr>
          <p:nvPr>
            <p:ph type="title"/>
          </p:nvPr>
        </p:nvSpPr>
        <p:spPr/>
        <p:txBody>
          <a:bodyPr/>
          <a:lstStyle/>
          <a:p>
            <a:r>
              <a:rPr lang="en-US" dirty="0">
                <a:latin typeface="Baskerville Old Face" panose="02020602080505020303" pitchFamily="18" charset="77"/>
              </a:rPr>
              <a:t>Methods</a:t>
            </a:r>
            <a:endParaRPr lang="en-US" dirty="0"/>
          </a:p>
        </p:txBody>
      </p:sp>
      <p:sp>
        <p:nvSpPr>
          <p:cNvPr id="5" name="Slide Number Placeholder 4">
            <a:extLst>
              <a:ext uri="{FF2B5EF4-FFF2-40B4-BE49-F238E27FC236}">
                <a16:creationId xmlns:a16="http://schemas.microsoft.com/office/drawing/2014/main" id="{C67CEE5A-421C-AB04-0186-6EC788070186}"/>
              </a:ext>
            </a:extLst>
          </p:cNvPr>
          <p:cNvSpPr>
            <a:spLocks noGrp="1"/>
          </p:cNvSpPr>
          <p:nvPr>
            <p:ph type="sldNum" sz="quarter" idx="11"/>
          </p:nvPr>
        </p:nvSpPr>
        <p:spPr>
          <a:xfrm>
            <a:off x="9067797" y="6356350"/>
            <a:ext cx="2743200" cy="403201"/>
          </a:xfrm>
        </p:spPr>
        <p:txBody>
          <a:bodyPr/>
          <a:lstStyle/>
          <a:p>
            <a:fld id="{294A09A9-5501-47C1-A89A-A340965A2BE2}" type="slidenum">
              <a:rPr lang="en-US" smtClean="0"/>
              <a:t>10</a:t>
            </a:fld>
            <a:endParaRPr lang="en-US" dirty="0"/>
          </a:p>
        </p:txBody>
      </p:sp>
      <p:grpSp>
        <p:nvGrpSpPr>
          <p:cNvPr id="17" name="Group 16" descr="Timeline Placeholder ">
            <a:extLst>
              <a:ext uri="{FF2B5EF4-FFF2-40B4-BE49-F238E27FC236}">
                <a16:creationId xmlns:a16="http://schemas.microsoft.com/office/drawing/2014/main" id="{8B95EF50-31F1-B7A5-750C-52FD2C5A0E12}"/>
              </a:ext>
            </a:extLst>
          </p:cNvPr>
          <p:cNvGrpSpPr/>
          <p:nvPr/>
        </p:nvGrpSpPr>
        <p:grpSpPr>
          <a:xfrm>
            <a:off x="846834" y="3072351"/>
            <a:ext cx="10498331" cy="3494704"/>
            <a:chOff x="846834" y="3072351"/>
            <a:chExt cx="10498331" cy="3164685"/>
          </a:xfrm>
        </p:grpSpPr>
        <p:sp>
          <p:nvSpPr>
            <p:cNvPr id="18" name="Freeform: Shape 17">
              <a:extLst>
                <a:ext uri="{FF2B5EF4-FFF2-40B4-BE49-F238E27FC236}">
                  <a16:creationId xmlns:a16="http://schemas.microsoft.com/office/drawing/2014/main" id="{FD19317C-5C45-F0D4-4BB2-5561721D345A}"/>
                </a:ext>
              </a:extLst>
            </p:cNvPr>
            <p:cNvSpPr/>
            <p:nvPr/>
          </p:nvSpPr>
          <p:spPr>
            <a:xfrm>
              <a:off x="846834" y="3072351"/>
              <a:ext cx="2013350" cy="604005"/>
            </a:xfrm>
            <a:custGeom>
              <a:avLst/>
              <a:gdLst>
                <a:gd name="connsiteX0" fmla="*/ 0 w 2013350"/>
                <a:gd name="connsiteY0" fmla="*/ 0 h 604005"/>
                <a:gd name="connsiteX1" fmla="*/ 2013350 w 2013350"/>
                <a:gd name="connsiteY1" fmla="*/ 0 h 604005"/>
                <a:gd name="connsiteX2" fmla="*/ 2013350 w 2013350"/>
                <a:gd name="connsiteY2" fmla="*/ 604005 h 604005"/>
                <a:gd name="connsiteX3" fmla="*/ 0 w 2013350"/>
                <a:gd name="connsiteY3" fmla="*/ 604005 h 604005"/>
                <a:gd name="connsiteX4" fmla="*/ 0 w 2013350"/>
                <a:gd name="connsiteY4" fmla="*/ 0 h 604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3350" h="604005">
                  <a:moveTo>
                    <a:pt x="0" y="0"/>
                  </a:moveTo>
                  <a:lnTo>
                    <a:pt x="2013350" y="0"/>
                  </a:lnTo>
                  <a:lnTo>
                    <a:pt x="2013350" y="604005"/>
                  </a:lnTo>
                  <a:lnTo>
                    <a:pt x="0" y="604005"/>
                  </a:lnTo>
                  <a:lnTo>
                    <a:pt x="0" y="0"/>
                  </a:lnTo>
                  <a:close/>
                </a:path>
              </a:pathLst>
            </a:custGeom>
            <a:solidFill>
              <a:schemeClr val="accent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59099" tIns="159099" rIns="159099" bIns="159099" numCol="1" spcCol="1270" anchor="ctr" anchorCtr="0">
              <a:noAutofit/>
            </a:bodyPr>
            <a:lstStyle/>
            <a:p>
              <a:pPr marL="0" lvl="0" indent="0" algn="ctr" defTabSz="889000" rtl="0">
                <a:lnSpc>
                  <a:spcPct val="90000"/>
                </a:lnSpc>
                <a:spcBef>
                  <a:spcPct val="0"/>
                </a:spcBef>
                <a:spcAft>
                  <a:spcPct val="35000"/>
                </a:spcAft>
                <a:buNone/>
              </a:pPr>
              <a:r>
                <a:rPr lang="en-US" sz="2000" dirty="0">
                  <a:latin typeface="Baskerville Old Face" panose="02020602080505020303" pitchFamily="18" charset="77"/>
                  <a:ea typeface="Baskerville" panose="02020502070401020303" pitchFamily="18" charset="0"/>
                </a:rPr>
                <a:t>Exp. 1a/1b</a:t>
              </a:r>
              <a:endParaRPr lang="en-US" sz="2000" kern="1200" dirty="0">
                <a:latin typeface="Baskerville Old Face" panose="02020602080505020303" pitchFamily="18" charset="77"/>
                <a:ea typeface="Baskerville" panose="02020502070401020303" pitchFamily="18" charset="0"/>
              </a:endParaRPr>
            </a:p>
          </p:txBody>
        </p:sp>
        <p:sp>
          <p:nvSpPr>
            <p:cNvPr id="19" name="Freeform: Shape 18">
              <a:extLst>
                <a:ext uri="{FF2B5EF4-FFF2-40B4-BE49-F238E27FC236}">
                  <a16:creationId xmlns:a16="http://schemas.microsoft.com/office/drawing/2014/main" id="{4418AD83-1566-C15D-82BC-F688D74C702D}"/>
                </a:ext>
              </a:extLst>
            </p:cNvPr>
            <p:cNvSpPr/>
            <p:nvPr/>
          </p:nvSpPr>
          <p:spPr>
            <a:xfrm>
              <a:off x="846834" y="3668739"/>
              <a:ext cx="2013350" cy="2568297"/>
            </a:xfrm>
            <a:custGeom>
              <a:avLst/>
              <a:gdLst>
                <a:gd name="connsiteX0" fmla="*/ 0 w 2013350"/>
                <a:gd name="connsiteY0" fmla="*/ 0 h 2568297"/>
                <a:gd name="connsiteX1" fmla="*/ 2013350 w 2013350"/>
                <a:gd name="connsiteY1" fmla="*/ 0 h 2568297"/>
                <a:gd name="connsiteX2" fmla="*/ 2013350 w 2013350"/>
                <a:gd name="connsiteY2" fmla="*/ 2568297 h 2568297"/>
                <a:gd name="connsiteX3" fmla="*/ 0 w 2013350"/>
                <a:gd name="connsiteY3" fmla="*/ 2568297 h 2568297"/>
                <a:gd name="connsiteX4" fmla="*/ 0 w 2013350"/>
                <a:gd name="connsiteY4" fmla="*/ 0 h 2568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3350" h="2568297">
                  <a:moveTo>
                    <a:pt x="0" y="0"/>
                  </a:moveTo>
                  <a:lnTo>
                    <a:pt x="2013350" y="0"/>
                  </a:lnTo>
                  <a:lnTo>
                    <a:pt x="2013350" y="2568297"/>
                  </a:lnTo>
                  <a:lnTo>
                    <a:pt x="0" y="2568297"/>
                  </a:lnTo>
                  <a:lnTo>
                    <a:pt x="0" y="0"/>
                  </a:lnTo>
                  <a:close/>
                </a:path>
              </a:pathLst>
            </a:custGeom>
            <a:solidFill>
              <a:schemeClr val="bg1">
                <a:alpha val="90000"/>
              </a:schemeClr>
            </a:solidFill>
            <a:ln>
              <a:noFill/>
            </a:ln>
          </p:spPr>
          <p:style>
            <a:lnRef idx="2">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8874" tIns="198874" rIns="198874" bIns="198874" numCol="1" spcCol="1270" anchor="t" anchorCtr="0">
              <a:noAutofit/>
            </a:bodyPr>
            <a:lstStyle/>
            <a:p>
              <a:pPr marL="285750" lvl="0" indent="-285750" algn="l" defTabSz="711200">
                <a:lnSpc>
                  <a:spcPct val="90000"/>
                </a:lnSpc>
                <a:spcBef>
                  <a:spcPct val="0"/>
                </a:spcBef>
                <a:spcAft>
                  <a:spcPct val="35000"/>
                </a:spcAft>
                <a:buFont typeface="Arial" panose="020B0604020202020204" pitchFamily="34" charset="0"/>
                <a:buChar char="•"/>
              </a:pPr>
              <a:r>
                <a:rPr lang="en-US" b="0" i="0" kern="1200" dirty="0">
                  <a:solidFill>
                    <a:schemeClr val="accent3"/>
                  </a:solidFill>
                  <a:latin typeface="Gill Sans Nova Light" panose="020B0302020104020203" pitchFamily="34" charset="0"/>
                  <a:cs typeface="Gill Sans Light" panose="020B0302020104020203" pitchFamily="34" charset="-79"/>
                </a:rPr>
                <a:t>Female voice with ambiguous sound </a:t>
              </a:r>
            </a:p>
            <a:p>
              <a:pPr marL="285750" lvl="0" indent="-285750" algn="l" defTabSz="711200">
                <a:lnSpc>
                  <a:spcPct val="90000"/>
                </a:lnSpc>
                <a:spcBef>
                  <a:spcPct val="0"/>
                </a:spcBef>
                <a:spcAft>
                  <a:spcPct val="35000"/>
                </a:spcAft>
                <a:buFont typeface="Arial" panose="020B0604020202020204" pitchFamily="34" charset="0"/>
                <a:buChar char="•"/>
              </a:pPr>
              <a:r>
                <a:rPr lang="en-US" dirty="0">
                  <a:solidFill>
                    <a:schemeClr val="accent3"/>
                  </a:solidFill>
                  <a:latin typeface="Gill Sans Nova Light" panose="020B0302020104020203" pitchFamily="34" charset="0"/>
                  <a:cs typeface="Gill Sans Light" panose="020B0302020104020203" pitchFamily="34" charset="-79"/>
                </a:rPr>
                <a:t>Male voice interrupts</a:t>
              </a:r>
              <a:r>
                <a:rPr lang="en-US" b="0" i="0" kern="1200" dirty="0">
                  <a:solidFill>
                    <a:schemeClr val="accent3"/>
                  </a:solidFill>
                  <a:latin typeface="Gill Sans Nova Light" panose="020B0302020104020203" pitchFamily="34" charset="0"/>
                  <a:cs typeface="Gill Sans Light" panose="020B0302020104020203" pitchFamily="34" charset="-79"/>
                </a:rPr>
                <a:t> </a:t>
              </a:r>
            </a:p>
            <a:p>
              <a:pPr marL="285750" lvl="0" indent="-285750" algn="l" defTabSz="711200">
                <a:lnSpc>
                  <a:spcPct val="90000"/>
                </a:lnSpc>
                <a:spcBef>
                  <a:spcPct val="0"/>
                </a:spcBef>
                <a:spcAft>
                  <a:spcPct val="35000"/>
                </a:spcAft>
                <a:buFont typeface="Arial" panose="020B0604020202020204" pitchFamily="34" charset="0"/>
                <a:buChar char="•"/>
              </a:pPr>
              <a:r>
                <a:rPr lang="en-US" b="1" dirty="0">
                  <a:solidFill>
                    <a:schemeClr val="accent3"/>
                  </a:solidFill>
                  <a:latin typeface="Gill Sans Nova Light" panose="020B0302020104020203" pitchFamily="34" charset="0"/>
                  <a:cs typeface="Gill Sans Light" panose="020B0302020104020203" pitchFamily="34" charset="-79"/>
                </a:rPr>
                <a:t>Adaptation only when attending to Female voice</a:t>
              </a:r>
              <a:endParaRPr lang="en-US" b="1" i="0" kern="1200" dirty="0">
                <a:solidFill>
                  <a:schemeClr val="accent3"/>
                </a:solidFill>
                <a:latin typeface="Gill Sans Nova Light" panose="020B0302020104020203" pitchFamily="34" charset="0"/>
                <a:cs typeface="Gill Sans Light" panose="020B0302020104020203" pitchFamily="34" charset="-79"/>
              </a:endParaRPr>
            </a:p>
          </p:txBody>
        </p:sp>
        <p:sp>
          <p:nvSpPr>
            <p:cNvPr id="20" name="Freeform: Shape 19">
              <a:extLst>
                <a:ext uri="{FF2B5EF4-FFF2-40B4-BE49-F238E27FC236}">
                  <a16:creationId xmlns:a16="http://schemas.microsoft.com/office/drawing/2014/main" id="{C6EBC3E4-2A23-F9E2-A0A0-C40707A1DCC7}"/>
                </a:ext>
              </a:extLst>
            </p:cNvPr>
            <p:cNvSpPr/>
            <p:nvPr/>
          </p:nvSpPr>
          <p:spPr>
            <a:xfrm>
              <a:off x="2968079" y="3072351"/>
              <a:ext cx="2013350" cy="604005"/>
            </a:xfrm>
            <a:custGeom>
              <a:avLst/>
              <a:gdLst>
                <a:gd name="connsiteX0" fmla="*/ 0 w 2013350"/>
                <a:gd name="connsiteY0" fmla="*/ 0 h 604005"/>
                <a:gd name="connsiteX1" fmla="*/ 2013350 w 2013350"/>
                <a:gd name="connsiteY1" fmla="*/ 0 h 604005"/>
                <a:gd name="connsiteX2" fmla="*/ 2013350 w 2013350"/>
                <a:gd name="connsiteY2" fmla="*/ 604005 h 604005"/>
                <a:gd name="connsiteX3" fmla="*/ 0 w 2013350"/>
                <a:gd name="connsiteY3" fmla="*/ 604005 h 604005"/>
                <a:gd name="connsiteX4" fmla="*/ 0 w 2013350"/>
                <a:gd name="connsiteY4" fmla="*/ 0 h 604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3350" h="604005">
                  <a:moveTo>
                    <a:pt x="0" y="0"/>
                  </a:moveTo>
                  <a:lnTo>
                    <a:pt x="2013350" y="0"/>
                  </a:lnTo>
                  <a:lnTo>
                    <a:pt x="2013350" y="604005"/>
                  </a:lnTo>
                  <a:lnTo>
                    <a:pt x="0" y="604005"/>
                  </a:lnTo>
                  <a:lnTo>
                    <a:pt x="0" y="0"/>
                  </a:lnTo>
                  <a:close/>
                </a:path>
              </a:pathLst>
            </a:custGeom>
            <a:solidFill>
              <a:schemeClr val="accent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2000" dirty="0">
                  <a:latin typeface="Baskerville Old Face" panose="02020602080505020303" pitchFamily="18" charset="77"/>
                  <a:ea typeface="Baskerville" panose="02020502070401020303" pitchFamily="18" charset="0"/>
                </a:rPr>
                <a:t>Exp. 2</a:t>
              </a:r>
              <a:endParaRPr lang="en-US" sz="2000" kern="1200" dirty="0">
                <a:latin typeface="Baskerville Old Face" panose="02020602080505020303" pitchFamily="18" charset="77"/>
                <a:ea typeface="Baskerville" panose="02020502070401020303" pitchFamily="18" charset="0"/>
              </a:endParaRPr>
            </a:p>
          </p:txBody>
        </p:sp>
        <p:sp>
          <p:nvSpPr>
            <p:cNvPr id="21" name="Freeform: Shape 20">
              <a:extLst>
                <a:ext uri="{FF2B5EF4-FFF2-40B4-BE49-F238E27FC236}">
                  <a16:creationId xmlns:a16="http://schemas.microsoft.com/office/drawing/2014/main" id="{71717C1D-EDDE-AB8B-F90B-06E6088F84B7}"/>
                </a:ext>
              </a:extLst>
            </p:cNvPr>
            <p:cNvSpPr/>
            <p:nvPr/>
          </p:nvSpPr>
          <p:spPr>
            <a:xfrm>
              <a:off x="2968079" y="3668739"/>
              <a:ext cx="2013350" cy="2568297"/>
            </a:xfrm>
            <a:custGeom>
              <a:avLst/>
              <a:gdLst>
                <a:gd name="connsiteX0" fmla="*/ 0 w 2013350"/>
                <a:gd name="connsiteY0" fmla="*/ 0 h 2568297"/>
                <a:gd name="connsiteX1" fmla="*/ 2013350 w 2013350"/>
                <a:gd name="connsiteY1" fmla="*/ 0 h 2568297"/>
                <a:gd name="connsiteX2" fmla="*/ 2013350 w 2013350"/>
                <a:gd name="connsiteY2" fmla="*/ 2568297 h 2568297"/>
                <a:gd name="connsiteX3" fmla="*/ 0 w 2013350"/>
                <a:gd name="connsiteY3" fmla="*/ 2568297 h 2568297"/>
                <a:gd name="connsiteX4" fmla="*/ 0 w 2013350"/>
                <a:gd name="connsiteY4" fmla="*/ 0 h 2568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3350" h="2568297">
                  <a:moveTo>
                    <a:pt x="0" y="0"/>
                  </a:moveTo>
                  <a:lnTo>
                    <a:pt x="2013350" y="0"/>
                  </a:lnTo>
                  <a:lnTo>
                    <a:pt x="2013350" y="2568297"/>
                  </a:lnTo>
                  <a:lnTo>
                    <a:pt x="0" y="2568297"/>
                  </a:lnTo>
                  <a:lnTo>
                    <a:pt x="0" y="0"/>
                  </a:lnTo>
                  <a:close/>
                </a:path>
              </a:pathLst>
            </a:custGeom>
            <a:solidFill>
              <a:schemeClr val="bg1">
                <a:lumMod val="95000"/>
                <a:alpha val="9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8874" tIns="198874" rIns="198874" bIns="198874" numCol="1" spcCol="1270" anchor="t" anchorCtr="0">
              <a:noAutofit/>
            </a:bodyPr>
            <a:lstStyle/>
            <a:p>
              <a:pPr marL="285750" lvl="0" indent="-285750" algn="l" defTabSz="711200">
                <a:lnSpc>
                  <a:spcPct val="90000"/>
                </a:lnSpc>
                <a:spcBef>
                  <a:spcPct val="0"/>
                </a:spcBef>
                <a:spcAft>
                  <a:spcPct val="35000"/>
                </a:spcAft>
                <a:buFont typeface="Arial" panose="020B0604020202020204" pitchFamily="34" charset="0"/>
                <a:buChar char="•"/>
              </a:pPr>
              <a:r>
                <a:rPr lang="en-US" dirty="0">
                  <a:solidFill>
                    <a:schemeClr val="accent3"/>
                  </a:solidFill>
                  <a:latin typeface="Gill Sans Nova Light" panose="020B0302020104020203" pitchFamily="34" charset="0"/>
                  <a:cs typeface="Gill Sans Light" panose="020B0302020104020203" pitchFamily="34" charset="-79"/>
                </a:rPr>
                <a:t>Like Exp. 1a</a:t>
              </a:r>
            </a:p>
            <a:p>
              <a:pPr marL="285750" lvl="0" indent="-285750" algn="l" defTabSz="711200">
                <a:lnSpc>
                  <a:spcPct val="90000"/>
                </a:lnSpc>
                <a:spcBef>
                  <a:spcPct val="0"/>
                </a:spcBef>
                <a:spcAft>
                  <a:spcPct val="35000"/>
                </a:spcAft>
                <a:buFont typeface="Arial" panose="020B0604020202020204" pitchFamily="34" charset="0"/>
                <a:buChar char="•"/>
              </a:pPr>
              <a:r>
                <a:rPr lang="en-US" dirty="0">
                  <a:solidFill>
                    <a:schemeClr val="accent3"/>
                  </a:solidFill>
                  <a:latin typeface="Gill Sans Nova Light" panose="020B0302020104020203" pitchFamily="34" charset="0"/>
                  <a:cs typeface="Gill Sans Light" panose="020B0302020104020203" pitchFamily="34" charset="-79"/>
                </a:rPr>
                <a:t>Increase SOAs between female and male talker</a:t>
              </a:r>
            </a:p>
            <a:p>
              <a:pPr marL="285750" lvl="0" indent="-285750" algn="l" defTabSz="711200">
                <a:lnSpc>
                  <a:spcPct val="90000"/>
                </a:lnSpc>
                <a:spcBef>
                  <a:spcPct val="0"/>
                </a:spcBef>
                <a:spcAft>
                  <a:spcPct val="35000"/>
                </a:spcAft>
                <a:buFont typeface="Arial" panose="020B0604020202020204" pitchFamily="34" charset="0"/>
                <a:buChar char="•"/>
              </a:pPr>
              <a:r>
                <a:rPr lang="en-US" b="1" dirty="0">
                  <a:solidFill>
                    <a:schemeClr val="accent3"/>
                  </a:solidFill>
                  <a:latin typeface="Gill Sans Nova Light" panose="020B0302020104020203" pitchFamily="34" charset="0"/>
                  <a:cs typeface="Gill Sans Light" panose="020B0302020104020203" pitchFamily="34" charset="-79"/>
                </a:rPr>
                <a:t>Adaptation found with increased SOAs</a:t>
              </a:r>
            </a:p>
            <a:p>
              <a:pPr marL="285750" lvl="0" indent="-285750" algn="l" defTabSz="711200">
                <a:lnSpc>
                  <a:spcPct val="90000"/>
                </a:lnSpc>
                <a:spcBef>
                  <a:spcPct val="0"/>
                </a:spcBef>
                <a:spcAft>
                  <a:spcPct val="35000"/>
                </a:spcAft>
                <a:buFont typeface="Arial" panose="020B0604020202020204" pitchFamily="34" charset="0"/>
                <a:buChar char="•"/>
              </a:pPr>
              <a:endParaRPr lang="en-US" b="0" i="0" kern="1200" dirty="0">
                <a:solidFill>
                  <a:schemeClr val="accent3"/>
                </a:solidFill>
                <a:latin typeface="Gill Sans Nova Light" panose="020B0302020104020203" pitchFamily="34" charset="0"/>
                <a:cs typeface="Gill Sans Light" panose="020B0302020104020203" pitchFamily="34" charset="-79"/>
              </a:endParaRPr>
            </a:p>
            <a:p>
              <a:pPr marL="285750" lvl="0" indent="-285750" algn="l" defTabSz="711200">
                <a:lnSpc>
                  <a:spcPct val="90000"/>
                </a:lnSpc>
                <a:spcBef>
                  <a:spcPct val="0"/>
                </a:spcBef>
                <a:spcAft>
                  <a:spcPct val="35000"/>
                </a:spcAft>
                <a:buFont typeface="Arial" panose="020B0604020202020204" pitchFamily="34" charset="0"/>
                <a:buChar char="•"/>
              </a:pPr>
              <a:endParaRPr lang="en-US" sz="1600" b="0" i="0" kern="1200" dirty="0">
                <a:solidFill>
                  <a:schemeClr val="accent3"/>
                </a:solidFill>
                <a:latin typeface="Gill Sans Nova Light" panose="020B0302020104020203" pitchFamily="34" charset="0"/>
                <a:cs typeface="Gill Sans Light" panose="020B0302020104020203" pitchFamily="34" charset="-79"/>
              </a:endParaRPr>
            </a:p>
          </p:txBody>
        </p:sp>
        <p:sp>
          <p:nvSpPr>
            <p:cNvPr id="22" name="Freeform: Shape 21">
              <a:extLst>
                <a:ext uri="{FF2B5EF4-FFF2-40B4-BE49-F238E27FC236}">
                  <a16:creationId xmlns:a16="http://schemas.microsoft.com/office/drawing/2014/main" id="{BB60F63A-B716-804B-6A31-E370DC193952}"/>
                </a:ext>
              </a:extLst>
            </p:cNvPr>
            <p:cNvSpPr/>
            <p:nvPr/>
          </p:nvSpPr>
          <p:spPr>
            <a:xfrm>
              <a:off x="5089324" y="3072351"/>
              <a:ext cx="2013350" cy="604005"/>
            </a:xfrm>
            <a:custGeom>
              <a:avLst/>
              <a:gdLst>
                <a:gd name="connsiteX0" fmla="*/ 0 w 2013350"/>
                <a:gd name="connsiteY0" fmla="*/ 0 h 604005"/>
                <a:gd name="connsiteX1" fmla="*/ 2013350 w 2013350"/>
                <a:gd name="connsiteY1" fmla="*/ 0 h 604005"/>
                <a:gd name="connsiteX2" fmla="*/ 2013350 w 2013350"/>
                <a:gd name="connsiteY2" fmla="*/ 604005 h 604005"/>
                <a:gd name="connsiteX3" fmla="*/ 0 w 2013350"/>
                <a:gd name="connsiteY3" fmla="*/ 604005 h 604005"/>
                <a:gd name="connsiteX4" fmla="*/ 0 w 2013350"/>
                <a:gd name="connsiteY4" fmla="*/ 0 h 604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3350" h="604005">
                  <a:moveTo>
                    <a:pt x="0" y="0"/>
                  </a:moveTo>
                  <a:lnTo>
                    <a:pt x="2013350" y="0"/>
                  </a:lnTo>
                  <a:lnTo>
                    <a:pt x="2013350" y="604005"/>
                  </a:lnTo>
                  <a:lnTo>
                    <a:pt x="0" y="604005"/>
                  </a:lnTo>
                  <a:lnTo>
                    <a:pt x="0" y="0"/>
                  </a:lnTo>
                  <a:close/>
                </a:path>
              </a:pathLst>
            </a:custGeom>
            <a:solidFill>
              <a:schemeClr val="accent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Exp. 3</a:t>
              </a:r>
            </a:p>
          </p:txBody>
        </p:sp>
        <p:sp>
          <p:nvSpPr>
            <p:cNvPr id="23" name="Freeform: Shape 22">
              <a:extLst>
                <a:ext uri="{FF2B5EF4-FFF2-40B4-BE49-F238E27FC236}">
                  <a16:creationId xmlns:a16="http://schemas.microsoft.com/office/drawing/2014/main" id="{D298931C-E460-A1F8-1FC4-3F5C2FCD9242}"/>
                </a:ext>
              </a:extLst>
            </p:cNvPr>
            <p:cNvSpPr/>
            <p:nvPr/>
          </p:nvSpPr>
          <p:spPr>
            <a:xfrm>
              <a:off x="5089324" y="3668739"/>
              <a:ext cx="2013350" cy="2568297"/>
            </a:xfrm>
            <a:custGeom>
              <a:avLst/>
              <a:gdLst>
                <a:gd name="connsiteX0" fmla="*/ 0 w 2013350"/>
                <a:gd name="connsiteY0" fmla="*/ 0 h 2568297"/>
                <a:gd name="connsiteX1" fmla="*/ 2013350 w 2013350"/>
                <a:gd name="connsiteY1" fmla="*/ 0 h 2568297"/>
                <a:gd name="connsiteX2" fmla="*/ 2013350 w 2013350"/>
                <a:gd name="connsiteY2" fmla="*/ 2568297 h 2568297"/>
                <a:gd name="connsiteX3" fmla="*/ 0 w 2013350"/>
                <a:gd name="connsiteY3" fmla="*/ 2568297 h 2568297"/>
                <a:gd name="connsiteX4" fmla="*/ 0 w 2013350"/>
                <a:gd name="connsiteY4" fmla="*/ 0 h 2568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3350" h="2568297">
                  <a:moveTo>
                    <a:pt x="0" y="0"/>
                  </a:moveTo>
                  <a:lnTo>
                    <a:pt x="2013350" y="0"/>
                  </a:lnTo>
                  <a:lnTo>
                    <a:pt x="2013350" y="2568297"/>
                  </a:lnTo>
                  <a:lnTo>
                    <a:pt x="0" y="2568297"/>
                  </a:lnTo>
                  <a:lnTo>
                    <a:pt x="0" y="0"/>
                  </a:lnTo>
                  <a:close/>
                </a:path>
              </a:pathLst>
            </a:custGeom>
            <a:solidFill>
              <a:schemeClr val="bg1">
                <a:alpha val="90000"/>
              </a:schemeClr>
            </a:solidFill>
            <a:ln>
              <a:noFill/>
            </a:ln>
          </p:spPr>
          <p:style>
            <a:lnRef idx="2">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8874" tIns="198874" rIns="198874" bIns="198874" numCol="1" spcCol="1270" anchor="t" anchorCtr="0">
              <a:noAutofit/>
            </a:bodyPr>
            <a:lstStyle/>
            <a:p>
              <a:pPr marL="285750" lvl="0" indent="-285750" algn="l" defTabSz="711200" rtl="0">
                <a:lnSpc>
                  <a:spcPct val="90000"/>
                </a:lnSpc>
                <a:spcBef>
                  <a:spcPct val="0"/>
                </a:spcBef>
                <a:spcAft>
                  <a:spcPct val="35000"/>
                </a:spcAft>
                <a:buFont typeface="Arial" panose="020B0604020202020204" pitchFamily="34" charset="0"/>
                <a:buChar char="•"/>
              </a:pPr>
              <a:r>
                <a:rPr lang="en-US" b="0" i="0" kern="1200" dirty="0">
                  <a:solidFill>
                    <a:schemeClr val="accent3"/>
                  </a:solidFill>
                  <a:latin typeface="Gill Sans Nova Light" panose="020B0302020104020203" pitchFamily="34" charset="0"/>
                  <a:cs typeface="Gill Sans Light" panose="020B0302020104020203" pitchFamily="34" charset="-79"/>
                </a:rPr>
                <a:t>Male voice replaced by a natural sound + new task</a:t>
              </a:r>
              <a:endParaRPr lang="en-US" dirty="0">
                <a:solidFill>
                  <a:schemeClr val="accent3"/>
                </a:solidFill>
                <a:latin typeface="Gill Sans Nova Light" panose="020B0302020104020203" pitchFamily="34" charset="0"/>
                <a:cs typeface="Gill Sans Light" panose="020B0302020104020203" pitchFamily="34" charset="-79"/>
              </a:endParaRPr>
            </a:p>
            <a:p>
              <a:pPr marL="285750" lvl="0" indent="-285750" algn="l" defTabSz="711200" rtl="0">
                <a:lnSpc>
                  <a:spcPct val="90000"/>
                </a:lnSpc>
                <a:spcBef>
                  <a:spcPct val="0"/>
                </a:spcBef>
                <a:spcAft>
                  <a:spcPct val="35000"/>
                </a:spcAft>
                <a:buFont typeface="Arial" panose="020B0604020202020204" pitchFamily="34" charset="0"/>
                <a:buChar char="•"/>
              </a:pPr>
              <a:r>
                <a:rPr lang="en-US" b="1" dirty="0">
                  <a:solidFill>
                    <a:schemeClr val="accent3"/>
                  </a:solidFill>
                  <a:latin typeface="Gill Sans Nova Light" panose="020B0302020104020203" pitchFamily="34" charset="0"/>
                  <a:cs typeface="Gill Sans Light" panose="020B0302020104020203" pitchFamily="34" charset="-79"/>
                </a:rPr>
                <a:t>Inhibited adaptation by directing attention to a sound</a:t>
              </a:r>
            </a:p>
          </p:txBody>
        </p:sp>
        <p:sp>
          <p:nvSpPr>
            <p:cNvPr id="24" name="Freeform: Shape 23">
              <a:extLst>
                <a:ext uri="{FF2B5EF4-FFF2-40B4-BE49-F238E27FC236}">
                  <a16:creationId xmlns:a16="http://schemas.microsoft.com/office/drawing/2014/main" id="{B78ACF41-7121-E6D0-0604-B4FDBB815D75}"/>
                </a:ext>
              </a:extLst>
            </p:cNvPr>
            <p:cNvSpPr/>
            <p:nvPr/>
          </p:nvSpPr>
          <p:spPr>
            <a:xfrm>
              <a:off x="7210569" y="3072351"/>
              <a:ext cx="2013350" cy="604005"/>
            </a:xfrm>
            <a:custGeom>
              <a:avLst/>
              <a:gdLst>
                <a:gd name="connsiteX0" fmla="*/ 0 w 2013350"/>
                <a:gd name="connsiteY0" fmla="*/ 0 h 604005"/>
                <a:gd name="connsiteX1" fmla="*/ 2013350 w 2013350"/>
                <a:gd name="connsiteY1" fmla="*/ 0 h 604005"/>
                <a:gd name="connsiteX2" fmla="*/ 2013350 w 2013350"/>
                <a:gd name="connsiteY2" fmla="*/ 604005 h 604005"/>
                <a:gd name="connsiteX3" fmla="*/ 0 w 2013350"/>
                <a:gd name="connsiteY3" fmla="*/ 604005 h 604005"/>
                <a:gd name="connsiteX4" fmla="*/ 0 w 2013350"/>
                <a:gd name="connsiteY4" fmla="*/ 0 h 604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3350" h="604005">
                  <a:moveTo>
                    <a:pt x="0" y="0"/>
                  </a:moveTo>
                  <a:lnTo>
                    <a:pt x="2013350" y="0"/>
                  </a:lnTo>
                  <a:lnTo>
                    <a:pt x="2013350" y="604005"/>
                  </a:lnTo>
                  <a:lnTo>
                    <a:pt x="0" y="604005"/>
                  </a:lnTo>
                  <a:lnTo>
                    <a:pt x="0" y="0"/>
                  </a:lnTo>
                  <a:close/>
                </a:path>
              </a:pathLst>
            </a:custGeom>
            <a:solidFill>
              <a:schemeClr val="accent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Exp. 4</a:t>
              </a:r>
            </a:p>
          </p:txBody>
        </p:sp>
        <p:sp>
          <p:nvSpPr>
            <p:cNvPr id="25" name="Freeform: Shape 24">
              <a:extLst>
                <a:ext uri="{FF2B5EF4-FFF2-40B4-BE49-F238E27FC236}">
                  <a16:creationId xmlns:a16="http://schemas.microsoft.com/office/drawing/2014/main" id="{5A7D6CCA-C310-9776-3444-A2679CB420C2}"/>
                </a:ext>
              </a:extLst>
            </p:cNvPr>
            <p:cNvSpPr/>
            <p:nvPr/>
          </p:nvSpPr>
          <p:spPr>
            <a:xfrm>
              <a:off x="7210569" y="3668739"/>
              <a:ext cx="2013350" cy="2568297"/>
            </a:xfrm>
            <a:custGeom>
              <a:avLst/>
              <a:gdLst>
                <a:gd name="connsiteX0" fmla="*/ 0 w 2013350"/>
                <a:gd name="connsiteY0" fmla="*/ 0 h 2568297"/>
                <a:gd name="connsiteX1" fmla="*/ 2013350 w 2013350"/>
                <a:gd name="connsiteY1" fmla="*/ 0 h 2568297"/>
                <a:gd name="connsiteX2" fmla="*/ 2013350 w 2013350"/>
                <a:gd name="connsiteY2" fmla="*/ 2568297 h 2568297"/>
                <a:gd name="connsiteX3" fmla="*/ 0 w 2013350"/>
                <a:gd name="connsiteY3" fmla="*/ 2568297 h 2568297"/>
                <a:gd name="connsiteX4" fmla="*/ 0 w 2013350"/>
                <a:gd name="connsiteY4" fmla="*/ 0 h 2568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3350" h="2568297">
                  <a:moveTo>
                    <a:pt x="0" y="0"/>
                  </a:moveTo>
                  <a:lnTo>
                    <a:pt x="2013350" y="0"/>
                  </a:lnTo>
                  <a:lnTo>
                    <a:pt x="2013350" y="2568297"/>
                  </a:lnTo>
                  <a:lnTo>
                    <a:pt x="0" y="2568297"/>
                  </a:lnTo>
                  <a:lnTo>
                    <a:pt x="0" y="0"/>
                  </a:lnTo>
                  <a:close/>
                </a:path>
              </a:pathLst>
            </a:custGeom>
            <a:solidFill>
              <a:schemeClr val="bg1">
                <a:lumMod val="95000"/>
                <a:alpha val="9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8874" tIns="198874" rIns="198874" bIns="198874" numCol="1" spcCol="1270" anchor="t" anchorCtr="0">
              <a:noAutofit/>
            </a:bodyPr>
            <a:lstStyle/>
            <a:p>
              <a:pPr marL="285750" lvl="0" indent="-285750" algn="l" defTabSz="711200" rtl="0">
                <a:lnSpc>
                  <a:spcPct val="90000"/>
                </a:lnSpc>
                <a:spcBef>
                  <a:spcPct val="0"/>
                </a:spcBef>
                <a:spcAft>
                  <a:spcPct val="35000"/>
                </a:spcAft>
                <a:buFont typeface="Arial" panose="020B0604020202020204" pitchFamily="34" charset="0"/>
                <a:buChar char="•"/>
              </a:pPr>
              <a:r>
                <a:rPr lang="en-US" b="0" i="0" kern="1200" dirty="0">
                  <a:solidFill>
                    <a:schemeClr val="accent3"/>
                  </a:solidFill>
                  <a:latin typeface="Gill Sans Nova Light" panose="020B0302020104020203" pitchFamily="34" charset="0"/>
                  <a:cs typeface="Gill Sans Light" panose="020B0302020104020203" pitchFamily="34" charset="-79"/>
                </a:rPr>
                <a:t>Compresses female audio so finishes before male</a:t>
              </a:r>
            </a:p>
            <a:p>
              <a:pPr marL="285750" lvl="0" indent="-285750" algn="l" defTabSz="711200" rtl="0">
                <a:lnSpc>
                  <a:spcPct val="90000"/>
                </a:lnSpc>
                <a:spcBef>
                  <a:spcPct val="0"/>
                </a:spcBef>
                <a:spcAft>
                  <a:spcPct val="35000"/>
                </a:spcAft>
                <a:buFont typeface="Arial" panose="020B0604020202020204" pitchFamily="34" charset="0"/>
                <a:buChar char="•"/>
              </a:pPr>
              <a:r>
                <a:rPr lang="en-US" b="1" dirty="0">
                  <a:solidFill>
                    <a:schemeClr val="accent3"/>
                  </a:solidFill>
                  <a:latin typeface="Gill Sans Nova Light" panose="020B0302020104020203" pitchFamily="34" charset="0"/>
                  <a:cs typeface="Gill Sans Light" panose="020B0302020104020203" pitchFamily="34" charset="-79"/>
                </a:rPr>
                <a:t>Adaptation occurs after critical segment, not when the word begins</a:t>
              </a:r>
              <a:endParaRPr lang="en-US" b="1" i="0" kern="1200" dirty="0">
                <a:solidFill>
                  <a:schemeClr val="accent3"/>
                </a:solidFill>
                <a:latin typeface="Gill Sans Nova Light" panose="020B0302020104020203" pitchFamily="34" charset="0"/>
                <a:cs typeface="Gill Sans Light" panose="020B0302020104020203" pitchFamily="34" charset="-79"/>
              </a:endParaRPr>
            </a:p>
          </p:txBody>
        </p:sp>
        <p:sp>
          <p:nvSpPr>
            <p:cNvPr id="26" name="Freeform: Shape 25">
              <a:extLst>
                <a:ext uri="{FF2B5EF4-FFF2-40B4-BE49-F238E27FC236}">
                  <a16:creationId xmlns:a16="http://schemas.microsoft.com/office/drawing/2014/main" id="{FEE5C4A6-369F-41BC-59A0-FD4326E3746C}"/>
                </a:ext>
              </a:extLst>
            </p:cNvPr>
            <p:cNvSpPr/>
            <p:nvPr/>
          </p:nvSpPr>
          <p:spPr>
            <a:xfrm>
              <a:off x="9331815" y="3073609"/>
              <a:ext cx="2013350" cy="604005"/>
            </a:xfrm>
            <a:custGeom>
              <a:avLst/>
              <a:gdLst>
                <a:gd name="connsiteX0" fmla="*/ 0 w 2013350"/>
                <a:gd name="connsiteY0" fmla="*/ 0 h 604005"/>
                <a:gd name="connsiteX1" fmla="*/ 2013350 w 2013350"/>
                <a:gd name="connsiteY1" fmla="*/ 0 h 604005"/>
                <a:gd name="connsiteX2" fmla="*/ 2013350 w 2013350"/>
                <a:gd name="connsiteY2" fmla="*/ 604005 h 604005"/>
                <a:gd name="connsiteX3" fmla="*/ 0 w 2013350"/>
                <a:gd name="connsiteY3" fmla="*/ 604005 h 604005"/>
                <a:gd name="connsiteX4" fmla="*/ 0 w 2013350"/>
                <a:gd name="connsiteY4" fmla="*/ 0 h 604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3350" h="604005">
                  <a:moveTo>
                    <a:pt x="0" y="0"/>
                  </a:moveTo>
                  <a:lnTo>
                    <a:pt x="2013350" y="0"/>
                  </a:lnTo>
                  <a:lnTo>
                    <a:pt x="2013350" y="604005"/>
                  </a:lnTo>
                  <a:lnTo>
                    <a:pt x="0" y="604005"/>
                  </a:lnTo>
                  <a:lnTo>
                    <a:pt x="0" y="0"/>
                  </a:lnTo>
                  <a:close/>
                </a:path>
              </a:pathLst>
            </a:custGeom>
            <a:solidFill>
              <a:schemeClr val="accent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Exp. 5</a:t>
              </a:r>
            </a:p>
          </p:txBody>
        </p:sp>
        <p:sp>
          <p:nvSpPr>
            <p:cNvPr id="27" name="Freeform: Shape 26">
              <a:extLst>
                <a:ext uri="{FF2B5EF4-FFF2-40B4-BE49-F238E27FC236}">
                  <a16:creationId xmlns:a16="http://schemas.microsoft.com/office/drawing/2014/main" id="{FB7ACFE4-C09D-CBEF-2220-D7B5D63267DF}"/>
                </a:ext>
              </a:extLst>
            </p:cNvPr>
            <p:cNvSpPr/>
            <p:nvPr/>
          </p:nvSpPr>
          <p:spPr>
            <a:xfrm>
              <a:off x="9332650" y="3672513"/>
              <a:ext cx="2011679" cy="2563264"/>
            </a:xfrm>
            <a:custGeom>
              <a:avLst/>
              <a:gdLst>
                <a:gd name="connsiteX0" fmla="*/ 0 w 2011679"/>
                <a:gd name="connsiteY0" fmla="*/ 0 h 2563264"/>
                <a:gd name="connsiteX1" fmla="*/ 2011679 w 2011679"/>
                <a:gd name="connsiteY1" fmla="*/ 0 h 2563264"/>
                <a:gd name="connsiteX2" fmla="*/ 2011679 w 2011679"/>
                <a:gd name="connsiteY2" fmla="*/ 2563264 h 2563264"/>
                <a:gd name="connsiteX3" fmla="*/ 0 w 2011679"/>
                <a:gd name="connsiteY3" fmla="*/ 2563264 h 2563264"/>
                <a:gd name="connsiteX4" fmla="*/ 0 w 2011679"/>
                <a:gd name="connsiteY4" fmla="*/ 0 h 2563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9" h="2563264">
                  <a:moveTo>
                    <a:pt x="0" y="0"/>
                  </a:moveTo>
                  <a:lnTo>
                    <a:pt x="2011679" y="0"/>
                  </a:lnTo>
                  <a:lnTo>
                    <a:pt x="2011679" y="2563264"/>
                  </a:lnTo>
                  <a:lnTo>
                    <a:pt x="0" y="2563264"/>
                  </a:lnTo>
                  <a:lnTo>
                    <a:pt x="0" y="0"/>
                  </a:lnTo>
                  <a:close/>
                </a:path>
              </a:pathLst>
            </a:custGeom>
            <a:solidFill>
              <a:schemeClr val="bg1">
                <a:alpha val="90000"/>
              </a:schemeClr>
            </a:solidFill>
            <a:ln>
              <a:noFill/>
            </a:ln>
          </p:spPr>
          <p:style>
            <a:lnRef idx="2">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8874" tIns="198874" rIns="198874" bIns="198874" numCol="1" spcCol="1270" anchor="t" anchorCtr="0">
              <a:noAutofit/>
            </a:bodyPr>
            <a:lstStyle/>
            <a:p>
              <a:pPr marL="285750" lvl="0" indent="-285750" algn="l" defTabSz="711200" rtl="0">
                <a:lnSpc>
                  <a:spcPct val="90000"/>
                </a:lnSpc>
                <a:spcBef>
                  <a:spcPct val="0"/>
                </a:spcBef>
                <a:spcAft>
                  <a:spcPct val="35000"/>
                </a:spcAft>
                <a:buFont typeface="Arial" panose="020B0604020202020204" pitchFamily="34" charset="0"/>
                <a:buChar char="•"/>
              </a:pPr>
              <a:r>
                <a:rPr lang="en-US" b="0" i="0" kern="1200" dirty="0">
                  <a:solidFill>
                    <a:schemeClr val="accent3"/>
                  </a:solidFill>
                  <a:latin typeface="Gill Sans Nova Light" panose="020B0302020104020203" pitchFamily="34" charset="0"/>
                  <a:cs typeface="Gill Sans Light" panose="020B0302020104020203" pitchFamily="34" charset="-79"/>
                </a:rPr>
                <a:t>Interrupting lexical access vs perceptual adaptation</a:t>
              </a:r>
            </a:p>
            <a:p>
              <a:pPr marL="285750" lvl="0" indent="-285750" algn="l" defTabSz="711200" rtl="0">
                <a:lnSpc>
                  <a:spcPct val="90000"/>
                </a:lnSpc>
                <a:spcBef>
                  <a:spcPct val="0"/>
                </a:spcBef>
                <a:spcAft>
                  <a:spcPct val="35000"/>
                </a:spcAft>
                <a:buFont typeface="Arial" panose="020B0604020202020204" pitchFamily="34" charset="0"/>
                <a:buChar char="•"/>
              </a:pPr>
              <a:r>
                <a:rPr lang="en-US" b="1" dirty="0">
                  <a:solidFill>
                    <a:schemeClr val="accent3"/>
                  </a:solidFill>
                  <a:latin typeface="Gill Sans Nova Light" panose="020B0302020104020203" pitchFamily="34" charset="0"/>
                  <a:cs typeface="Gill Sans Light" panose="020B0302020104020203" pitchFamily="34" charset="-79"/>
                </a:rPr>
                <a:t>Interrupted perceptual adaptation process, not lexical access</a:t>
              </a:r>
              <a:endParaRPr lang="en-US" b="1" i="0" kern="1200" dirty="0">
                <a:solidFill>
                  <a:schemeClr val="accent3"/>
                </a:solidFill>
                <a:latin typeface="Gill Sans Nova Light" panose="020B0302020104020203" pitchFamily="34" charset="0"/>
                <a:cs typeface="Gill Sans Light" panose="020B0302020104020203" pitchFamily="34" charset="-79"/>
              </a:endParaRPr>
            </a:p>
          </p:txBody>
        </p:sp>
      </p:grpSp>
      <p:sp>
        <p:nvSpPr>
          <p:cNvPr id="3" name="Rectangle 2">
            <a:extLst>
              <a:ext uri="{FF2B5EF4-FFF2-40B4-BE49-F238E27FC236}">
                <a16:creationId xmlns:a16="http://schemas.microsoft.com/office/drawing/2014/main" id="{11481C00-6A67-7AD8-0026-D28F4EFC7258}"/>
              </a:ext>
            </a:extLst>
          </p:cNvPr>
          <p:cNvSpPr/>
          <p:nvPr/>
        </p:nvSpPr>
        <p:spPr>
          <a:xfrm>
            <a:off x="757382" y="3017497"/>
            <a:ext cx="2155458" cy="3705827"/>
          </a:xfrm>
          <a:prstGeom prst="rect">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905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C4AE-C2C4-A814-CC59-BD002AEF46FC}"/>
              </a:ext>
            </a:extLst>
          </p:cNvPr>
          <p:cNvSpPr>
            <a:spLocks noGrp="1"/>
          </p:cNvSpPr>
          <p:nvPr>
            <p:ph type="title"/>
          </p:nvPr>
        </p:nvSpPr>
        <p:spPr/>
        <p:txBody>
          <a:bodyPr/>
          <a:lstStyle/>
          <a:p>
            <a:r>
              <a:rPr lang="en-US" dirty="0">
                <a:latin typeface="Baskerville Old Face" panose="02020602080505020303" pitchFamily="18" charset="77"/>
              </a:rPr>
              <a:t>Methods</a:t>
            </a:r>
            <a:endParaRPr lang="en-US" dirty="0"/>
          </a:p>
        </p:txBody>
      </p:sp>
      <p:sp>
        <p:nvSpPr>
          <p:cNvPr id="5" name="Slide Number Placeholder 4">
            <a:extLst>
              <a:ext uri="{FF2B5EF4-FFF2-40B4-BE49-F238E27FC236}">
                <a16:creationId xmlns:a16="http://schemas.microsoft.com/office/drawing/2014/main" id="{C67CEE5A-421C-AB04-0186-6EC788070186}"/>
              </a:ext>
            </a:extLst>
          </p:cNvPr>
          <p:cNvSpPr>
            <a:spLocks noGrp="1"/>
          </p:cNvSpPr>
          <p:nvPr>
            <p:ph type="sldNum" sz="quarter" idx="11"/>
          </p:nvPr>
        </p:nvSpPr>
        <p:spPr>
          <a:xfrm>
            <a:off x="9067797" y="6356350"/>
            <a:ext cx="2743200" cy="365125"/>
          </a:xfrm>
        </p:spPr>
        <p:txBody>
          <a:bodyPr/>
          <a:lstStyle/>
          <a:p>
            <a:fld id="{294A09A9-5501-47C1-A89A-A340965A2BE2}" type="slidenum">
              <a:rPr lang="en-US" smtClean="0"/>
              <a:t>11</a:t>
            </a:fld>
            <a:endParaRPr lang="en-US" dirty="0"/>
          </a:p>
        </p:txBody>
      </p:sp>
      <p:grpSp>
        <p:nvGrpSpPr>
          <p:cNvPr id="4" name="Group 3">
            <a:extLst>
              <a:ext uri="{FF2B5EF4-FFF2-40B4-BE49-F238E27FC236}">
                <a16:creationId xmlns:a16="http://schemas.microsoft.com/office/drawing/2014/main" id="{2B61E9C4-FB01-C904-2B3C-B46F810752F7}"/>
              </a:ext>
            </a:extLst>
          </p:cNvPr>
          <p:cNvGrpSpPr/>
          <p:nvPr/>
        </p:nvGrpSpPr>
        <p:grpSpPr>
          <a:xfrm>
            <a:off x="1205157" y="2757585"/>
            <a:ext cx="3838093" cy="3781327"/>
            <a:chOff x="1350851" y="2940148"/>
            <a:chExt cx="3838093" cy="3781327"/>
          </a:xfrm>
        </p:grpSpPr>
        <p:sp>
          <p:nvSpPr>
            <p:cNvPr id="18" name="Freeform: Shape 17">
              <a:extLst>
                <a:ext uri="{FF2B5EF4-FFF2-40B4-BE49-F238E27FC236}">
                  <a16:creationId xmlns:a16="http://schemas.microsoft.com/office/drawing/2014/main" id="{FD19317C-5C45-F0D4-4BB2-5561721D345A}"/>
                </a:ext>
              </a:extLst>
            </p:cNvPr>
            <p:cNvSpPr/>
            <p:nvPr/>
          </p:nvSpPr>
          <p:spPr>
            <a:xfrm>
              <a:off x="1350851" y="2940148"/>
              <a:ext cx="3838093" cy="749025"/>
            </a:xfrm>
            <a:custGeom>
              <a:avLst/>
              <a:gdLst>
                <a:gd name="connsiteX0" fmla="*/ 0 w 2013350"/>
                <a:gd name="connsiteY0" fmla="*/ 0 h 604005"/>
                <a:gd name="connsiteX1" fmla="*/ 2013350 w 2013350"/>
                <a:gd name="connsiteY1" fmla="*/ 0 h 604005"/>
                <a:gd name="connsiteX2" fmla="*/ 2013350 w 2013350"/>
                <a:gd name="connsiteY2" fmla="*/ 604005 h 604005"/>
                <a:gd name="connsiteX3" fmla="*/ 0 w 2013350"/>
                <a:gd name="connsiteY3" fmla="*/ 604005 h 604005"/>
                <a:gd name="connsiteX4" fmla="*/ 0 w 2013350"/>
                <a:gd name="connsiteY4" fmla="*/ 0 h 604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3350" h="604005">
                  <a:moveTo>
                    <a:pt x="0" y="0"/>
                  </a:moveTo>
                  <a:lnTo>
                    <a:pt x="2013350" y="0"/>
                  </a:lnTo>
                  <a:lnTo>
                    <a:pt x="2013350" y="604005"/>
                  </a:lnTo>
                  <a:lnTo>
                    <a:pt x="0" y="604005"/>
                  </a:lnTo>
                  <a:lnTo>
                    <a:pt x="0" y="0"/>
                  </a:lnTo>
                  <a:close/>
                </a:path>
              </a:pathLst>
            </a:custGeom>
            <a:solidFill>
              <a:schemeClr val="accent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59099" tIns="159099" rIns="159099" bIns="159099" numCol="1" spcCol="1270" anchor="ctr" anchorCtr="0">
              <a:noAutofit/>
            </a:bodyPr>
            <a:lstStyle/>
            <a:p>
              <a:pPr marL="0" lvl="0" indent="0" algn="ctr" defTabSz="889000" rtl="0">
                <a:lnSpc>
                  <a:spcPct val="90000"/>
                </a:lnSpc>
                <a:spcBef>
                  <a:spcPct val="0"/>
                </a:spcBef>
                <a:spcAft>
                  <a:spcPct val="35000"/>
                </a:spcAft>
                <a:buNone/>
              </a:pPr>
              <a:r>
                <a:rPr lang="en-US" sz="2000" dirty="0">
                  <a:latin typeface="Baskerville Old Face" panose="02020602080505020303" pitchFamily="18" charset="77"/>
                  <a:ea typeface="Baskerville" panose="02020502070401020303" pitchFamily="18" charset="0"/>
                </a:rPr>
                <a:t>Exp. 1a</a:t>
              </a:r>
              <a:endParaRPr lang="en-US" sz="2000" kern="1200" dirty="0">
                <a:latin typeface="Baskerville Old Face" panose="02020602080505020303" pitchFamily="18" charset="77"/>
                <a:ea typeface="Baskerville" panose="02020502070401020303" pitchFamily="18" charset="0"/>
              </a:endParaRPr>
            </a:p>
          </p:txBody>
        </p:sp>
        <p:sp>
          <p:nvSpPr>
            <p:cNvPr id="19" name="Freeform: Shape 18">
              <a:extLst>
                <a:ext uri="{FF2B5EF4-FFF2-40B4-BE49-F238E27FC236}">
                  <a16:creationId xmlns:a16="http://schemas.microsoft.com/office/drawing/2014/main" id="{4418AD83-1566-C15D-82BC-F688D74C702D}"/>
                </a:ext>
              </a:extLst>
            </p:cNvPr>
            <p:cNvSpPr/>
            <p:nvPr/>
          </p:nvSpPr>
          <p:spPr>
            <a:xfrm>
              <a:off x="1350851" y="3536536"/>
              <a:ext cx="3838093" cy="3184939"/>
            </a:xfrm>
            <a:custGeom>
              <a:avLst/>
              <a:gdLst>
                <a:gd name="connsiteX0" fmla="*/ 0 w 2013350"/>
                <a:gd name="connsiteY0" fmla="*/ 0 h 2568297"/>
                <a:gd name="connsiteX1" fmla="*/ 2013350 w 2013350"/>
                <a:gd name="connsiteY1" fmla="*/ 0 h 2568297"/>
                <a:gd name="connsiteX2" fmla="*/ 2013350 w 2013350"/>
                <a:gd name="connsiteY2" fmla="*/ 2568297 h 2568297"/>
                <a:gd name="connsiteX3" fmla="*/ 0 w 2013350"/>
                <a:gd name="connsiteY3" fmla="*/ 2568297 h 2568297"/>
                <a:gd name="connsiteX4" fmla="*/ 0 w 2013350"/>
                <a:gd name="connsiteY4" fmla="*/ 0 h 2568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3350" h="2568297">
                  <a:moveTo>
                    <a:pt x="0" y="0"/>
                  </a:moveTo>
                  <a:lnTo>
                    <a:pt x="2013350" y="0"/>
                  </a:lnTo>
                  <a:lnTo>
                    <a:pt x="2013350" y="2568297"/>
                  </a:lnTo>
                  <a:lnTo>
                    <a:pt x="0" y="2568297"/>
                  </a:lnTo>
                  <a:lnTo>
                    <a:pt x="0" y="0"/>
                  </a:lnTo>
                  <a:close/>
                </a:path>
              </a:pathLst>
            </a:custGeom>
            <a:solidFill>
              <a:schemeClr val="bg1">
                <a:alpha val="90000"/>
              </a:schemeClr>
            </a:solidFill>
            <a:ln>
              <a:noFill/>
            </a:ln>
          </p:spPr>
          <p:style>
            <a:lnRef idx="2">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8874" tIns="198874" rIns="198874" bIns="198874" numCol="1" spcCol="1270" anchor="t" anchorCtr="0">
              <a:noAutofit/>
            </a:bodyPr>
            <a:lstStyle/>
            <a:p>
              <a:pPr marL="285750" lvl="0" indent="-285750" algn="l" defTabSz="711200">
                <a:lnSpc>
                  <a:spcPct val="90000"/>
                </a:lnSpc>
                <a:spcBef>
                  <a:spcPct val="0"/>
                </a:spcBef>
                <a:spcAft>
                  <a:spcPct val="35000"/>
                </a:spcAft>
                <a:buFont typeface="Arial" panose="020B0604020202020204" pitchFamily="34" charset="0"/>
                <a:buChar char="•"/>
              </a:pPr>
              <a:r>
                <a:rPr lang="en-US" sz="2000" b="0" i="0" kern="1200" dirty="0">
                  <a:solidFill>
                    <a:schemeClr val="accent3"/>
                  </a:solidFill>
                  <a:latin typeface="Gill Sans Nova Light" panose="020B0302020104020203" pitchFamily="34" charset="0"/>
                  <a:cs typeface="Gill Sans Light" panose="020B0302020104020203" pitchFamily="34" charset="-79"/>
                </a:rPr>
                <a:t>A Female voice is presented, producing a word that contains an ambiguous s/</a:t>
              </a:r>
              <a:r>
                <a:rPr lang="en-US" sz="2000" b="0" i="0" kern="1200" dirty="0" err="1">
                  <a:solidFill>
                    <a:schemeClr val="accent3"/>
                  </a:solidFill>
                  <a:latin typeface="Gill Sans Nova Light" panose="020B0302020104020203" pitchFamily="34" charset="0"/>
                  <a:cs typeface="Gill Sans Light" panose="020B0302020104020203" pitchFamily="34" charset="-79"/>
                </a:rPr>
                <a:t>sh</a:t>
              </a:r>
              <a:r>
                <a:rPr lang="en-US" sz="2000" b="0" i="0" kern="1200" dirty="0">
                  <a:solidFill>
                    <a:schemeClr val="accent3"/>
                  </a:solidFill>
                  <a:latin typeface="Gill Sans Nova Light" panose="020B0302020104020203" pitchFamily="34" charset="0"/>
                  <a:cs typeface="Gill Sans Light" panose="020B0302020104020203" pitchFamily="34" charset="-79"/>
                </a:rPr>
                <a:t> sound</a:t>
              </a:r>
            </a:p>
            <a:p>
              <a:pPr marL="285750" lvl="0" indent="-285750" algn="l" defTabSz="711200">
                <a:lnSpc>
                  <a:spcPct val="90000"/>
                </a:lnSpc>
                <a:spcBef>
                  <a:spcPct val="0"/>
                </a:spcBef>
                <a:spcAft>
                  <a:spcPct val="35000"/>
                </a:spcAft>
                <a:buFont typeface="Arial" panose="020B0604020202020204" pitchFamily="34" charset="0"/>
                <a:buChar char="•"/>
              </a:pPr>
              <a:r>
                <a:rPr lang="en-US" sz="2000" dirty="0">
                  <a:solidFill>
                    <a:schemeClr val="accent3"/>
                  </a:solidFill>
                  <a:latin typeface="Gill Sans Nova Light" panose="020B0302020104020203" pitchFamily="34" charset="0"/>
                  <a:cs typeface="Gill Sans Light" panose="020B0302020104020203" pitchFamily="34" charset="-79"/>
                </a:rPr>
                <a:t>Male voice 200ms after female audio starts</a:t>
              </a:r>
            </a:p>
            <a:p>
              <a:pPr marL="742950" lvl="1" indent="-285750" defTabSz="711200">
                <a:lnSpc>
                  <a:spcPct val="90000"/>
                </a:lnSpc>
                <a:spcBef>
                  <a:spcPct val="0"/>
                </a:spcBef>
                <a:spcAft>
                  <a:spcPct val="35000"/>
                </a:spcAft>
                <a:buFont typeface="Arial" panose="020B0604020202020204" pitchFamily="34" charset="0"/>
                <a:buChar char="•"/>
              </a:pPr>
              <a:r>
                <a:rPr lang="en-US" sz="2000" dirty="0">
                  <a:solidFill>
                    <a:schemeClr val="accent3"/>
                  </a:solidFill>
                  <a:latin typeface="Gill Sans Nova Light" panose="020B0302020104020203" pitchFamily="34" charset="0"/>
                  <a:cs typeface="Gill Sans Light" panose="020B0302020104020203" pitchFamily="34" charset="-79"/>
                </a:rPr>
                <a:t>no ambiguous sound</a:t>
              </a:r>
            </a:p>
            <a:p>
              <a:pPr marL="285750" indent="-285750" defTabSz="711200">
                <a:lnSpc>
                  <a:spcPct val="90000"/>
                </a:lnSpc>
                <a:spcBef>
                  <a:spcPct val="0"/>
                </a:spcBef>
                <a:spcAft>
                  <a:spcPct val="35000"/>
                </a:spcAft>
                <a:buFont typeface="Arial" panose="020B0604020202020204" pitchFamily="34" charset="0"/>
                <a:buChar char="•"/>
              </a:pPr>
              <a:r>
                <a:rPr lang="en-US" sz="2000" b="0" i="0" kern="1200" dirty="0">
                  <a:solidFill>
                    <a:schemeClr val="accent3"/>
                  </a:solidFill>
                  <a:latin typeface="Gill Sans Nova Light" panose="020B0302020104020203" pitchFamily="34" charset="0"/>
                  <a:cs typeface="Gill Sans Light" panose="020B0302020104020203" pitchFamily="34" charset="-79"/>
                </a:rPr>
                <a:t>Perform a lexical recognition task for the </a:t>
              </a:r>
              <a:r>
                <a:rPr lang="en-US" sz="2000" b="1" i="0" kern="1200" dirty="0">
                  <a:solidFill>
                    <a:schemeClr val="accent3"/>
                  </a:solidFill>
                  <a:latin typeface="Gill Sans Nova Light" panose="020B0302020104020203" pitchFamily="34" charset="0"/>
                  <a:cs typeface="Gill Sans Light" panose="020B0302020104020203" pitchFamily="34" charset="-79"/>
                </a:rPr>
                <a:t>Male Voice</a:t>
              </a:r>
            </a:p>
          </p:txBody>
        </p:sp>
      </p:grpSp>
      <p:grpSp>
        <p:nvGrpSpPr>
          <p:cNvPr id="6" name="Group 5">
            <a:extLst>
              <a:ext uri="{FF2B5EF4-FFF2-40B4-BE49-F238E27FC236}">
                <a16:creationId xmlns:a16="http://schemas.microsoft.com/office/drawing/2014/main" id="{59CAB128-25BF-1114-A539-6C099A81386F}"/>
              </a:ext>
            </a:extLst>
          </p:cNvPr>
          <p:cNvGrpSpPr/>
          <p:nvPr/>
        </p:nvGrpSpPr>
        <p:grpSpPr>
          <a:xfrm>
            <a:off x="7148750" y="2757585"/>
            <a:ext cx="3838093" cy="3781327"/>
            <a:chOff x="7361075" y="2787511"/>
            <a:chExt cx="3413444" cy="3781327"/>
          </a:xfrm>
        </p:grpSpPr>
        <p:sp>
          <p:nvSpPr>
            <p:cNvPr id="20" name="Freeform: Shape 19">
              <a:extLst>
                <a:ext uri="{FF2B5EF4-FFF2-40B4-BE49-F238E27FC236}">
                  <a16:creationId xmlns:a16="http://schemas.microsoft.com/office/drawing/2014/main" id="{C6EBC3E4-2A23-F9E2-A0A0-C40707A1DCC7}"/>
                </a:ext>
              </a:extLst>
            </p:cNvPr>
            <p:cNvSpPr/>
            <p:nvPr/>
          </p:nvSpPr>
          <p:spPr>
            <a:xfrm>
              <a:off x="7361075" y="2787511"/>
              <a:ext cx="3413444" cy="749025"/>
            </a:xfrm>
            <a:custGeom>
              <a:avLst/>
              <a:gdLst>
                <a:gd name="connsiteX0" fmla="*/ 0 w 2013350"/>
                <a:gd name="connsiteY0" fmla="*/ 0 h 604005"/>
                <a:gd name="connsiteX1" fmla="*/ 2013350 w 2013350"/>
                <a:gd name="connsiteY1" fmla="*/ 0 h 604005"/>
                <a:gd name="connsiteX2" fmla="*/ 2013350 w 2013350"/>
                <a:gd name="connsiteY2" fmla="*/ 604005 h 604005"/>
                <a:gd name="connsiteX3" fmla="*/ 0 w 2013350"/>
                <a:gd name="connsiteY3" fmla="*/ 604005 h 604005"/>
                <a:gd name="connsiteX4" fmla="*/ 0 w 2013350"/>
                <a:gd name="connsiteY4" fmla="*/ 0 h 604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3350" h="604005">
                  <a:moveTo>
                    <a:pt x="0" y="0"/>
                  </a:moveTo>
                  <a:lnTo>
                    <a:pt x="2013350" y="0"/>
                  </a:lnTo>
                  <a:lnTo>
                    <a:pt x="2013350" y="604005"/>
                  </a:lnTo>
                  <a:lnTo>
                    <a:pt x="0" y="604005"/>
                  </a:lnTo>
                  <a:lnTo>
                    <a:pt x="0" y="0"/>
                  </a:lnTo>
                  <a:close/>
                </a:path>
              </a:pathLst>
            </a:custGeom>
            <a:solidFill>
              <a:schemeClr val="accent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2000" dirty="0">
                  <a:latin typeface="Baskerville Old Face" panose="02020602080505020303" pitchFamily="18" charset="77"/>
                  <a:ea typeface="Baskerville" panose="02020502070401020303" pitchFamily="18" charset="0"/>
                </a:rPr>
                <a:t>Exp. 1b</a:t>
              </a:r>
              <a:endParaRPr lang="en-US" sz="2000" kern="1200" dirty="0">
                <a:latin typeface="Baskerville Old Face" panose="02020602080505020303" pitchFamily="18" charset="77"/>
                <a:ea typeface="Baskerville" panose="02020502070401020303" pitchFamily="18" charset="0"/>
              </a:endParaRPr>
            </a:p>
          </p:txBody>
        </p:sp>
        <p:sp>
          <p:nvSpPr>
            <p:cNvPr id="21" name="Freeform: Shape 20">
              <a:extLst>
                <a:ext uri="{FF2B5EF4-FFF2-40B4-BE49-F238E27FC236}">
                  <a16:creationId xmlns:a16="http://schemas.microsoft.com/office/drawing/2014/main" id="{71717C1D-EDDE-AB8B-F90B-06E6088F84B7}"/>
                </a:ext>
              </a:extLst>
            </p:cNvPr>
            <p:cNvSpPr/>
            <p:nvPr/>
          </p:nvSpPr>
          <p:spPr>
            <a:xfrm>
              <a:off x="7361075" y="3383899"/>
              <a:ext cx="3413444" cy="3184939"/>
            </a:xfrm>
            <a:custGeom>
              <a:avLst/>
              <a:gdLst>
                <a:gd name="connsiteX0" fmla="*/ 0 w 2013350"/>
                <a:gd name="connsiteY0" fmla="*/ 0 h 2568297"/>
                <a:gd name="connsiteX1" fmla="*/ 2013350 w 2013350"/>
                <a:gd name="connsiteY1" fmla="*/ 0 h 2568297"/>
                <a:gd name="connsiteX2" fmla="*/ 2013350 w 2013350"/>
                <a:gd name="connsiteY2" fmla="*/ 2568297 h 2568297"/>
                <a:gd name="connsiteX3" fmla="*/ 0 w 2013350"/>
                <a:gd name="connsiteY3" fmla="*/ 2568297 h 2568297"/>
                <a:gd name="connsiteX4" fmla="*/ 0 w 2013350"/>
                <a:gd name="connsiteY4" fmla="*/ 0 h 2568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3350" h="2568297">
                  <a:moveTo>
                    <a:pt x="0" y="0"/>
                  </a:moveTo>
                  <a:lnTo>
                    <a:pt x="2013350" y="0"/>
                  </a:lnTo>
                  <a:lnTo>
                    <a:pt x="2013350" y="2568297"/>
                  </a:lnTo>
                  <a:lnTo>
                    <a:pt x="0" y="2568297"/>
                  </a:lnTo>
                  <a:lnTo>
                    <a:pt x="0" y="0"/>
                  </a:lnTo>
                  <a:close/>
                </a:path>
              </a:pathLst>
            </a:custGeom>
            <a:solidFill>
              <a:schemeClr val="bg1">
                <a:lumMod val="95000"/>
                <a:alpha val="9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8874" tIns="198874" rIns="198874" bIns="198874" numCol="1" spcCol="1270" anchor="t" anchorCtr="0">
              <a:noAutofit/>
            </a:bodyPr>
            <a:lstStyle/>
            <a:p>
              <a:pPr marL="285750" lvl="0" indent="-285750" algn="l" defTabSz="711200">
                <a:lnSpc>
                  <a:spcPct val="90000"/>
                </a:lnSpc>
                <a:spcBef>
                  <a:spcPct val="0"/>
                </a:spcBef>
                <a:spcAft>
                  <a:spcPct val="35000"/>
                </a:spcAft>
                <a:buFont typeface="Arial" panose="020B0604020202020204" pitchFamily="34" charset="0"/>
                <a:buChar char="•"/>
              </a:pPr>
              <a:r>
                <a:rPr lang="en-US" sz="2000" b="0" i="0" kern="1200" dirty="0">
                  <a:solidFill>
                    <a:schemeClr val="accent3"/>
                  </a:solidFill>
                  <a:latin typeface="Gill Sans Nova Light" panose="020B0302020104020203" pitchFamily="34" charset="0"/>
                  <a:cs typeface="Gill Sans Light" panose="020B0302020104020203" pitchFamily="34" charset="-79"/>
                </a:rPr>
                <a:t>A Female voice is presented, producing a word that contains an ambiguous s/</a:t>
              </a:r>
              <a:r>
                <a:rPr lang="en-US" sz="2000" b="0" i="0" kern="1200" dirty="0" err="1">
                  <a:solidFill>
                    <a:schemeClr val="accent3"/>
                  </a:solidFill>
                  <a:latin typeface="Gill Sans Nova Light" panose="020B0302020104020203" pitchFamily="34" charset="0"/>
                  <a:cs typeface="Gill Sans Light" panose="020B0302020104020203" pitchFamily="34" charset="-79"/>
                </a:rPr>
                <a:t>sh</a:t>
              </a:r>
              <a:r>
                <a:rPr lang="en-US" sz="2000" b="0" i="0" kern="1200" dirty="0">
                  <a:solidFill>
                    <a:schemeClr val="accent3"/>
                  </a:solidFill>
                  <a:latin typeface="Gill Sans Nova Light" panose="020B0302020104020203" pitchFamily="34" charset="0"/>
                  <a:cs typeface="Gill Sans Light" panose="020B0302020104020203" pitchFamily="34" charset="-79"/>
                </a:rPr>
                <a:t> sound</a:t>
              </a:r>
            </a:p>
            <a:p>
              <a:pPr marL="285750" lvl="0" indent="-285750" algn="l" defTabSz="711200">
                <a:lnSpc>
                  <a:spcPct val="90000"/>
                </a:lnSpc>
                <a:spcBef>
                  <a:spcPct val="0"/>
                </a:spcBef>
                <a:spcAft>
                  <a:spcPct val="35000"/>
                </a:spcAft>
                <a:buFont typeface="Arial" panose="020B0604020202020204" pitchFamily="34" charset="0"/>
                <a:buChar char="•"/>
              </a:pPr>
              <a:r>
                <a:rPr lang="en-US" sz="2000" dirty="0">
                  <a:solidFill>
                    <a:schemeClr val="accent3"/>
                  </a:solidFill>
                  <a:latin typeface="Gill Sans Nova Light" panose="020B0302020104020203" pitchFamily="34" charset="0"/>
                  <a:cs typeface="Gill Sans Light" panose="020B0302020104020203" pitchFamily="34" charset="-79"/>
                </a:rPr>
                <a:t>Male voice 200ms after female audio starts  </a:t>
              </a:r>
            </a:p>
            <a:p>
              <a:pPr marL="742950" lvl="1" indent="-285750" defTabSz="711200">
                <a:lnSpc>
                  <a:spcPct val="90000"/>
                </a:lnSpc>
                <a:spcBef>
                  <a:spcPct val="0"/>
                </a:spcBef>
                <a:spcAft>
                  <a:spcPct val="35000"/>
                </a:spcAft>
                <a:buFont typeface="Arial" panose="020B0604020202020204" pitchFamily="34" charset="0"/>
                <a:buChar char="•"/>
              </a:pPr>
              <a:r>
                <a:rPr lang="en-US" sz="2000" dirty="0">
                  <a:solidFill>
                    <a:schemeClr val="accent3"/>
                  </a:solidFill>
                  <a:latin typeface="Gill Sans Nova Light" panose="020B0302020104020203" pitchFamily="34" charset="0"/>
                  <a:cs typeface="Gill Sans Light" panose="020B0302020104020203" pitchFamily="34" charset="-79"/>
                </a:rPr>
                <a:t>no ambiguous sound</a:t>
              </a:r>
            </a:p>
            <a:p>
              <a:pPr marL="285750" indent="-285750" defTabSz="711200">
                <a:lnSpc>
                  <a:spcPct val="90000"/>
                </a:lnSpc>
                <a:spcBef>
                  <a:spcPct val="0"/>
                </a:spcBef>
                <a:spcAft>
                  <a:spcPct val="35000"/>
                </a:spcAft>
                <a:buFont typeface="Arial" panose="020B0604020202020204" pitchFamily="34" charset="0"/>
                <a:buChar char="•"/>
              </a:pPr>
              <a:r>
                <a:rPr lang="en-US" sz="2000" b="0" i="0" kern="1200" dirty="0">
                  <a:solidFill>
                    <a:schemeClr val="accent3"/>
                  </a:solidFill>
                  <a:latin typeface="Gill Sans Nova Light" panose="020B0302020104020203" pitchFamily="34" charset="0"/>
                  <a:cs typeface="Gill Sans Light" panose="020B0302020104020203" pitchFamily="34" charset="-79"/>
                </a:rPr>
                <a:t>Count the syllables of the word produced by the </a:t>
              </a:r>
              <a:r>
                <a:rPr lang="en-US" sz="2000" b="1" i="0" kern="1200" dirty="0">
                  <a:solidFill>
                    <a:schemeClr val="accent3"/>
                  </a:solidFill>
                  <a:latin typeface="Gill Sans Nova Light" panose="020B0302020104020203" pitchFamily="34" charset="0"/>
                  <a:cs typeface="Gill Sans Light" panose="020B0302020104020203" pitchFamily="34" charset="-79"/>
                </a:rPr>
                <a:t>Female Voice</a:t>
              </a:r>
            </a:p>
          </p:txBody>
        </p:sp>
      </p:grpSp>
      <p:sp>
        <p:nvSpPr>
          <p:cNvPr id="3" name="TextBox 2">
            <a:extLst>
              <a:ext uri="{FF2B5EF4-FFF2-40B4-BE49-F238E27FC236}">
                <a16:creationId xmlns:a16="http://schemas.microsoft.com/office/drawing/2014/main" id="{1BF274BF-E2ED-29CF-22FE-949A123B72CF}"/>
              </a:ext>
            </a:extLst>
          </p:cNvPr>
          <p:cNvSpPr txBox="1"/>
          <p:nvPr/>
        </p:nvSpPr>
        <p:spPr>
          <a:xfrm>
            <a:off x="2166025" y="6125517"/>
            <a:ext cx="2595418" cy="461665"/>
          </a:xfrm>
          <a:prstGeom prst="rect">
            <a:avLst/>
          </a:prstGeom>
          <a:noFill/>
        </p:spPr>
        <p:txBody>
          <a:bodyPr wrap="square" rtlCol="0">
            <a:spAutoFit/>
          </a:bodyPr>
          <a:lstStyle/>
          <a:p>
            <a:r>
              <a:rPr lang="en-US" sz="2400" b="1" i="0" u="sng" kern="1200" dirty="0">
                <a:solidFill>
                  <a:srgbClr val="FE9700"/>
                </a:solidFill>
                <a:latin typeface="Gill Sans Nova Light" panose="020B0302020104020203" pitchFamily="34" charset="0"/>
                <a:cs typeface="Gill Sans Light" panose="020B0302020104020203" pitchFamily="34" charset="-79"/>
              </a:rPr>
              <a:t>No Adaptation</a:t>
            </a:r>
          </a:p>
        </p:txBody>
      </p:sp>
      <p:sp>
        <p:nvSpPr>
          <p:cNvPr id="7" name="TextBox 6">
            <a:extLst>
              <a:ext uri="{FF2B5EF4-FFF2-40B4-BE49-F238E27FC236}">
                <a16:creationId xmlns:a16="http://schemas.microsoft.com/office/drawing/2014/main" id="{D15F22B8-0732-36FD-DB83-0455B7E3208D}"/>
              </a:ext>
            </a:extLst>
          </p:cNvPr>
          <p:cNvSpPr txBox="1"/>
          <p:nvPr/>
        </p:nvSpPr>
        <p:spPr>
          <a:xfrm>
            <a:off x="8460607" y="6086075"/>
            <a:ext cx="2595418" cy="461665"/>
          </a:xfrm>
          <a:prstGeom prst="rect">
            <a:avLst/>
          </a:prstGeom>
          <a:noFill/>
        </p:spPr>
        <p:txBody>
          <a:bodyPr wrap="square" rtlCol="0">
            <a:spAutoFit/>
          </a:bodyPr>
          <a:lstStyle/>
          <a:p>
            <a:r>
              <a:rPr lang="en-US" sz="2400" b="1" i="0" u="sng" kern="1200" dirty="0">
                <a:solidFill>
                  <a:srgbClr val="FE9700"/>
                </a:solidFill>
                <a:latin typeface="Gill Sans Nova Light" panose="020B0302020104020203" pitchFamily="34" charset="0"/>
                <a:cs typeface="Gill Sans Light" panose="020B0302020104020203" pitchFamily="34" charset="-79"/>
              </a:rPr>
              <a:t>Adaptation</a:t>
            </a:r>
          </a:p>
        </p:txBody>
      </p:sp>
    </p:spTree>
    <p:extLst>
      <p:ext uri="{BB962C8B-B14F-4D97-AF65-F5344CB8AC3E}">
        <p14:creationId xmlns:p14="http://schemas.microsoft.com/office/powerpoint/2010/main" val="381314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C23D926-2E52-C80C-303D-5B85B73DC5CC}"/>
              </a:ext>
            </a:extLst>
          </p:cNvPr>
          <p:cNvPicPr>
            <a:picLocks noChangeAspect="1"/>
          </p:cNvPicPr>
          <p:nvPr/>
        </p:nvPicPr>
        <p:blipFill rotWithShape="1">
          <a:blip r:embed="rId2"/>
          <a:srcRect r="22080"/>
          <a:stretch/>
        </p:blipFill>
        <p:spPr>
          <a:xfrm>
            <a:off x="11140722" y="1807120"/>
            <a:ext cx="1052818" cy="1064875"/>
          </a:xfrm>
          <a:prstGeom prst="rect">
            <a:avLst/>
          </a:prstGeom>
        </p:spPr>
      </p:pic>
      <p:pic>
        <p:nvPicPr>
          <p:cNvPr id="13" name="Picture 12">
            <a:extLst>
              <a:ext uri="{FF2B5EF4-FFF2-40B4-BE49-F238E27FC236}">
                <a16:creationId xmlns:a16="http://schemas.microsoft.com/office/drawing/2014/main" id="{146C6C8A-3230-7623-194A-FF24BCEC279E}"/>
              </a:ext>
            </a:extLst>
          </p:cNvPr>
          <p:cNvPicPr>
            <a:picLocks noChangeAspect="1"/>
          </p:cNvPicPr>
          <p:nvPr/>
        </p:nvPicPr>
        <p:blipFill rotWithShape="1">
          <a:blip r:embed="rId2"/>
          <a:srcRect r="22080"/>
          <a:stretch/>
        </p:blipFill>
        <p:spPr>
          <a:xfrm>
            <a:off x="43500" y="1807119"/>
            <a:ext cx="1052818" cy="1064875"/>
          </a:xfrm>
          <a:prstGeom prst="rect">
            <a:avLst/>
          </a:prstGeom>
        </p:spPr>
      </p:pic>
      <p:sp>
        <p:nvSpPr>
          <p:cNvPr id="2" name="Title 1">
            <a:extLst>
              <a:ext uri="{FF2B5EF4-FFF2-40B4-BE49-F238E27FC236}">
                <a16:creationId xmlns:a16="http://schemas.microsoft.com/office/drawing/2014/main" id="{82C7E564-4283-8AE2-ADD2-7B3FFCFA26C7}"/>
              </a:ext>
            </a:extLst>
          </p:cNvPr>
          <p:cNvSpPr>
            <a:spLocks noGrp="1"/>
          </p:cNvSpPr>
          <p:nvPr>
            <p:ph type="title"/>
          </p:nvPr>
        </p:nvSpPr>
        <p:spPr/>
        <p:txBody>
          <a:bodyPr/>
          <a:lstStyle/>
          <a:p>
            <a:r>
              <a:rPr lang="en-US" dirty="0"/>
              <a:t>Business opportunities are like buses. There's always another one coming.</a:t>
            </a:r>
          </a:p>
        </p:txBody>
      </p:sp>
      <p:sp>
        <p:nvSpPr>
          <p:cNvPr id="10" name="Text Placeholder 9">
            <a:extLst>
              <a:ext uri="{FF2B5EF4-FFF2-40B4-BE49-F238E27FC236}">
                <a16:creationId xmlns:a16="http://schemas.microsoft.com/office/drawing/2014/main" id="{FA47ED29-D9DA-9DC6-8B43-80EC2A2E5B50}"/>
              </a:ext>
            </a:extLst>
          </p:cNvPr>
          <p:cNvSpPr>
            <a:spLocks noGrp="1"/>
          </p:cNvSpPr>
          <p:nvPr>
            <p:ph type="body" sz="quarter" idx="10"/>
          </p:nvPr>
        </p:nvSpPr>
        <p:spPr/>
        <p:txBody>
          <a:bodyPr/>
          <a:lstStyle/>
          <a:p>
            <a:r>
              <a:rPr lang="en-US" dirty="0"/>
              <a:t>“</a:t>
            </a:r>
          </a:p>
        </p:txBody>
      </p:sp>
      <p:sp>
        <p:nvSpPr>
          <p:cNvPr id="3" name="Text Placeholder 2">
            <a:extLst>
              <a:ext uri="{FF2B5EF4-FFF2-40B4-BE49-F238E27FC236}">
                <a16:creationId xmlns:a16="http://schemas.microsoft.com/office/drawing/2014/main" id="{C9CFA000-38C2-F344-E543-42483390408A}"/>
              </a:ext>
            </a:extLst>
          </p:cNvPr>
          <p:cNvSpPr>
            <a:spLocks noGrp="1"/>
          </p:cNvSpPr>
          <p:nvPr>
            <p:ph type="body" idx="1"/>
          </p:nvPr>
        </p:nvSpPr>
        <p:spPr/>
        <p:txBody>
          <a:bodyPr/>
          <a:lstStyle/>
          <a:p>
            <a:r>
              <a:rPr lang="en-US" dirty="0"/>
              <a:t>Richard Branson</a:t>
            </a:r>
          </a:p>
        </p:txBody>
      </p:sp>
      <p:sp>
        <p:nvSpPr>
          <p:cNvPr id="11" name="Text Placeholder 10">
            <a:extLst>
              <a:ext uri="{FF2B5EF4-FFF2-40B4-BE49-F238E27FC236}">
                <a16:creationId xmlns:a16="http://schemas.microsoft.com/office/drawing/2014/main" id="{CB634FAD-36DD-9FB0-7030-266A29178C42}"/>
              </a:ext>
            </a:extLst>
          </p:cNvPr>
          <p:cNvSpPr>
            <a:spLocks noGrp="1"/>
          </p:cNvSpPr>
          <p:nvPr>
            <p:ph type="body" sz="quarter" idx="11"/>
          </p:nvPr>
        </p:nvSpPr>
        <p:spPr/>
        <p:txBody>
          <a:bodyPr/>
          <a:lstStyle/>
          <a:p>
            <a:r>
              <a:rPr lang="en-US" dirty="0"/>
              <a:t>”</a:t>
            </a:r>
          </a:p>
        </p:txBody>
      </p:sp>
      <p:pic>
        <p:nvPicPr>
          <p:cNvPr id="5" name="Picture 4">
            <a:extLst>
              <a:ext uri="{FF2B5EF4-FFF2-40B4-BE49-F238E27FC236}">
                <a16:creationId xmlns:a16="http://schemas.microsoft.com/office/drawing/2014/main" id="{1A112F06-BE20-0C50-9A6E-DD079DCC2D5F}"/>
              </a:ext>
            </a:extLst>
          </p:cNvPr>
          <p:cNvPicPr>
            <a:picLocks noChangeAspect="1"/>
          </p:cNvPicPr>
          <p:nvPr/>
        </p:nvPicPr>
        <p:blipFill rotWithShape="1">
          <a:blip r:embed="rId2"/>
          <a:srcRect r="22080"/>
          <a:stretch/>
        </p:blipFill>
        <p:spPr>
          <a:xfrm>
            <a:off x="0" y="2211725"/>
            <a:ext cx="12192000" cy="5040558"/>
          </a:xfrm>
          <a:prstGeom prst="rect">
            <a:avLst/>
          </a:prstGeom>
        </p:spPr>
      </p:pic>
      <p:pic>
        <p:nvPicPr>
          <p:cNvPr id="8" name="Picture 7">
            <a:extLst>
              <a:ext uri="{FF2B5EF4-FFF2-40B4-BE49-F238E27FC236}">
                <a16:creationId xmlns:a16="http://schemas.microsoft.com/office/drawing/2014/main" id="{B497EFEF-B85C-129B-BEF7-B9550EFE87D4}"/>
              </a:ext>
            </a:extLst>
          </p:cNvPr>
          <p:cNvPicPr>
            <a:picLocks noChangeAspect="1"/>
          </p:cNvPicPr>
          <p:nvPr/>
        </p:nvPicPr>
        <p:blipFill>
          <a:blip r:embed="rId3"/>
          <a:stretch>
            <a:fillRect/>
          </a:stretch>
        </p:blipFill>
        <p:spPr>
          <a:xfrm>
            <a:off x="779229" y="2211725"/>
            <a:ext cx="11052178" cy="4122744"/>
          </a:xfrm>
          <a:prstGeom prst="rect">
            <a:avLst/>
          </a:prstGeom>
        </p:spPr>
      </p:pic>
    </p:spTree>
    <p:extLst>
      <p:ext uri="{BB962C8B-B14F-4D97-AF65-F5344CB8AC3E}">
        <p14:creationId xmlns:p14="http://schemas.microsoft.com/office/powerpoint/2010/main" val="1996724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FE5D1FA-29CC-DB24-6739-32366ECE2E06}"/>
              </a:ext>
            </a:extLst>
          </p:cNvPr>
          <p:cNvPicPr>
            <a:picLocks noChangeAspect="1"/>
          </p:cNvPicPr>
          <p:nvPr/>
        </p:nvPicPr>
        <p:blipFill rotWithShape="1">
          <a:blip r:embed="rId2"/>
          <a:srcRect t="2246"/>
          <a:stretch/>
        </p:blipFill>
        <p:spPr>
          <a:xfrm>
            <a:off x="1739704" y="3001818"/>
            <a:ext cx="8839904" cy="3617297"/>
          </a:xfrm>
          <a:prstGeom prst="rect">
            <a:avLst/>
          </a:prstGeom>
        </p:spPr>
      </p:pic>
      <p:sp>
        <p:nvSpPr>
          <p:cNvPr id="6" name="Title 5">
            <a:extLst>
              <a:ext uri="{FF2B5EF4-FFF2-40B4-BE49-F238E27FC236}">
                <a16:creationId xmlns:a16="http://schemas.microsoft.com/office/drawing/2014/main" id="{729931BA-C9AC-B5EB-4988-E30DC389D1BE}"/>
              </a:ext>
            </a:extLst>
          </p:cNvPr>
          <p:cNvSpPr>
            <a:spLocks noGrp="1"/>
          </p:cNvSpPr>
          <p:nvPr>
            <p:ph type="title"/>
          </p:nvPr>
        </p:nvSpPr>
        <p:spPr/>
        <p:txBody>
          <a:bodyPr>
            <a:normAutofit/>
          </a:bodyPr>
          <a:lstStyle/>
          <a:p>
            <a:r>
              <a:rPr lang="en-US" u="sng" dirty="0"/>
              <a:t>S</a:t>
            </a:r>
            <a:r>
              <a:rPr lang="en-US" dirty="0"/>
              <a:t>timulus </a:t>
            </a:r>
            <a:r>
              <a:rPr lang="en-US" u="sng" dirty="0"/>
              <a:t>O</a:t>
            </a:r>
            <a:r>
              <a:rPr lang="en-US" dirty="0"/>
              <a:t>nset </a:t>
            </a:r>
            <a:r>
              <a:rPr lang="en-US" u="sng" dirty="0"/>
              <a:t>A</a:t>
            </a:r>
            <a:r>
              <a:rPr lang="en-US" dirty="0"/>
              <a:t>synchrony</a:t>
            </a:r>
            <a:endParaRPr lang="en-US" b="1" dirty="0"/>
          </a:p>
        </p:txBody>
      </p:sp>
      <p:sp>
        <p:nvSpPr>
          <p:cNvPr id="5" name="Slide Number Placeholder 4">
            <a:extLst>
              <a:ext uri="{FF2B5EF4-FFF2-40B4-BE49-F238E27FC236}">
                <a16:creationId xmlns:a16="http://schemas.microsoft.com/office/drawing/2014/main" id="{57E0C315-88AB-8F81-EB11-A32BF217139D}"/>
              </a:ext>
            </a:extLst>
          </p:cNvPr>
          <p:cNvSpPr>
            <a:spLocks noGrp="1"/>
          </p:cNvSpPr>
          <p:nvPr>
            <p:ph type="sldNum" sz="quarter" idx="11"/>
          </p:nvPr>
        </p:nvSpPr>
        <p:spPr/>
        <p:txBody>
          <a:bodyPr/>
          <a:lstStyle/>
          <a:p>
            <a:fld id="{294A09A9-5501-47C1-A89A-A340965A2BE2}" type="slidenum">
              <a:rPr lang="en-US" smtClean="0"/>
              <a:pPr/>
              <a:t>13</a:t>
            </a:fld>
            <a:endParaRPr lang="en-US" dirty="0"/>
          </a:p>
        </p:txBody>
      </p:sp>
      <p:sp>
        <p:nvSpPr>
          <p:cNvPr id="2" name="Content Placeholder 7">
            <a:extLst>
              <a:ext uri="{FF2B5EF4-FFF2-40B4-BE49-F238E27FC236}">
                <a16:creationId xmlns:a16="http://schemas.microsoft.com/office/drawing/2014/main" id="{7A3B2B71-47AE-6A7B-8090-264689AD9965}"/>
              </a:ext>
            </a:extLst>
          </p:cNvPr>
          <p:cNvSpPr txBox="1">
            <a:spLocks/>
          </p:cNvSpPr>
          <p:nvPr/>
        </p:nvSpPr>
        <p:spPr>
          <a:xfrm>
            <a:off x="975360" y="2863272"/>
            <a:ext cx="10241280" cy="3493077"/>
          </a:xfrm>
          <a:prstGeom prst="rect">
            <a:avLst/>
          </a:prstGeom>
        </p:spPr>
        <p:txBody>
          <a:bodyPr/>
          <a:lst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585925"/>
              </a:buClr>
            </a:pPr>
            <a:endParaRPr lang="en-US" dirty="0"/>
          </a:p>
          <a:p>
            <a:pPr>
              <a:buClr>
                <a:srgbClr val="585925"/>
              </a:buClr>
            </a:pPr>
            <a:endParaRPr lang="en-US" dirty="0"/>
          </a:p>
        </p:txBody>
      </p:sp>
      <p:sp>
        <p:nvSpPr>
          <p:cNvPr id="7" name="Footer Placeholder 3">
            <a:extLst>
              <a:ext uri="{FF2B5EF4-FFF2-40B4-BE49-F238E27FC236}">
                <a16:creationId xmlns:a16="http://schemas.microsoft.com/office/drawing/2014/main" id="{BC185F6D-5645-7221-0158-B27B6E380FE6}"/>
              </a:ext>
            </a:extLst>
          </p:cNvPr>
          <p:cNvSpPr txBox="1">
            <a:spLocks/>
          </p:cNvSpPr>
          <p:nvPr/>
        </p:nvSpPr>
        <p:spPr>
          <a:xfrm>
            <a:off x="0" y="6563784"/>
            <a:ext cx="4114800" cy="3651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rgbClr val="73292A"/>
              </a:buClr>
              <a:buFont typeface="Arial" panose="020B0604020202020204" pitchFamily="34" charset="0"/>
              <a:buNone/>
              <a:defRPr sz="14000" b="1"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0" dirty="0">
                <a:solidFill>
                  <a:schemeClr val="accent3"/>
                </a:solidFill>
              </a:rPr>
              <a:t>Samuel (2016), p. 93</a:t>
            </a:r>
          </a:p>
        </p:txBody>
      </p:sp>
      <p:sp>
        <p:nvSpPr>
          <p:cNvPr id="9" name="Rectangle 8">
            <a:extLst>
              <a:ext uri="{FF2B5EF4-FFF2-40B4-BE49-F238E27FC236}">
                <a16:creationId xmlns:a16="http://schemas.microsoft.com/office/drawing/2014/main" id="{1EFAA017-B422-77A4-4DD7-871ECB3A9944}"/>
              </a:ext>
            </a:extLst>
          </p:cNvPr>
          <p:cNvSpPr/>
          <p:nvPr/>
        </p:nvSpPr>
        <p:spPr>
          <a:xfrm>
            <a:off x="4622333" y="4609810"/>
            <a:ext cx="4503193" cy="1450109"/>
          </a:xfrm>
          <a:prstGeom prst="rect">
            <a:avLst/>
          </a:prstGeom>
          <a:solidFill>
            <a:schemeClr val="accent2">
              <a:lumMod val="20000"/>
              <a:lumOff val="80000"/>
            </a:schemeClr>
          </a:solidFill>
          <a:ln w="3810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FC118D2-A940-02A5-7F65-6D118183765B}"/>
              </a:ext>
            </a:extLst>
          </p:cNvPr>
          <p:cNvSpPr/>
          <p:nvPr/>
        </p:nvSpPr>
        <p:spPr>
          <a:xfrm>
            <a:off x="3278909" y="3149600"/>
            <a:ext cx="5846618" cy="1450109"/>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D7D20F8F-195D-4BE8-EF9B-A0FF10F9B78B}"/>
              </a:ext>
            </a:extLst>
          </p:cNvPr>
          <p:cNvCxnSpPr/>
          <p:nvPr/>
        </p:nvCxnSpPr>
        <p:spPr>
          <a:xfrm>
            <a:off x="4412609" y="6373368"/>
            <a:ext cx="4521666"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25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564-4283-8AE2-ADD2-7B3FFCFA26C7}"/>
              </a:ext>
            </a:extLst>
          </p:cNvPr>
          <p:cNvSpPr>
            <a:spLocks noGrp="1"/>
          </p:cNvSpPr>
          <p:nvPr>
            <p:ph type="title"/>
          </p:nvPr>
        </p:nvSpPr>
        <p:spPr/>
        <p:txBody>
          <a:bodyPr/>
          <a:lstStyle/>
          <a:p>
            <a:r>
              <a:rPr lang="en-US" dirty="0"/>
              <a:t>Business opportunities are like buses. There's always another one coming.</a:t>
            </a:r>
          </a:p>
        </p:txBody>
      </p:sp>
      <p:sp>
        <p:nvSpPr>
          <p:cNvPr id="10" name="Text Placeholder 9">
            <a:extLst>
              <a:ext uri="{FF2B5EF4-FFF2-40B4-BE49-F238E27FC236}">
                <a16:creationId xmlns:a16="http://schemas.microsoft.com/office/drawing/2014/main" id="{FA47ED29-D9DA-9DC6-8B43-80EC2A2E5B50}"/>
              </a:ext>
            </a:extLst>
          </p:cNvPr>
          <p:cNvSpPr>
            <a:spLocks noGrp="1"/>
          </p:cNvSpPr>
          <p:nvPr>
            <p:ph type="body" sz="quarter" idx="10"/>
          </p:nvPr>
        </p:nvSpPr>
        <p:spPr/>
        <p:txBody>
          <a:bodyPr/>
          <a:lstStyle/>
          <a:p>
            <a:r>
              <a:rPr lang="en-US" dirty="0"/>
              <a:t>“</a:t>
            </a:r>
          </a:p>
        </p:txBody>
      </p:sp>
      <p:sp>
        <p:nvSpPr>
          <p:cNvPr id="3" name="Text Placeholder 2">
            <a:extLst>
              <a:ext uri="{FF2B5EF4-FFF2-40B4-BE49-F238E27FC236}">
                <a16:creationId xmlns:a16="http://schemas.microsoft.com/office/drawing/2014/main" id="{C9CFA000-38C2-F344-E543-42483390408A}"/>
              </a:ext>
            </a:extLst>
          </p:cNvPr>
          <p:cNvSpPr>
            <a:spLocks noGrp="1"/>
          </p:cNvSpPr>
          <p:nvPr>
            <p:ph type="body" idx="1"/>
          </p:nvPr>
        </p:nvSpPr>
        <p:spPr/>
        <p:txBody>
          <a:bodyPr/>
          <a:lstStyle/>
          <a:p>
            <a:r>
              <a:rPr lang="en-US" dirty="0"/>
              <a:t>Richard Branson</a:t>
            </a:r>
          </a:p>
        </p:txBody>
      </p:sp>
      <p:sp>
        <p:nvSpPr>
          <p:cNvPr id="11" name="Text Placeholder 10">
            <a:extLst>
              <a:ext uri="{FF2B5EF4-FFF2-40B4-BE49-F238E27FC236}">
                <a16:creationId xmlns:a16="http://schemas.microsoft.com/office/drawing/2014/main" id="{CB634FAD-36DD-9FB0-7030-266A29178C42}"/>
              </a:ext>
            </a:extLst>
          </p:cNvPr>
          <p:cNvSpPr>
            <a:spLocks noGrp="1"/>
          </p:cNvSpPr>
          <p:nvPr>
            <p:ph type="body" sz="quarter" idx="11"/>
          </p:nvPr>
        </p:nvSpPr>
        <p:spPr/>
        <p:txBody>
          <a:bodyPr/>
          <a:lstStyle/>
          <a:p>
            <a:r>
              <a:rPr lang="en-US" dirty="0"/>
              <a:t>”</a:t>
            </a:r>
          </a:p>
        </p:txBody>
      </p:sp>
      <p:pic>
        <p:nvPicPr>
          <p:cNvPr id="5" name="Picture 4">
            <a:extLst>
              <a:ext uri="{FF2B5EF4-FFF2-40B4-BE49-F238E27FC236}">
                <a16:creationId xmlns:a16="http://schemas.microsoft.com/office/drawing/2014/main" id="{1A112F06-BE20-0C50-9A6E-DD079DCC2D5F}"/>
              </a:ext>
            </a:extLst>
          </p:cNvPr>
          <p:cNvPicPr>
            <a:picLocks noChangeAspect="1"/>
          </p:cNvPicPr>
          <p:nvPr/>
        </p:nvPicPr>
        <p:blipFill rotWithShape="1">
          <a:blip r:embed="rId2"/>
          <a:srcRect r="22080"/>
          <a:stretch/>
        </p:blipFill>
        <p:spPr>
          <a:xfrm>
            <a:off x="0" y="1817442"/>
            <a:ext cx="12192000" cy="5040558"/>
          </a:xfrm>
          <a:prstGeom prst="rect">
            <a:avLst/>
          </a:prstGeom>
        </p:spPr>
      </p:pic>
      <p:pic>
        <p:nvPicPr>
          <p:cNvPr id="7" name="Picture 6">
            <a:extLst>
              <a:ext uri="{FF2B5EF4-FFF2-40B4-BE49-F238E27FC236}">
                <a16:creationId xmlns:a16="http://schemas.microsoft.com/office/drawing/2014/main" id="{226FEA61-AC67-6910-742A-FA4959385347}"/>
              </a:ext>
            </a:extLst>
          </p:cNvPr>
          <p:cNvPicPr>
            <a:picLocks noChangeAspect="1"/>
          </p:cNvPicPr>
          <p:nvPr/>
        </p:nvPicPr>
        <p:blipFill>
          <a:blip r:embed="rId3"/>
          <a:stretch>
            <a:fillRect/>
          </a:stretch>
        </p:blipFill>
        <p:spPr>
          <a:xfrm>
            <a:off x="1553897" y="1817442"/>
            <a:ext cx="9315767" cy="4898739"/>
          </a:xfrm>
          <a:prstGeom prst="rect">
            <a:avLst/>
          </a:prstGeom>
        </p:spPr>
      </p:pic>
      <p:sp>
        <p:nvSpPr>
          <p:cNvPr id="12" name="Footer Placeholder 3">
            <a:extLst>
              <a:ext uri="{FF2B5EF4-FFF2-40B4-BE49-F238E27FC236}">
                <a16:creationId xmlns:a16="http://schemas.microsoft.com/office/drawing/2014/main" id="{59A6F25F-6017-7627-AB0A-F65E389FB4B5}"/>
              </a:ext>
            </a:extLst>
          </p:cNvPr>
          <p:cNvSpPr txBox="1">
            <a:spLocks/>
          </p:cNvSpPr>
          <p:nvPr/>
        </p:nvSpPr>
        <p:spPr>
          <a:xfrm>
            <a:off x="0" y="6563784"/>
            <a:ext cx="4114800" cy="3651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rgbClr val="73292A"/>
              </a:buClr>
              <a:buFont typeface="Arial" panose="020B0604020202020204" pitchFamily="34" charset="0"/>
              <a:buNone/>
              <a:defRPr sz="14000" b="1"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0" dirty="0">
                <a:solidFill>
                  <a:schemeClr val="accent3"/>
                </a:solidFill>
              </a:rPr>
              <a:t>Samuel (2016), p. 96</a:t>
            </a:r>
          </a:p>
        </p:txBody>
      </p:sp>
    </p:spTree>
    <p:extLst>
      <p:ext uri="{BB962C8B-B14F-4D97-AF65-F5344CB8AC3E}">
        <p14:creationId xmlns:p14="http://schemas.microsoft.com/office/powerpoint/2010/main" val="1563980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EE61-CD73-86A2-2D07-38CC3E520533}"/>
              </a:ext>
            </a:extLst>
          </p:cNvPr>
          <p:cNvSpPr>
            <a:spLocks noGrp="1"/>
          </p:cNvSpPr>
          <p:nvPr>
            <p:ph type="title"/>
          </p:nvPr>
        </p:nvSpPr>
        <p:spPr>
          <a:xfrm>
            <a:off x="318655" y="2367925"/>
            <a:ext cx="11554690" cy="2287201"/>
          </a:xfrm>
        </p:spPr>
        <p:txBody>
          <a:bodyPr>
            <a:noAutofit/>
          </a:bodyPr>
          <a:lstStyle/>
          <a:p>
            <a:r>
              <a:rPr lang="en-US" sz="5400" dirty="0"/>
              <a:t>How does attention effect perceptual adaptation when two talkers are speaking simultaneously?  </a:t>
            </a:r>
          </a:p>
        </p:txBody>
      </p:sp>
    </p:spTree>
    <p:extLst>
      <p:ext uri="{BB962C8B-B14F-4D97-AF65-F5344CB8AC3E}">
        <p14:creationId xmlns:p14="http://schemas.microsoft.com/office/powerpoint/2010/main" val="2017616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6D712D4-F119-B777-6E4F-A84A0CC35F8C}"/>
              </a:ext>
            </a:extLst>
          </p:cNvPr>
          <p:cNvSpPr>
            <a:spLocks noGrp="1"/>
          </p:cNvSpPr>
          <p:nvPr>
            <p:ph type="title"/>
          </p:nvPr>
        </p:nvSpPr>
        <p:spPr/>
        <p:txBody>
          <a:bodyPr/>
          <a:lstStyle/>
          <a:p>
            <a:r>
              <a:rPr lang="en-US" dirty="0"/>
              <a:t>Why?</a:t>
            </a:r>
          </a:p>
        </p:txBody>
      </p:sp>
      <p:sp>
        <p:nvSpPr>
          <p:cNvPr id="7" name="Content Placeholder 6">
            <a:extLst>
              <a:ext uri="{FF2B5EF4-FFF2-40B4-BE49-F238E27FC236}">
                <a16:creationId xmlns:a16="http://schemas.microsoft.com/office/drawing/2014/main" id="{F6DEF7EF-C6D5-80E6-0B7A-F55D8120A1F4}"/>
              </a:ext>
            </a:extLst>
          </p:cNvPr>
          <p:cNvSpPr>
            <a:spLocks noGrp="1"/>
          </p:cNvSpPr>
          <p:nvPr>
            <p:ph idx="1"/>
          </p:nvPr>
        </p:nvSpPr>
        <p:spPr>
          <a:xfrm>
            <a:off x="838200" y="2994706"/>
            <a:ext cx="10515600" cy="843003"/>
          </a:xfrm>
        </p:spPr>
        <p:txBody>
          <a:bodyPr>
            <a:normAutofit lnSpcReduction="10000"/>
          </a:bodyPr>
          <a:lstStyle/>
          <a:p>
            <a:pPr marL="0" indent="0" algn="ctr">
              <a:buNone/>
            </a:pPr>
            <a:r>
              <a:rPr lang="en-US" b="1" dirty="0"/>
              <a:t>We know that perceptual adaptation does appear to require attentional resources, but we don’t know…</a:t>
            </a:r>
          </a:p>
        </p:txBody>
      </p:sp>
      <p:sp>
        <p:nvSpPr>
          <p:cNvPr id="8" name="Content Placeholder 6">
            <a:extLst>
              <a:ext uri="{FF2B5EF4-FFF2-40B4-BE49-F238E27FC236}">
                <a16:creationId xmlns:a16="http://schemas.microsoft.com/office/drawing/2014/main" id="{E840F402-330D-F6B7-88C5-F7EC3C34FE50}"/>
              </a:ext>
            </a:extLst>
          </p:cNvPr>
          <p:cNvSpPr txBox="1">
            <a:spLocks/>
          </p:cNvSpPr>
          <p:nvPr/>
        </p:nvSpPr>
        <p:spPr>
          <a:xfrm>
            <a:off x="838199" y="3943925"/>
            <a:ext cx="10836564" cy="8430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Gill Sans Nova Light" panose="020F0302020204030204" pitchFamily="34" charset="0"/>
                <a:ea typeface="+mn-ea"/>
                <a:cs typeface="Gill Sans Nova Light" panose="020F0302020204030204" pitchFamily="34" charset="0"/>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Gill Sans Nova Light" panose="020F0302020204030204" pitchFamily="34" charset="0"/>
                <a:ea typeface="+mn-ea"/>
                <a:cs typeface="Gill Sans Nova Light" panose="020F0302020204030204" pitchFamily="34" charset="0"/>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Gill Sans Nova Light" panose="020F0302020204030204" pitchFamily="34" charset="0"/>
                <a:ea typeface="+mn-ea"/>
                <a:cs typeface="Gill Sans Nova Light" panose="020F0302020204030204" pitchFamily="34" charset="0"/>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585925"/>
              </a:buClr>
            </a:pPr>
            <a:r>
              <a:rPr lang="en-US" dirty="0"/>
              <a:t>The degree of cognitive load required to inhibit adaptation </a:t>
            </a:r>
          </a:p>
        </p:txBody>
      </p:sp>
      <p:sp>
        <p:nvSpPr>
          <p:cNvPr id="9" name="Content Placeholder 6">
            <a:extLst>
              <a:ext uri="{FF2B5EF4-FFF2-40B4-BE49-F238E27FC236}">
                <a16:creationId xmlns:a16="http://schemas.microsoft.com/office/drawing/2014/main" id="{F9FB9164-6A05-074C-DBC9-35234C4F3B0A}"/>
              </a:ext>
            </a:extLst>
          </p:cNvPr>
          <p:cNvSpPr txBox="1">
            <a:spLocks/>
          </p:cNvSpPr>
          <p:nvPr/>
        </p:nvSpPr>
        <p:spPr>
          <a:xfrm>
            <a:off x="838200" y="4761711"/>
            <a:ext cx="10836563" cy="8430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Gill Sans Nova Light" panose="020F0302020204030204" pitchFamily="34" charset="0"/>
                <a:ea typeface="+mn-ea"/>
                <a:cs typeface="Gill Sans Nova Light" panose="020F0302020204030204" pitchFamily="34" charset="0"/>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Gill Sans Nova Light" panose="020F0302020204030204" pitchFamily="34" charset="0"/>
                <a:ea typeface="+mn-ea"/>
                <a:cs typeface="Gill Sans Nova Light" panose="020F0302020204030204" pitchFamily="34" charset="0"/>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Gill Sans Nova Light" panose="020F0302020204030204" pitchFamily="34" charset="0"/>
                <a:ea typeface="+mn-ea"/>
                <a:cs typeface="Gill Sans Nova Light" panose="020F0302020204030204" pitchFamily="34" charset="0"/>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585925"/>
              </a:buClr>
            </a:pPr>
            <a:r>
              <a:rPr lang="en-US" dirty="0"/>
              <a:t>The extent of listeners’ ability to hone in on and maintain attention directed towards one verbal stream in a noisy environment </a:t>
            </a:r>
          </a:p>
        </p:txBody>
      </p:sp>
      <p:sp>
        <p:nvSpPr>
          <p:cNvPr id="10" name="Content Placeholder 6">
            <a:extLst>
              <a:ext uri="{FF2B5EF4-FFF2-40B4-BE49-F238E27FC236}">
                <a16:creationId xmlns:a16="http://schemas.microsoft.com/office/drawing/2014/main" id="{119F9C34-DECC-B0EE-26CA-1E60AEF6CB6B}"/>
              </a:ext>
            </a:extLst>
          </p:cNvPr>
          <p:cNvSpPr txBox="1">
            <a:spLocks/>
          </p:cNvSpPr>
          <p:nvPr/>
        </p:nvSpPr>
        <p:spPr>
          <a:xfrm>
            <a:off x="838200" y="5741644"/>
            <a:ext cx="10515600" cy="8430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Gill Sans Nova Light" panose="020F0302020204030204" pitchFamily="34" charset="0"/>
                <a:ea typeface="+mn-ea"/>
                <a:cs typeface="Gill Sans Nova Light" panose="020F0302020204030204" pitchFamily="34" charset="0"/>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Gill Sans Nova Light" panose="020F0302020204030204" pitchFamily="34" charset="0"/>
                <a:ea typeface="+mn-ea"/>
                <a:cs typeface="Gill Sans Nova Light" panose="020F0302020204030204" pitchFamily="34" charset="0"/>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Gill Sans Nova Light" panose="020F0302020204030204" pitchFamily="34" charset="0"/>
                <a:ea typeface="+mn-ea"/>
                <a:cs typeface="Gill Sans Nova Light" panose="020F0302020204030204" pitchFamily="34" charset="0"/>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585925"/>
              </a:buClr>
            </a:pPr>
            <a:r>
              <a:rPr lang="en-US" dirty="0"/>
              <a:t>How listeners prioritize the many stimuli in their environment</a:t>
            </a:r>
          </a:p>
        </p:txBody>
      </p:sp>
    </p:spTree>
    <p:extLst>
      <p:ext uri="{BB962C8B-B14F-4D97-AF65-F5344CB8AC3E}">
        <p14:creationId xmlns:p14="http://schemas.microsoft.com/office/powerpoint/2010/main" val="80644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22DF0DAA-EC88-7F07-95BB-9993D6AAE396}"/>
              </a:ext>
            </a:extLst>
          </p:cNvPr>
          <p:cNvPicPr>
            <a:picLocks noChangeAspect="1"/>
          </p:cNvPicPr>
          <p:nvPr/>
        </p:nvPicPr>
        <p:blipFill>
          <a:blip r:embed="rId7"/>
          <a:stretch>
            <a:fillRect/>
          </a:stretch>
        </p:blipFill>
        <p:spPr>
          <a:xfrm rot="10800000">
            <a:off x="4209086" y="6093681"/>
            <a:ext cx="3773824" cy="764319"/>
          </a:xfrm>
          <a:prstGeom prst="rect">
            <a:avLst/>
          </a:prstGeom>
        </p:spPr>
      </p:pic>
      <p:pic>
        <p:nvPicPr>
          <p:cNvPr id="2" name="Critical_Sh.Publisher.M.L_S.Eraser.F.R">
            <a:hlinkClick r:id="" action="ppaction://media"/>
            <a:extLst>
              <a:ext uri="{FF2B5EF4-FFF2-40B4-BE49-F238E27FC236}">
                <a16:creationId xmlns:a16="http://schemas.microsoft.com/office/drawing/2014/main" id="{2AA3CEC9-3F1C-AC74-D693-3B9F0049BE82}"/>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8661777" y="4088092"/>
            <a:ext cx="406400" cy="406400"/>
          </a:xfrm>
          <a:prstGeom prst="rect">
            <a:avLst/>
          </a:prstGeom>
        </p:spPr>
      </p:pic>
      <p:pic>
        <p:nvPicPr>
          <p:cNvPr id="7" name="Picture 6">
            <a:extLst>
              <a:ext uri="{FF2B5EF4-FFF2-40B4-BE49-F238E27FC236}">
                <a16:creationId xmlns:a16="http://schemas.microsoft.com/office/drawing/2014/main" id="{71E35309-3495-0A9E-AEA9-DDCD7FE62060}"/>
              </a:ext>
            </a:extLst>
          </p:cNvPr>
          <p:cNvPicPr>
            <a:picLocks noChangeAspect="1"/>
          </p:cNvPicPr>
          <p:nvPr/>
        </p:nvPicPr>
        <p:blipFill rotWithShape="1">
          <a:blip r:embed="rId9"/>
          <a:srcRect l="28967" t="3122" r="27183" b="73266"/>
          <a:stretch/>
        </p:blipFill>
        <p:spPr>
          <a:xfrm>
            <a:off x="4581236" y="1394691"/>
            <a:ext cx="3177309" cy="1099127"/>
          </a:xfrm>
          <a:prstGeom prst="rect">
            <a:avLst/>
          </a:prstGeom>
        </p:spPr>
      </p:pic>
      <p:pic>
        <p:nvPicPr>
          <p:cNvPr id="10" name="Picture 9">
            <a:extLst>
              <a:ext uri="{FF2B5EF4-FFF2-40B4-BE49-F238E27FC236}">
                <a16:creationId xmlns:a16="http://schemas.microsoft.com/office/drawing/2014/main" id="{CCAD4150-89E2-043E-E7B3-942DC00DEF1E}"/>
              </a:ext>
            </a:extLst>
          </p:cNvPr>
          <p:cNvPicPr>
            <a:picLocks noChangeAspect="1"/>
          </p:cNvPicPr>
          <p:nvPr/>
        </p:nvPicPr>
        <p:blipFill rotWithShape="1">
          <a:blip r:embed="rId9"/>
          <a:srcRect l="34250" t="65550" r="31708"/>
          <a:stretch/>
        </p:blipFill>
        <p:spPr>
          <a:xfrm>
            <a:off x="5101164" y="3780834"/>
            <a:ext cx="2195557" cy="1427316"/>
          </a:xfrm>
          <a:prstGeom prst="rect">
            <a:avLst/>
          </a:prstGeom>
        </p:spPr>
      </p:pic>
      <p:pic>
        <p:nvPicPr>
          <p:cNvPr id="11" name="Picture 10">
            <a:extLst>
              <a:ext uri="{FF2B5EF4-FFF2-40B4-BE49-F238E27FC236}">
                <a16:creationId xmlns:a16="http://schemas.microsoft.com/office/drawing/2014/main" id="{C48511E2-BE82-EB7F-EA5A-BA7271D86D80}"/>
              </a:ext>
            </a:extLst>
          </p:cNvPr>
          <p:cNvPicPr>
            <a:picLocks noChangeAspect="1"/>
          </p:cNvPicPr>
          <p:nvPr/>
        </p:nvPicPr>
        <p:blipFill rotWithShape="1">
          <a:blip r:embed="rId9"/>
          <a:srcRect l="53888" t="26735" r="1051" b="35640"/>
          <a:stretch/>
        </p:blipFill>
        <p:spPr>
          <a:xfrm>
            <a:off x="7135475" y="2237401"/>
            <a:ext cx="3265051" cy="1751360"/>
          </a:xfrm>
          <a:prstGeom prst="rect">
            <a:avLst/>
          </a:prstGeom>
        </p:spPr>
      </p:pic>
      <p:pic>
        <p:nvPicPr>
          <p:cNvPr id="20" name="Filler_N.Logelai.M.L_W.Inhabit.F.R">
            <a:hlinkClick r:id="" action="ppaction://media"/>
            <a:extLst>
              <a:ext uri="{FF2B5EF4-FFF2-40B4-BE49-F238E27FC236}">
                <a16:creationId xmlns:a16="http://schemas.microsoft.com/office/drawing/2014/main" id="{37945FAB-686D-9D62-FB04-2A34C6BBB5F3}"/>
              </a:ext>
            </a:extLst>
          </p:cNvPr>
          <p:cNvPicPr>
            <a:picLocks noChangeAspect="1"/>
          </p:cNvPicPr>
          <p:nvPr>
            <a:audioFile r:link="rId4"/>
            <p:extLst>
              <p:ext uri="{DAA4B4D4-6D71-4841-9C94-3DE7FCFB9230}">
                <p14:media xmlns:p14="http://schemas.microsoft.com/office/powerpoint/2010/main" r:embed="rId3"/>
              </p:ext>
            </p:extLst>
          </p:nvPr>
        </p:nvPicPr>
        <p:blipFill>
          <a:blip r:embed="rId8"/>
          <a:stretch>
            <a:fillRect/>
          </a:stretch>
        </p:blipFill>
        <p:spPr>
          <a:xfrm>
            <a:off x="3329708" y="4088092"/>
            <a:ext cx="406400" cy="406400"/>
          </a:xfrm>
          <a:prstGeom prst="rect">
            <a:avLst/>
          </a:prstGeom>
        </p:spPr>
      </p:pic>
      <p:pic>
        <p:nvPicPr>
          <p:cNvPr id="24" name="Picture 23">
            <a:extLst>
              <a:ext uri="{FF2B5EF4-FFF2-40B4-BE49-F238E27FC236}">
                <a16:creationId xmlns:a16="http://schemas.microsoft.com/office/drawing/2014/main" id="{EFCCE26D-37F5-B102-8289-7166503D5B92}"/>
              </a:ext>
            </a:extLst>
          </p:cNvPr>
          <p:cNvPicPr>
            <a:picLocks noChangeAspect="1"/>
          </p:cNvPicPr>
          <p:nvPr/>
        </p:nvPicPr>
        <p:blipFill>
          <a:blip r:embed="rId10"/>
          <a:stretch>
            <a:fillRect/>
          </a:stretch>
        </p:blipFill>
        <p:spPr>
          <a:xfrm>
            <a:off x="1983921" y="2230601"/>
            <a:ext cx="3181514" cy="1752690"/>
          </a:xfrm>
          <a:prstGeom prst="rect">
            <a:avLst/>
          </a:prstGeom>
        </p:spPr>
      </p:pic>
    </p:spTree>
    <p:extLst>
      <p:ext uri="{BB962C8B-B14F-4D97-AF65-F5344CB8AC3E}">
        <p14:creationId xmlns:p14="http://schemas.microsoft.com/office/powerpoint/2010/main" val="298561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38"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123" fill="hold"/>
                                        <p:tgtEl>
                                          <p:spTgt spid="2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2"/>
                </p:tgtEl>
              </p:cMediaNode>
            </p:audio>
            <p:audio>
              <p:cMediaNode vol="80000">
                <p:cTn id="12" fill="hold" display="0">
                  <p:stCondLst>
                    <p:cond delay="indefinite"/>
                  </p:stCondLst>
                  <p:endCondLst>
                    <p:cond evt="onStopAudio" delay="0">
                      <p:tgtEl>
                        <p:sldTgt/>
                      </p:tgtEl>
                    </p:cond>
                  </p:endCondLst>
                </p:cTn>
                <p:tgtEl>
                  <p:spTgt spid="20"/>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6031CDF-0540-A440-72D7-DFCCCD8FAE28}"/>
              </a:ext>
            </a:extLst>
          </p:cNvPr>
          <p:cNvGrpSpPr/>
          <p:nvPr/>
        </p:nvGrpSpPr>
        <p:grpSpPr>
          <a:xfrm>
            <a:off x="2477485" y="1921363"/>
            <a:ext cx="7237030" cy="3015274"/>
            <a:chOff x="4193870" y="3284960"/>
            <a:chExt cx="4149173" cy="1590252"/>
          </a:xfrm>
        </p:grpSpPr>
        <p:grpSp>
          <p:nvGrpSpPr>
            <p:cNvPr id="15" name="Group 14">
              <a:extLst>
                <a:ext uri="{FF2B5EF4-FFF2-40B4-BE49-F238E27FC236}">
                  <a16:creationId xmlns:a16="http://schemas.microsoft.com/office/drawing/2014/main" id="{97E0295D-45CD-47E6-BDA5-115092E28DD2}"/>
                </a:ext>
              </a:extLst>
            </p:cNvPr>
            <p:cNvGrpSpPr/>
            <p:nvPr/>
          </p:nvGrpSpPr>
          <p:grpSpPr>
            <a:xfrm>
              <a:off x="4493049" y="3587183"/>
              <a:ext cx="3390492" cy="1288029"/>
              <a:chOff x="4589886" y="3531425"/>
              <a:chExt cx="3390492" cy="1288029"/>
            </a:xfrm>
          </p:grpSpPr>
          <p:cxnSp>
            <p:nvCxnSpPr>
              <p:cNvPr id="21" name="Straight Connector 20">
                <a:extLst>
                  <a:ext uri="{FF2B5EF4-FFF2-40B4-BE49-F238E27FC236}">
                    <a16:creationId xmlns:a16="http://schemas.microsoft.com/office/drawing/2014/main" id="{94FEC1A2-160D-5DDE-4923-ED16B8B49F16}"/>
                  </a:ext>
                </a:extLst>
              </p:cNvPr>
              <p:cNvCxnSpPr>
                <a:cxnSpLocks/>
              </p:cNvCxnSpPr>
              <p:nvPr/>
            </p:nvCxnSpPr>
            <p:spPr>
              <a:xfrm>
                <a:off x="6349042" y="3968151"/>
                <a:ext cx="0" cy="845389"/>
              </a:xfrm>
              <a:prstGeom prst="line">
                <a:avLst/>
              </a:prstGeom>
              <a:ln w="2857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C1A66C2-3313-1D10-A970-284E0E30D4F9}"/>
                  </a:ext>
                </a:extLst>
              </p:cNvPr>
              <p:cNvCxnSpPr>
                <a:cxnSpLocks/>
              </p:cNvCxnSpPr>
              <p:nvPr/>
            </p:nvCxnSpPr>
            <p:spPr>
              <a:xfrm>
                <a:off x="4603627" y="4600404"/>
                <a:ext cx="1736788" cy="6102"/>
              </a:xfrm>
              <a:prstGeom prst="straightConnector1">
                <a:avLst/>
              </a:prstGeom>
              <a:ln w="28575">
                <a:solidFill>
                  <a:srgbClr val="FE97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3287D56-00AC-8413-1799-E2F230E1BFB1}"/>
                  </a:ext>
                </a:extLst>
              </p:cNvPr>
              <p:cNvCxnSpPr>
                <a:cxnSpLocks/>
              </p:cNvCxnSpPr>
              <p:nvPr/>
            </p:nvCxnSpPr>
            <p:spPr>
              <a:xfrm flipV="1">
                <a:off x="6370114" y="4466158"/>
                <a:ext cx="1610264" cy="18337"/>
              </a:xfrm>
              <a:prstGeom prst="straightConnector1">
                <a:avLst/>
              </a:prstGeom>
              <a:ln w="28575">
                <a:solidFill>
                  <a:srgbClr val="77CEF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34E30EA-FC99-29BD-4F0F-F7B56A6E0D78}"/>
                  </a:ext>
                </a:extLst>
              </p:cNvPr>
              <p:cNvCxnSpPr>
                <a:cxnSpLocks/>
              </p:cNvCxnSpPr>
              <p:nvPr/>
            </p:nvCxnSpPr>
            <p:spPr>
              <a:xfrm>
                <a:off x="4603627" y="3968151"/>
                <a:ext cx="0" cy="836762"/>
              </a:xfrm>
              <a:prstGeom prst="line">
                <a:avLst/>
              </a:prstGeom>
              <a:ln w="2857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ADB7D94-4CFB-9A5D-D30A-4DB8399AA363}"/>
                  </a:ext>
                </a:extLst>
              </p:cNvPr>
              <p:cNvCxnSpPr>
                <a:cxnSpLocks/>
              </p:cNvCxnSpPr>
              <p:nvPr/>
            </p:nvCxnSpPr>
            <p:spPr>
              <a:xfrm flipH="1">
                <a:off x="7959305" y="3968151"/>
                <a:ext cx="17252" cy="836762"/>
              </a:xfrm>
              <a:prstGeom prst="line">
                <a:avLst/>
              </a:prstGeom>
              <a:ln w="2857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24BF4C0-7CC8-2DC1-BEB9-CC642754220C}"/>
                  </a:ext>
                </a:extLst>
              </p:cNvPr>
              <p:cNvSpPr txBox="1"/>
              <p:nvPr/>
            </p:nvSpPr>
            <p:spPr>
              <a:xfrm>
                <a:off x="5105401" y="4608436"/>
                <a:ext cx="710243" cy="211018"/>
              </a:xfrm>
              <a:prstGeom prst="rect">
                <a:avLst/>
              </a:prstGeom>
              <a:noFill/>
            </p:spPr>
            <p:txBody>
              <a:bodyPr wrap="square" rtlCol="0">
                <a:spAutoFit/>
              </a:bodyPr>
              <a:lstStyle/>
              <a:p>
                <a:r>
                  <a:rPr lang="en-US" sz="2000" i="1" dirty="0">
                    <a:solidFill>
                      <a:srgbClr val="FE9700"/>
                    </a:solidFill>
                    <a:latin typeface="Sylfaen" panose="010A0502050306030303" pitchFamily="18" charset="0"/>
                  </a:rPr>
                  <a:t>S — ?sh</a:t>
                </a:r>
              </a:p>
            </p:txBody>
          </p:sp>
          <p:sp>
            <p:nvSpPr>
              <p:cNvPr id="27" name="TextBox 26">
                <a:extLst>
                  <a:ext uri="{FF2B5EF4-FFF2-40B4-BE49-F238E27FC236}">
                    <a16:creationId xmlns:a16="http://schemas.microsoft.com/office/drawing/2014/main" id="{0021B7D0-3D73-5B64-7E26-539F5409E6C7}"/>
                  </a:ext>
                </a:extLst>
              </p:cNvPr>
              <p:cNvSpPr txBox="1"/>
              <p:nvPr/>
            </p:nvSpPr>
            <p:spPr>
              <a:xfrm>
                <a:off x="6889143" y="4450215"/>
                <a:ext cx="764882" cy="211018"/>
              </a:xfrm>
              <a:prstGeom prst="rect">
                <a:avLst/>
              </a:prstGeom>
              <a:noFill/>
            </p:spPr>
            <p:txBody>
              <a:bodyPr wrap="square" rtlCol="0">
                <a:spAutoFit/>
              </a:bodyPr>
              <a:lstStyle/>
              <a:p>
                <a:r>
                  <a:rPr lang="en-US" sz="2000" i="1" dirty="0">
                    <a:solidFill>
                      <a:srgbClr val="0CA7F4"/>
                    </a:solidFill>
                    <a:latin typeface="Sylfaen" panose="010A0502050306030303" pitchFamily="18" charset="0"/>
                  </a:rPr>
                  <a:t>?s — Sh</a:t>
                </a:r>
              </a:p>
            </p:txBody>
          </p:sp>
          <p:sp>
            <p:nvSpPr>
              <p:cNvPr id="28" name="TextBox 27">
                <a:extLst>
                  <a:ext uri="{FF2B5EF4-FFF2-40B4-BE49-F238E27FC236}">
                    <a16:creationId xmlns:a16="http://schemas.microsoft.com/office/drawing/2014/main" id="{98B88A75-100C-F210-C58E-1ABA7D33AB82}"/>
                  </a:ext>
                </a:extLst>
              </p:cNvPr>
              <p:cNvSpPr txBox="1"/>
              <p:nvPr/>
            </p:nvSpPr>
            <p:spPr>
              <a:xfrm>
                <a:off x="5074821" y="4431334"/>
                <a:ext cx="710242" cy="211018"/>
              </a:xfrm>
              <a:prstGeom prst="rect">
                <a:avLst/>
              </a:prstGeom>
              <a:noFill/>
            </p:spPr>
            <p:txBody>
              <a:bodyPr wrap="square" rtlCol="0">
                <a:spAutoFit/>
              </a:bodyPr>
              <a:lstStyle/>
              <a:p>
                <a:r>
                  <a:rPr lang="en-US" sz="2000" i="1" dirty="0">
                    <a:solidFill>
                      <a:srgbClr val="FE9700"/>
                    </a:solidFill>
                    <a:latin typeface="Sylfaen" panose="010A0502050306030303" pitchFamily="18" charset="0"/>
                  </a:rPr>
                  <a:t>Talker A</a:t>
                </a:r>
              </a:p>
            </p:txBody>
          </p:sp>
          <p:sp>
            <p:nvSpPr>
              <p:cNvPr id="29" name="TextBox 28">
                <a:extLst>
                  <a:ext uri="{FF2B5EF4-FFF2-40B4-BE49-F238E27FC236}">
                    <a16:creationId xmlns:a16="http://schemas.microsoft.com/office/drawing/2014/main" id="{062BF908-736C-2CB3-90E1-1B4EC057E432}"/>
                  </a:ext>
                </a:extLst>
              </p:cNvPr>
              <p:cNvSpPr txBox="1"/>
              <p:nvPr/>
            </p:nvSpPr>
            <p:spPr>
              <a:xfrm>
                <a:off x="6882440" y="4299754"/>
                <a:ext cx="978631" cy="211018"/>
              </a:xfrm>
              <a:prstGeom prst="rect">
                <a:avLst/>
              </a:prstGeom>
              <a:noFill/>
            </p:spPr>
            <p:txBody>
              <a:bodyPr wrap="square" rtlCol="0">
                <a:spAutoFit/>
              </a:bodyPr>
              <a:lstStyle/>
              <a:p>
                <a:r>
                  <a:rPr lang="en-US" sz="2000" i="1" dirty="0">
                    <a:solidFill>
                      <a:srgbClr val="0CA7F4"/>
                    </a:solidFill>
                    <a:latin typeface="Sylfaen" panose="010A0502050306030303" pitchFamily="18" charset="0"/>
                  </a:rPr>
                  <a:t>Talker B</a:t>
                </a:r>
              </a:p>
            </p:txBody>
          </p:sp>
          <p:sp>
            <p:nvSpPr>
              <p:cNvPr id="30" name="Rectangle: Rounded Corners 29">
                <a:extLst>
                  <a:ext uri="{FF2B5EF4-FFF2-40B4-BE49-F238E27FC236}">
                    <a16:creationId xmlns:a16="http://schemas.microsoft.com/office/drawing/2014/main" id="{4BA17EC1-4B84-1240-0AF0-C5736E6B3E51}"/>
                  </a:ext>
                </a:extLst>
              </p:cNvPr>
              <p:cNvSpPr/>
              <p:nvPr/>
            </p:nvSpPr>
            <p:spPr>
              <a:xfrm>
                <a:off x="4603627" y="3531425"/>
                <a:ext cx="3372930" cy="176609"/>
              </a:xfrm>
              <a:prstGeom prst="roundRect">
                <a:avLst/>
              </a:prstGeom>
              <a:gradFill flip="none" rotWithShape="1">
                <a:gsLst>
                  <a:gs pos="0">
                    <a:srgbClr val="F69C73">
                      <a:alpha val="40000"/>
                    </a:srgbClr>
                  </a:gs>
                  <a:gs pos="100000">
                    <a:srgbClr val="5E1C46"/>
                  </a:gs>
                </a:gsLst>
                <a:lin ang="0" scaled="1"/>
                <a:tileRect/>
              </a:gradFill>
              <a:ln w="158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4B5AFE1D-B293-E7F6-150D-6830E823EF52}"/>
                  </a:ext>
                </a:extLst>
              </p:cNvPr>
              <p:cNvCxnSpPr>
                <a:cxnSpLocks/>
              </p:cNvCxnSpPr>
              <p:nvPr/>
            </p:nvCxnSpPr>
            <p:spPr>
              <a:xfrm flipV="1">
                <a:off x="4589886" y="3618593"/>
                <a:ext cx="3386671" cy="2272"/>
              </a:xfrm>
              <a:prstGeom prst="straightConnector1">
                <a:avLst/>
              </a:prstGeom>
              <a:ln w="19050">
                <a:solidFill>
                  <a:schemeClr val="bg2">
                    <a:lumMod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CF55C5AB-DA30-1CD7-04EC-1883203F82D7}"/>
                </a:ext>
              </a:extLst>
            </p:cNvPr>
            <p:cNvSpPr txBox="1"/>
            <p:nvPr/>
          </p:nvSpPr>
          <p:spPr>
            <a:xfrm>
              <a:off x="7717204" y="3284960"/>
              <a:ext cx="625839" cy="275946"/>
            </a:xfrm>
            <a:prstGeom prst="rect">
              <a:avLst/>
            </a:prstGeom>
            <a:noFill/>
          </p:spPr>
          <p:txBody>
            <a:bodyPr wrap="square" rtlCol="0">
              <a:spAutoFit/>
            </a:bodyPr>
            <a:lstStyle/>
            <a:p>
              <a:r>
                <a:rPr lang="en-US" sz="2800" b="1" dirty="0">
                  <a:latin typeface="Sylfaen" panose="010A0502050306030303" pitchFamily="18" charset="0"/>
                </a:rPr>
                <a:t>ASHI</a:t>
              </a:r>
            </a:p>
          </p:txBody>
        </p:sp>
        <p:sp>
          <p:nvSpPr>
            <p:cNvPr id="17" name="TextBox 16">
              <a:extLst>
                <a:ext uri="{FF2B5EF4-FFF2-40B4-BE49-F238E27FC236}">
                  <a16:creationId xmlns:a16="http://schemas.microsoft.com/office/drawing/2014/main" id="{3A63878D-03C5-F4FE-8E30-D49E31CFFA92}"/>
                </a:ext>
              </a:extLst>
            </p:cNvPr>
            <p:cNvSpPr txBox="1"/>
            <p:nvPr/>
          </p:nvSpPr>
          <p:spPr>
            <a:xfrm>
              <a:off x="4193870" y="3287522"/>
              <a:ext cx="625839" cy="275946"/>
            </a:xfrm>
            <a:prstGeom prst="rect">
              <a:avLst/>
            </a:prstGeom>
            <a:noFill/>
          </p:spPr>
          <p:txBody>
            <a:bodyPr wrap="square" rtlCol="0">
              <a:spAutoFit/>
            </a:bodyPr>
            <a:lstStyle/>
            <a:p>
              <a:r>
                <a:rPr lang="en-US" sz="2800" b="1" dirty="0">
                  <a:latin typeface="Sylfaen" panose="010A0502050306030303" pitchFamily="18" charset="0"/>
                </a:rPr>
                <a:t>ASI</a:t>
              </a:r>
            </a:p>
          </p:txBody>
        </p:sp>
        <p:sp>
          <p:nvSpPr>
            <p:cNvPr id="18" name="TextBox 17">
              <a:extLst>
                <a:ext uri="{FF2B5EF4-FFF2-40B4-BE49-F238E27FC236}">
                  <a16:creationId xmlns:a16="http://schemas.microsoft.com/office/drawing/2014/main" id="{0EDE13D3-9075-3D2A-D21E-31DFB25DEA99}"/>
                </a:ext>
              </a:extLst>
            </p:cNvPr>
            <p:cNvSpPr txBox="1"/>
            <p:nvPr/>
          </p:nvSpPr>
          <p:spPr>
            <a:xfrm>
              <a:off x="4382725" y="3787506"/>
              <a:ext cx="625839" cy="276999"/>
            </a:xfrm>
            <a:prstGeom prst="rect">
              <a:avLst/>
            </a:prstGeom>
            <a:noFill/>
          </p:spPr>
          <p:txBody>
            <a:bodyPr wrap="square" rtlCol="0">
              <a:spAutoFit/>
            </a:bodyPr>
            <a:lstStyle/>
            <a:p>
              <a:r>
                <a:rPr lang="en-US" sz="2800" b="1" dirty="0">
                  <a:latin typeface="Sylfaen" panose="010A0502050306030303" pitchFamily="18" charset="0"/>
                </a:rPr>
                <a:t>S</a:t>
              </a:r>
            </a:p>
          </p:txBody>
        </p:sp>
        <p:sp>
          <p:nvSpPr>
            <p:cNvPr id="19" name="TextBox 18">
              <a:extLst>
                <a:ext uri="{FF2B5EF4-FFF2-40B4-BE49-F238E27FC236}">
                  <a16:creationId xmlns:a16="http://schemas.microsoft.com/office/drawing/2014/main" id="{5A1351E2-0919-1820-B53F-B89D86F1CFF5}"/>
                </a:ext>
              </a:extLst>
            </p:cNvPr>
            <p:cNvSpPr txBox="1"/>
            <p:nvPr/>
          </p:nvSpPr>
          <p:spPr>
            <a:xfrm>
              <a:off x="7703412" y="3797312"/>
              <a:ext cx="625839" cy="276999"/>
            </a:xfrm>
            <a:prstGeom prst="rect">
              <a:avLst/>
            </a:prstGeom>
            <a:noFill/>
          </p:spPr>
          <p:txBody>
            <a:bodyPr wrap="square" rtlCol="0">
              <a:spAutoFit/>
            </a:bodyPr>
            <a:lstStyle/>
            <a:p>
              <a:r>
                <a:rPr lang="en-US" sz="2800" b="1" dirty="0">
                  <a:latin typeface="Sylfaen" panose="010A0502050306030303" pitchFamily="18" charset="0"/>
                </a:rPr>
                <a:t>Sh</a:t>
              </a:r>
            </a:p>
          </p:txBody>
        </p:sp>
        <p:sp>
          <p:nvSpPr>
            <p:cNvPr id="20" name="TextBox 19">
              <a:extLst>
                <a:ext uri="{FF2B5EF4-FFF2-40B4-BE49-F238E27FC236}">
                  <a16:creationId xmlns:a16="http://schemas.microsoft.com/office/drawing/2014/main" id="{3C102F28-5A75-3D41-C375-0B25A66E4C96}"/>
                </a:ext>
              </a:extLst>
            </p:cNvPr>
            <p:cNvSpPr txBox="1"/>
            <p:nvPr/>
          </p:nvSpPr>
          <p:spPr>
            <a:xfrm>
              <a:off x="5991961" y="3776397"/>
              <a:ext cx="520485" cy="211018"/>
            </a:xfrm>
            <a:prstGeom prst="rect">
              <a:avLst/>
            </a:prstGeom>
            <a:noFill/>
          </p:spPr>
          <p:txBody>
            <a:bodyPr wrap="square" rtlCol="0">
              <a:spAutoFit/>
            </a:bodyPr>
            <a:lstStyle/>
            <a:p>
              <a:r>
                <a:rPr lang="en-US" sz="2000" b="1" dirty="0">
                  <a:latin typeface="Sylfaen" panose="010A0502050306030303" pitchFamily="18" charset="0"/>
                </a:rPr>
                <a:t>?sh/?s</a:t>
              </a:r>
              <a:endParaRPr lang="en-US" sz="1600" b="1" dirty="0">
                <a:latin typeface="Sylfaen" panose="010A0502050306030303" pitchFamily="18" charset="0"/>
              </a:endParaRPr>
            </a:p>
          </p:txBody>
        </p:sp>
      </p:grpSp>
      <p:cxnSp>
        <p:nvCxnSpPr>
          <p:cNvPr id="35" name="Straight Connector 34">
            <a:extLst>
              <a:ext uri="{FF2B5EF4-FFF2-40B4-BE49-F238E27FC236}">
                <a16:creationId xmlns:a16="http://schemas.microsoft.com/office/drawing/2014/main" id="{38B5E6B1-10E0-64EF-78F5-6830C23205DE}"/>
              </a:ext>
            </a:extLst>
          </p:cNvPr>
          <p:cNvCxnSpPr>
            <a:cxnSpLocks/>
          </p:cNvCxnSpPr>
          <p:nvPr/>
        </p:nvCxnSpPr>
        <p:spPr>
          <a:xfrm>
            <a:off x="4467323" y="2494407"/>
            <a:ext cx="0" cy="1456827"/>
          </a:xfrm>
          <a:prstGeom prst="line">
            <a:avLst/>
          </a:prstGeom>
          <a:ln w="28575">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E8C14A6-99C6-A50B-3D4E-D56273257C7B}"/>
              </a:ext>
            </a:extLst>
          </p:cNvPr>
          <p:cNvCxnSpPr>
            <a:cxnSpLocks/>
          </p:cNvCxnSpPr>
          <p:nvPr/>
        </p:nvCxnSpPr>
        <p:spPr>
          <a:xfrm>
            <a:off x="7473760" y="2494407"/>
            <a:ext cx="0" cy="1218611"/>
          </a:xfrm>
          <a:prstGeom prst="line">
            <a:avLst/>
          </a:prstGeom>
          <a:ln w="28575">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3793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a:xfrm>
            <a:off x="1250099" y="2147454"/>
            <a:ext cx="3307634" cy="2563091"/>
          </a:xfrm>
        </p:spPr>
        <p:txBody>
          <a:bodyPr>
            <a:normAutofit/>
          </a:bodyPr>
          <a:lstStyle/>
          <a:p>
            <a:r>
              <a:rPr kumimoji="0" lang="en-US" altLang="en-US" sz="2400" b="0" i="1" u="none" strike="noStrike" cap="none" normalizeH="0" baseline="0" dirty="0">
                <a:ln>
                  <a:noFill/>
                </a:ln>
                <a:solidFill>
                  <a:srgbClr val="410C01"/>
                </a:solidFill>
                <a:effectLst/>
                <a:latin typeface="Sylfaen" panose="010A0502050306030303" pitchFamily="18" charset="0"/>
                <a:ea typeface="Calibri" panose="020F0502020204030204" pitchFamily="34" charset="0"/>
                <a:cs typeface="Times New Roman" panose="02020603050405020304" pitchFamily="18" charset="0"/>
              </a:rPr>
              <a:t>A visual illustrating how the Critical Words spoken by Talker A and Talker B are divided into Materials A and Materials B. </a:t>
            </a:r>
            <a:endParaRPr lang="en-US" sz="2400" dirty="0"/>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4294967295"/>
          </p:nvPr>
        </p:nvSpPr>
        <p:spPr>
          <a:xfrm>
            <a:off x="9268691" y="6447630"/>
            <a:ext cx="2743200" cy="365125"/>
          </a:xfrm>
        </p:spPr>
        <p:txBody>
          <a:bodyPr/>
          <a:lstStyle/>
          <a:p>
            <a:fld id="{294A09A9-5501-47C1-A89A-A340965A2BE2}" type="slidenum">
              <a:rPr lang="en-US" smtClean="0"/>
              <a:pPr/>
              <a:t>19</a:t>
            </a:fld>
            <a:endParaRPr lang="en-US" dirty="0"/>
          </a:p>
        </p:txBody>
      </p:sp>
      <p:pic>
        <p:nvPicPr>
          <p:cNvPr id="7" name="Picture 32">
            <a:extLst>
              <a:ext uri="{FF2B5EF4-FFF2-40B4-BE49-F238E27FC236}">
                <a16:creationId xmlns:a16="http://schemas.microsoft.com/office/drawing/2014/main" id="{C112109C-96CA-70B6-4753-DA5AA84627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4268" y="227806"/>
            <a:ext cx="3629063" cy="6402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015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986056"/>
            <a:ext cx="8695944" cy="1325880"/>
          </a:xfrm>
        </p:spPr>
        <p:txBody>
          <a:bodyPr>
            <a:normAutofit/>
          </a:bodyPr>
          <a:lstStyle/>
          <a:p>
            <a:r>
              <a:rPr lang="en-US" sz="4000" dirty="0"/>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748029" y="2015400"/>
            <a:ext cx="8695943" cy="568523"/>
          </a:xfrm>
        </p:spPr>
        <p:txBody>
          <a:bodyPr>
            <a:normAutofit/>
          </a:bodyPr>
          <a:lstStyle/>
          <a:p>
            <a:pPr marL="342900" indent="-342900" algn="l">
              <a:buClr>
                <a:srgbClr val="4F5945"/>
              </a:buClr>
              <a:buFont typeface="Arial" panose="020B0604020202020204" pitchFamily="34" charset="0"/>
              <a:buChar char="•"/>
            </a:pPr>
            <a:r>
              <a:rPr lang="en-US" sz="2200" dirty="0"/>
              <a:t>Speech production is </a:t>
            </a:r>
            <a:r>
              <a:rPr lang="en-US" sz="2200" b="1" dirty="0"/>
              <a:t>variable</a:t>
            </a:r>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2</a:t>
            </a:fld>
            <a:endParaRPr lang="en-US" dirty="0"/>
          </a:p>
        </p:txBody>
      </p:sp>
      <p:grpSp>
        <p:nvGrpSpPr>
          <p:cNvPr id="12" name="Group 11">
            <a:extLst>
              <a:ext uri="{FF2B5EF4-FFF2-40B4-BE49-F238E27FC236}">
                <a16:creationId xmlns:a16="http://schemas.microsoft.com/office/drawing/2014/main" id="{1E58AA7E-FCB1-C52B-DE59-1730D8957207}"/>
              </a:ext>
            </a:extLst>
          </p:cNvPr>
          <p:cNvGrpSpPr/>
          <p:nvPr/>
        </p:nvGrpSpPr>
        <p:grpSpPr>
          <a:xfrm>
            <a:off x="3486307" y="3592945"/>
            <a:ext cx="5219385" cy="406400"/>
            <a:chOff x="2779713" y="3165846"/>
            <a:chExt cx="5219385" cy="406400"/>
          </a:xfrm>
        </p:grpSpPr>
        <p:pic>
          <p:nvPicPr>
            <p:cNvPr id="6" name="Test_F.ashi.08">
              <a:hlinkClick r:id="" action="ppaction://media"/>
              <a:extLst>
                <a:ext uri="{FF2B5EF4-FFF2-40B4-BE49-F238E27FC236}">
                  <a16:creationId xmlns:a16="http://schemas.microsoft.com/office/drawing/2014/main" id="{540A7CA7-EDEC-208D-29BD-23BA241C99A4}"/>
                </a:ext>
              </a:extLst>
            </p:cNvPr>
            <p:cNvPicPr>
              <a:picLocks noChangeAspect="1"/>
            </p:cNvPicPr>
            <p:nvPr>
              <a:audioFile r:link="rId2"/>
              <p:extLst>
                <p:ext uri="{DAA4B4D4-6D71-4841-9C94-3DE7FCFB9230}">
                  <p14:media xmlns:p14="http://schemas.microsoft.com/office/powerpoint/2010/main" r:embed="rId1"/>
                </p:ext>
              </p:extLst>
            </p:nvPr>
          </p:nvPicPr>
          <p:blipFill>
            <a:blip r:embed="rId15"/>
            <a:stretch>
              <a:fillRect/>
            </a:stretch>
          </p:blipFill>
          <p:spPr>
            <a:xfrm>
              <a:off x="7592698" y="3165846"/>
              <a:ext cx="406400" cy="406400"/>
            </a:xfrm>
            <a:prstGeom prst="rect">
              <a:avLst/>
            </a:prstGeom>
          </p:spPr>
        </p:pic>
        <p:pic>
          <p:nvPicPr>
            <p:cNvPr id="7" name="Test_F.ashi.12">
              <a:hlinkClick r:id="" action="ppaction://media"/>
              <a:extLst>
                <a:ext uri="{FF2B5EF4-FFF2-40B4-BE49-F238E27FC236}">
                  <a16:creationId xmlns:a16="http://schemas.microsoft.com/office/drawing/2014/main" id="{FC070474-B4F4-131E-D340-FBA7FAD1CD53}"/>
                </a:ext>
              </a:extLst>
            </p:cNvPr>
            <p:cNvPicPr>
              <a:picLocks noChangeAspect="1"/>
            </p:cNvPicPr>
            <p:nvPr>
              <a:audioFile r:link="rId4"/>
              <p:extLst>
                <p:ext uri="{DAA4B4D4-6D71-4841-9C94-3DE7FCFB9230}">
                  <p14:media xmlns:p14="http://schemas.microsoft.com/office/powerpoint/2010/main" r:embed="rId3"/>
                </p:ext>
              </p:extLst>
            </p:nvPr>
          </p:nvPicPr>
          <p:blipFill>
            <a:blip r:embed="rId15"/>
            <a:stretch>
              <a:fillRect/>
            </a:stretch>
          </p:blipFill>
          <p:spPr>
            <a:xfrm>
              <a:off x="6630101" y="3165846"/>
              <a:ext cx="406400" cy="406400"/>
            </a:xfrm>
            <a:prstGeom prst="rect">
              <a:avLst/>
            </a:prstGeom>
          </p:spPr>
        </p:pic>
        <p:pic>
          <p:nvPicPr>
            <p:cNvPr id="8" name="Test_F.ashi.13">
              <a:hlinkClick r:id="" action="ppaction://media"/>
              <a:extLst>
                <a:ext uri="{FF2B5EF4-FFF2-40B4-BE49-F238E27FC236}">
                  <a16:creationId xmlns:a16="http://schemas.microsoft.com/office/drawing/2014/main" id="{01B3A2E2-B049-0531-923A-EFBEB5C27FAC}"/>
                </a:ext>
              </a:extLst>
            </p:cNvPr>
            <p:cNvPicPr>
              <a:picLocks noChangeAspect="1"/>
            </p:cNvPicPr>
            <p:nvPr>
              <a:audioFile r:link="rId6"/>
              <p:extLst>
                <p:ext uri="{DAA4B4D4-6D71-4841-9C94-3DE7FCFB9230}">
                  <p14:media xmlns:p14="http://schemas.microsoft.com/office/powerpoint/2010/main" r:embed="rId5"/>
                </p:ext>
              </p:extLst>
            </p:nvPr>
          </p:nvPicPr>
          <p:blipFill>
            <a:blip r:embed="rId15"/>
            <a:stretch>
              <a:fillRect/>
            </a:stretch>
          </p:blipFill>
          <p:spPr>
            <a:xfrm>
              <a:off x="5667504" y="3165846"/>
              <a:ext cx="406400" cy="406400"/>
            </a:xfrm>
            <a:prstGeom prst="rect">
              <a:avLst/>
            </a:prstGeom>
          </p:spPr>
        </p:pic>
        <p:pic>
          <p:nvPicPr>
            <p:cNvPr id="9" name="Test_F.ashi.14">
              <a:hlinkClick r:id="" action="ppaction://media"/>
              <a:extLst>
                <a:ext uri="{FF2B5EF4-FFF2-40B4-BE49-F238E27FC236}">
                  <a16:creationId xmlns:a16="http://schemas.microsoft.com/office/drawing/2014/main" id="{3F12397E-C2B9-5050-9FC7-1CC0A7A24F80}"/>
                </a:ext>
              </a:extLst>
            </p:cNvPr>
            <p:cNvPicPr>
              <a:picLocks noChangeAspect="1"/>
            </p:cNvPicPr>
            <p:nvPr>
              <a:audioFile r:link="rId8"/>
              <p:extLst>
                <p:ext uri="{DAA4B4D4-6D71-4841-9C94-3DE7FCFB9230}">
                  <p14:media xmlns:p14="http://schemas.microsoft.com/office/powerpoint/2010/main" r:embed="rId7"/>
                </p:ext>
              </p:extLst>
            </p:nvPr>
          </p:nvPicPr>
          <p:blipFill>
            <a:blip r:embed="rId15"/>
            <a:stretch>
              <a:fillRect/>
            </a:stretch>
          </p:blipFill>
          <p:spPr>
            <a:xfrm>
              <a:off x="4704907" y="3165846"/>
              <a:ext cx="406400" cy="406400"/>
            </a:xfrm>
            <a:prstGeom prst="rect">
              <a:avLst/>
            </a:prstGeom>
          </p:spPr>
        </p:pic>
        <p:pic>
          <p:nvPicPr>
            <p:cNvPr id="10" name="Test_F.ashi.15">
              <a:hlinkClick r:id="" action="ppaction://media"/>
              <a:extLst>
                <a:ext uri="{FF2B5EF4-FFF2-40B4-BE49-F238E27FC236}">
                  <a16:creationId xmlns:a16="http://schemas.microsoft.com/office/drawing/2014/main" id="{12174A65-F312-DBC8-CC7A-C7F21F85AB81}"/>
                </a:ext>
              </a:extLst>
            </p:cNvPr>
            <p:cNvPicPr>
              <a:picLocks noChangeAspect="1"/>
            </p:cNvPicPr>
            <p:nvPr>
              <a:audioFile r:link="rId10"/>
              <p:extLst>
                <p:ext uri="{DAA4B4D4-6D71-4841-9C94-3DE7FCFB9230}">
                  <p14:media xmlns:p14="http://schemas.microsoft.com/office/powerpoint/2010/main" r:embed="rId9"/>
                </p:ext>
              </p:extLst>
            </p:nvPr>
          </p:nvPicPr>
          <p:blipFill>
            <a:blip r:embed="rId15"/>
            <a:stretch>
              <a:fillRect/>
            </a:stretch>
          </p:blipFill>
          <p:spPr>
            <a:xfrm>
              <a:off x="3742310" y="3165846"/>
              <a:ext cx="406400" cy="406400"/>
            </a:xfrm>
            <a:prstGeom prst="rect">
              <a:avLst/>
            </a:prstGeom>
          </p:spPr>
        </p:pic>
        <p:pic>
          <p:nvPicPr>
            <p:cNvPr id="11" name="Test_F.ashi.19">
              <a:hlinkClick r:id="" action="ppaction://media"/>
              <a:extLst>
                <a:ext uri="{FF2B5EF4-FFF2-40B4-BE49-F238E27FC236}">
                  <a16:creationId xmlns:a16="http://schemas.microsoft.com/office/drawing/2014/main" id="{2C3506D7-0C47-E81C-628C-42E54AF476E1}"/>
                </a:ext>
              </a:extLst>
            </p:cNvPr>
            <p:cNvPicPr>
              <a:picLocks noChangeAspect="1"/>
            </p:cNvPicPr>
            <p:nvPr>
              <a:audioFile r:link="rId12"/>
              <p:extLst>
                <p:ext uri="{DAA4B4D4-6D71-4841-9C94-3DE7FCFB9230}">
                  <p14:media xmlns:p14="http://schemas.microsoft.com/office/powerpoint/2010/main" r:embed="rId11"/>
                </p:ext>
              </p:extLst>
            </p:nvPr>
          </p:nvPicPr>
          <p:blipFill>
            <a:blip r:embed="rId15"/>
            <a:stretch>
              <a:fillRect/>
            </a:stretch>
          </p:blipFill>
          <p:spPr>
            <a:xfrm>
              <a:off x="2779713" y="3165846"/>
              <a:ext cx="406400" cy="406400"/>
            </a:xfrm>
            <a:prstGeom prst="rect">
              <a:avLst/>
            </a:prstGeom>
          </p:spPr>
        </p:pic>
      </p:grpSp>
      <p:sp>
        <p:nvSpPr>
          <p:cNvPr id="14" name="Content Placeholder 2">
            <a:extLst>
              <a:ext uri="{FF2B5EF4-FFF2-40B4-BE49-F238E27FC236}">
                <a16:creationId xmlns:a16="http://schemas.microsoft.com/office/drawing/2014/main" id="{9973B00B-4735-3D29-3B46-60F6663BE091}"/>
              </a:ext>
            </a:extLst>
          </p:cNvPr>
          <p:cNvSpPr txBox="1">
            <a:spLocks/>
          </p:cNvSpPr>
          <p:nvPr/>
        </p:nvSpPr>
        <p:spPr>
          <a:xfrm>
            <a:off x="1678108" y="4239490"/>
            <a:ext cx="8695943" cy="991949"/>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Clr>
                <a:srgbClr val="73292A"/>
              </a:buClr>
              <a:buFont typeface="Arial" panose="020B0604020202020204" pitchFamily="34" charset="0"/>
              <a:buNone/>
              <a:defRPr sz="2000" kern="1200">
                <a:solidFill>
                  <a:schemeClr val="accent3"/>
                </a:solidFill>
                <a:latin typeface="Gill Sans Nova Light" panose="020F0302020204030204" pitchFamily="34" charset="0"/>
                <a:ea typeface="+mn-ea"/>
                <a:cs typeface="Gill Sans Nova Light" panose="020F0302020204030204" pitchFamily="34" charset="0"/>
              </a:defRPr>
            </a:lvl1pPr>
            <a:lvl2pPr marL="685800" indent="-228600" algn="ctr" defTabSz="914400" rtl="0" eaLnBrk="1" latinLnBrk="0" hangingPunct="1">
              <a:lnSpc>
                <a:spcPct val="10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2pPr>
            <a:lvl3pPr marL="1143000" indent="-228600" algn="ctr" defTabSz="914400" rtl="0" eaLnBrk="1" latinLnBrk="0" hangingPunct="1">
              <a:lnSpc>
                <a:spcPct val="90000"/>
              </a:lnSpc>
              <a:spcBef>
                <a:spcPts val="500"/>
              </a:spcBef>
              <a:buClr>
                <a:srgbClr val="73292A"/>
              </a:buClr>
              <a:buFont typeface="Arial" panose="020B0604020202020204" pitchFamily="34" charset="0"/>
              <a:buChar char="•"/>
              <a:defRPr sz="1600" kern="1200">
                <a:solidFill>
                  <a:schemeClr val="accent3"/>
                </a:solidFill>
                <a:latin typeface="Gill Sans Nova Light" panose="020F0302020204030204" pitchFamily="34" charset="0"/>
                <a:ea typeface="+mn-ea"/>
                <a:cs typeface="Gill Sans Nova Light" panose="020F0302020204030204" pitchFamily="34" charset="0"/>
              </a:defRPr>
            </a:lvl3pPr>
            <a:lvl4pPr marL="1600200" indent="-228600" algn="ctr" defTabSz="914400" rtl="0" eaLnBrk="1" latinLnBrk="0" hangingPunct="1">
              <a:lnSpc>
                <a:spcPct val="90000"/>
              </a:lnSpc>
              <a:spcBef>
                <a:spcPts val="500"/>
              </a:spcBef>
              <a:buClr>
                <a:srgbClr val="73292A"/>
              </a:buClr>
              <a:buFont typeface="Arial" panose="020B0604020202020204" pitchFamily="34" charset="0"/>
              <a:buChar char="•"/>
              <a:defRPr sz="1400" kern="1200">
                <a:solidFill>
                  <a:schemeClr val="accent3"/>
                </a:solidFill>
                <a:latin typeface="Gill Sans Nova Light" panose="020F0302020204030204" pitchFamily="34" charset="0"/>
                <a:ea typeface="+mn-ea"/>
                <a:cs typeface="Gill Sans Nova Light" panose="020F0302020204030204" pitchFamily="34" charset="0"/>
              </a:defRPr>
            </a:lvl4pPr>
            <a:lvl5pPr marL="2057400" indent="-228600" algn="ctr" defTabSz="914400" rtl="0" eaLnBrk="1" latinLnBrk="0" hangingPunct="1">
              <a:lnSpc>
                <a:spcPct val="90000"/>
              </a:lnSpc>
              <a:spcBef>
                <a:spcPts val="500"/>
              </a:spcBef>
              <a:buClr>
                <a:srgbClr val="73292A"/>
              </a:buClr>
              <a:buFont typeface="Arial" panose="020B0604020202020204" pitchFamily="34" charset="0"/>
              <a:buChar char="•"/>
              <a:defRPr sz="1400" kern="1200">
                <a:solidFill>
                  <a:schemeClr val="accent3"/>
                </a:solidFill>
                <a:latin typeface="Gill Sans Nova Light" panose="020F0302020204030204" pitchFamily="34" charset="0"/>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Clr>
                <a:srgbClr val="4F5945"/>
              </a:buClr>
              <a:buFont typeface="Arial" panose="020B0604020202020204" pitchFamily="34" charset="0"/>
              <a:buChar char="•"/>
            </a:pPr>
            <a:r>
              <a:rPr lang="en-US" sz="2200" dirty="0"/>
              <a:t>Listeners categorize these sounds based on subjective criteria</a:t>
            </a:r>
          </a:p>
          <a:p>
            <a:pPr marL="1028700" lvl="1" indent="-342900" algn="l">
              <a:buClr>
                <a:srgbClr val="4F5945"/>
              </a:buClr>
            </a:pPr>
            <a:r>
              <a:rPr lang="en-US" sz="1900" dirty="0"/>
              <a:t>This criteria is based on </a:t>
            </a:r>
            <a:r>
              <a:rPr lang="en-US" sz="1900" b="1" dirty="0"/>
              <a:t>prior exposure</a:t>
            </a:r>
            <a:r>
              <a:rPr lang="en-US" sz="1900" dirty="0"/>
              <a:t> to other talkers</a:t>
            </a:r>
          </a:p>
          <a:p>
            <a:pPr marL="342900" indent="-342900" algn="l">
              <a:buFont typeface="Arial" panose="020B0604020202020204" pitchFamily="34" charset="0"/>
              <a:buChar char="•"/>
            </a:pPr>
            <a:endParaRPr lang="en-US" dirty="0"/>
          </a:p>
        </p:txBody>
      </p:sp>
      <p:sp>
        <p:nvSpPr>
          <p:cNvPr id="15" name="Content Placeholder 2">
            <a:extLst>
              <a:ext uri="{FF2B5EF4-FFF2-40B4-BE49-F238E27FC236}">
                <a16:creationId xmlns:a16="http://schemas.microsoft.com/office/drawing/2014/main" id="{8AA2B56E-CCA6-8B7D-DE3C-0BAED492B51C}"/>
              </a:ext>
            </a:extLst>
          </p:cNvPr>
          <p:cNvSpPr txBox="1">
            <a:spLocks/>
          </p:cNvSpPr>
          <p:nvPr/>
        </p:nvSpPr>
        <p:spPr>
          <a:xfrm>
            <a:off x="1748028" y="2583923"/>
            <a:ext cx="8695943" cy="737035"/>
          </a:xfrm>
          <a:prstGeom prst="rect">
            <a:avLst/>
          </a:prstGeom>
        </p:spPr>
        <p:txBody>
          <a:bodyPr vert="horz" lIns="91440" tIns="45720" rIns="91440" bIns="45720" rtlCol="0">
            <a:normAutofit lnSpcReduction="10000"/>
          </a:bodyPr>
          <a:lstStyle>
            <a:lvl1pPr marL="0" indent="0" algn="ctr" defTabSz="914400" rtl="0" eaLnBrk="1" latinLnBrk="0" hangingPunct="1">
              <a:lnSpc>
                <a:spcPct val="100000"/>
              </a:lnSpc>
              <a:spcBef>
                <a:spcPts val="1000"/>
              </a:spcBef>
              <a:buClr>
                <a:srgbClr val="73292A"/>
              </a:buClr>
              <a:buFont typeface="Arial" panose="020B0604020202020204" pitchFamily="34" charset="0"/>
              <a:buNone/>
              <a:defRPr sz="2000" kern="1200">
                <a:solidFill>
                  <a:schemeClr val="accent3"/>
                </a:solidFill>
                <a:latin typeface="Gill Sans Nova Light" panose="020F0302020204030204" pitchFamily="34" charset="0"/>
                <a:ea typeface="+mn-ea"/>
                <a:cs typeface="Gill Sans Nova Light" panose="020F0302020204030204" pitchFamily="34" charset="0"/>
              </a:defRPr>
            </a:lvl1pPr>
            <a:lvl2pPr marL="685800" indent="-228600" algn="ctr" defTabSz="914400" rtl="0" eaLnBrk="1" latinLnBrk="0" hangingPunct="1">
              <a:lnSpc>
                <a:spcPct val="10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2pPr>
            <a:lvl3pPr marL="1143000" indent="-228600" algn="ctr" defTabSz="914400" rtl="0" eaLnBrk="1" latinLnBrk="0" hangingPunct="1">
              <a:lnSpc>
                <a:spcPct val="90000"/>
              </a:lnSpc>
              <a:spcBef>
                <a:spcPts val="500"/>
              </a:spcBef>
              <a:buClr>
                <a:srgbClr val="73292A"/>
              </a:buClr>
              <a:buFont typeface="Arial" panose="020B0604020202020204" pitchFamily="34" charset="0"/>
              <a:buChar char="•"/>
              <a:defRPr sz="1600" kern="1200">
                <a:solidFill>
                  <a:schemeClr val="accent3"/>
                </a:solidFill>
                <a:latin typeface="Gill Sans Nova Light" panose="020F0302020204030204" pitchFamily="34" charset="0"/>
                <a:ea typeface="+mn-ea"/>
                <a:cs typeface="Gill Sans Nova Light" panose="020F0302020204030204" pitchFamily="34" charset="0"/>
              </a:defRPr>
            </a:lvl3pPr>
            <a:lvl4pPr marL="1600200" indent="-228600" algn="ctr" defTabSz="914400" rtl="0" eaLnBrk="1" latinLnBrk="0" hangingPunct="1">
              <a:lnSpc>
                <a:spcPct val="90000"/>
              </a:lnSpc>
              <a:spcBef>
                <a:spcPts val="500"/>
              </a:spcBef>
              <a:buClr>
                <a:srgbClr val="73292A"/>
              </a:buClr>
              <a:buFont typeface="Arial" panose="020B0604020202020204" pitchFamily="34" charset="0"/>
              <a:buChar char="•"/>
              <a:defRPr sz="1400" kern="1200">
                <a:solidFill>
                  <a:schemeClr val="accent3"/>
                </a:solidFill>
                <a:latin typeface="Gill Sans Nova Light" panose="020F0302020204030204" pitchFamily="34" charset="0"/>
                <a:ea typeface="+mn-ea"/>
                <a:cs typeface="Gill Sans Nova Light" panose="020F0302020204030204" pitchFamily="34" charset="0"/>
              </a:defRPr>
            </a:lvl4pPr>
            <a:lvl5pPr marL="2057400" indent="-228600" algn="ctr" defTabSz="914400" rtl="0" eaLnBrk="1" latinLnBrk="0" hangingPunct="1">
              <a:lnSpc>
                <a:spcPct val="90000"/>
              </a:lnSpc>
              <a:spcBef>
                <a:spcPts val="500"/>
              </a:spcBef>
              <a:buClr>
                <a:srgbClr val="73292A"/>
              </a:buClr>
              <a:buFont typeface="Arial" panose="020B0604020202020204" pitchFamily="34" charset="0"/>
              <a:buChar char="•"/>
              <a:defRPr sz="1400" kern="1200">
                <a:solidFill>
                  <a:schemeClr val="accent3"/>
                </a:solidFill>
                <a:latin typeface="Gill Sans Nova Light" panose="020F0302020204030204" pitchFamily="34" charset="0"/>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Clr>
                <a:srgbClr val="4F5945"/>
              </a:buClr>
              <a:buFont typeface="Arial" panose="020B0604020202020204" pitchFamily="34" charset="0"/>
              <a:buChar char="•"/>
            </a:pPr>
            <a:r>
              <a:rPr lang="en-US" sz="2200" dirty="0"/>
              <a:t>All speech sounds are produced on sound continuums</a:t>
            </a:r>
          </a:p>
          <a:p>
            <a:pPr marL="1028700" lvl="1" indent="-342900" algn="l">
              <a:buClr>
                <a:srgbClr val="4F5945"/>
              </a:buClr>
            </a:pPr>
            <a:r>
              <a:rPr lang="en-US" sz="1900" dirty="0"/>
              <a:t>Today, we will be focusing on the /s/-/f/ continuum (“</a:t>
            </a:r>
            <a:r>
              <a:rPr lang="en-US" sz="1900" dirty="0" err="1"/>
              <a:t>sss</a:t>
            </a:r>
            <a:r>
              <a:rPr lang="en-US" sz="1900" dirty="0"/>
              <a:t>”-”shh”) </a:t>
            </a:r>
          </a:p>
          <a:p>
            <a:pPr marL="342900" indent="-342900" algn="l">
              <a:buClr>
                <a:srgbClr val="4F5945"/>
              </a:buClr>
              <a:buFont typeface="Arial" panose="020B0604020202020204" pitchFamily="34" charset="0"/>
              <a:buChar char="•"/>
            </a:pPr>
            <a:endParaRPr lang="en-US" sz="2200" dirty="0">
              <a:solidFill>
                <a:srgbClr val="4F5945"/>
              </a:solidFill>
            </a:endParaRPr>
          </a:p>
          <a:p>
            <a:pPr algn="l">
              <a:buClr>
                <a:srgbClr val="4F5945"/>
              </a:buClr>
            </a:pPr>
            <a:endParaRPr lang="en-US" sz="2200" dirty="0">
              <a:solidFill>
                <a:srgbClr val="4F5945"/>
              </a:solidFill>
            </a:endParaRPr>
          </a:p>
        </p:txBody>
      </p:sp>
    </p:spTree>
    <p:extLst>
      <p:ext uri="{BB962C8B-B14F-4D97-AF65-F5344CB8AC3E}">
        <p14:creationId xmlns:p14="http://schemas.microsoft.com/office/powerpoint/2010/main" val="173299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21" fill="hold" display="0">
                  <p:stCondLst>
                    <p:cond delay="indefinite"/>
                  </p:stCondLst>
                  <p:endCondLst>
                    <p:cond evt="onStopAudio" delay="0">
                      <p:tgtEl>
                        <p:sldTgt/>
                      </p:tgtEl>
                    </p:cond>
                  </p:endCondLst>
                </p:cTn>
                <p:tgtEl>
                  <p:spTgt spid="6"/>
                </p:tgtEl>
              </p:cMediaNode>
            </p:audio>
            <p:audio>
              <p:cMediaNode vol="80000">
                <p:cTn id="22" fill="hold" display="0">
                  <p:stCondLst>
                    <p:cond delay="indefinite"/>
                  </p:stCondLst>
                  <p:endCondLst>
                    <p:cond evt="onStopAudio" delay="0">
                      <p:tgtEl>
                        <p:sldTgt/>
                      </p:tgtEl>
                    </p:cond>
                  </p:endCondLst>
                </p:cTn>
                <p:tgtEl>
                  <p:spTgt spid="7"/>
                </p:tgtEl>
              </p:cMediaNode>
            </p:audio>
            <p:audio>
              <p:cMediaNode vol="80000">
                <p:cTn id="23" fill="hold" display="0">
                  <p:stCondLst>
                    <p:cond delay="indefinite"/>
                  </p:stCondLst>
                  <p:endCondLst>
                    <p:cond evt="onStopAudio" delay="0">
                      <p:tgtEl>
                        <p:sldTgt/>
                      </p:tgtEl>
                    </p:cond>
                  </p:endCondLst>
                </p:cTn>
                <p:tgtEl>
                  <p:spTgt spid="8"/>
                </p:tgtEl>
              </p:cMediaNode>
            </p:audio>
            <p:audio>
              <p:cMediaNode vol="80000">
                <p:cTn id="24" fill="hold" display="0">
                  <p:stCondLst>
                    <p:cond delay="indefinite"/>
                  </p:stCondLst>
                  <p:endCondLst>
                    <p:cond evt="onStopAudio" delay="0">
                      <p:tgtEl>
                        <p:sldTgt/>
                      </p:tgtEl>
                    </p:cond>
                  </p:endCondLst>
                </p:cTn>
                <p:tgtEl>
                  <p:spTgt spid="9"/>
                </p:tgtEl>
              </p:cMediaNode>
            </p:audio>
            <p:audio>
              <p:cMediaNode vol="80000">
                <p:cTn id="25" fill="hold" display="0">
                  <p:stCondLst>
                    <p:cond delay="indefinite"/>
                  </p:stCondLst>
                  <p:endCondLst>
                    <p:cond evt="onStopAudio" delay="0">
                      <p:tgtEl>
                        <p:sldTgt/>
                      </p:tgtEl>
                    </p:cond>
                  </p:endCondLst>
                </p:cTn>
                <p:tgtEl>
                  <p:spTgt spid="10"/>
                </p:tgtEl>
              </p:cMediaNode>
            </p:audio>
            <p:audio>
              <p:cMediaNode vol="80000">
                <p:cTn id="26" fill="hold" display="0">
                  <p:stCondLst>
                    <p:cond delay="indefinite"/>
                  </p:stCondLst>
                  <p:endCondLst>
                    <p:cond evt="onStopAudio" delay="0">
                      <p:tgtEl>
                        <p:sldTgt/>
                      </p:tgtEl>
                    </p:cond>
                  </p:endCondLst>
                </p:cTn>
                <p:tgtEl>
                  <p:spTgt spid="11"/>
                </p:tgtEl>
              </p:cMediaNode>
            </p:audio>
          </p:childTnLst>
        </p:cTn>
      </p:par>
    </p:tnLst>
    <p:bldLst>
      <p:bldP spid="3" grpId="0" build="p"/>
      <p:bldP spid="14"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Table 36">
            <a:extLst>
              <a:ext uri="{FF2B5EF4-FFF2-40B4-BE49-F238E27FC236}">
                <a16:creationId xmlns:a16="http://schemas.microsoft.com/office/drawing/2014/main" id="{B2D066D2-3791-93E3-2000-9C1BBE97F098}"/>
              </a:ext>
            </a:extLst>
          </p:cNvPr>
          <p:cNvGraphicFramePr>
            <a:graphicFrameLocks noGrp="1"/>
          </p:cNvGraphicFramePr>
          <p:nvPr>
            <p:extLst>
              <p:ext uri="{D42A27DB-BD31-4B8C-83A1-F6EECF244321}">
                <p14:modId xmlns:p14="http://schemas.microsoft.com/office/powerpoint/2010/main" val="4103624133"/>
              </p:ext>
            </p:extLst>
          </p:nvPr>
        </p:nvGraphicFramePr>
        <p:xfrm>
          <a:off x="838200" y="3224473"/>
          <a:ext cx="10771910" cy="2996010"/>
        </p:xfrm>
        <a:graphic>
          <a:graphicData uri="http://schemas.openxmlformats.org/drawingml/2006/table">
            <a:tbl>
              <a:tblPr firstRow="1" bandRow="1">
                <a:tableStyleId>{5C22544A-7EE6-4342-B048-85BDC9FD1C3A}</a:tableStyleId>
              </a:tblPr>
              <a:tblGrid>
                <a:gridCol w="2154382">
                  <a:extLst>
                    <a:ext uri="{9D8B030D-6E8A-4147-A177-3AD203B41FA5}">
                      <a16:colId xmlns:a16="http://schemas.microsoft.com/office/drawing/2014/main" val="2487730189"/>
                    </a:ext>
                  </a:extLst>
                </a:gridCol>
                <a:gridCol w="2154382">
                  <a:extLst>
                    <a:ext uri="{9D8B030D-6E8A-4147-A177-3AD203B41FA5}">
                      <a16:colId xmlns:a16="http://schemas.microsoft.com/office/drawing/2014/main" val="526300375"/>
                    </a:ext>
                  </a:extLst>
                </a:gridCol>
                <a:gridCol w="2154382">
                  <a:extLst>
                    <a:ext uri="{9D8B030D-6E8A-4147-A177-3AD203B41FA5}">
                      <a16:colId xmlns:a16="http://schemas.microsoft.com/office/drawing/2014/main" val="1314356278"/>
                    </a:ext>
                  </a:extLst>
                </a:gridCol>
                <a:gridCol w="2154382">
                  <a:extLst>
                    <a:ext uri="{9D8B030D-6E8A-4147-A177-3AD203B41FA5}">
                      <a16:colId xmlns:a16="http://schemas.microsoft.com/office/drawing/2014/main" val="394391061"/>
                    </a:ext>
                  </a:extLst>
                </a:gridCol>
                <a:gridCol w="2154382">
                  <a:extLst>
                    <a:ext uri="{9D8B030D-6E8A-4147-A177-3AD203B41FA5}">
                      <a16:colId xmlns:a16="http://schemas.microsoft.com/office/drawing/2014/main" val="1029181954"/>
                    </a:ext>
                  </a:extLst>
                </a:gridCol>
              </a:tblGrid>
              <a:tr h="998670">
                <a:tc>
                  <a:txBody>
                    <a:bodyPr/>
                    <a:lstStyle/>
                    <a:p>
                      <a:endParaRPr lang="en-US" dirty="0"/>
                    </a:p>
                  </a:txBody>
                  <a:tcPr>
                    <a:lnL w="19050" cap="flat" cmpd="sng" algn="ctr">
                      <a:solidFill>
                        <a:srgbClr val="585925"/>
                      </a:solidFill>
                      <a:prstDash val="solid"/>
                      <a:round/>
                      <a:headEnd type="none" w="med" len="med"/>
                      <a:tailEnd type="none" w="med" len="med"/>
                    </a:lnL>
                    <a:lnT w="19050" cap="flat" cmpd="sng" algn="ctr">
                      <a:solidFill>
                        <a:srgbClr val="585925"/>
                      </a:solidFill>
                      <a:prstDash val="solid"/>
                      <a:round/>
                      <a:headEnd type="none" w="med" len="med"/>
                      <a:tailEnd type="none" w="med" len="med"/>
                    </a:lnT>
                  </a:tcPr>
                </a:tc>
                <a:tc>
                  <a:txBody>
                    <a:bodyPr/>
                    <a:lstStyle/>
                    <a:p>
                      <a:endParaRPr lang="en-US"/>
                    </a:p>
                  </a:txBody>
                  <a:tcPr>
                    <a:lnT w="19050" cap="flat" cmpd="sng" algn="ctr">
                      <a:solidFill>
                        <a:srgbClr val="585925"/>
                      </a:solidFill>
                      <a:prstDash val="solid"/>
                      <a:round/>
                      <a:headEnd type="none" w="med" len="med"/>
                      <a:tailEnd type="none" w="med" len="med"/>
                    </a:lnT>
                  </a:tcPr>
                </a:tc>
                <a:tc>
                  <a:txBody>
                    <a:bodyPr/>
                    <a:lstStyle/>
                    <a:p>
                      <a:endParaRPr lang="en-US"/>
                    </a:p>
                  </a:txBody>
                  <a:tcPr>
                    <a:lnT w="19050" cap="flat" cmpd="sng" algn="ctr">
                      <a:solidFill>
                        <a:srgbClr val="585925"/>
                      </a:solidFill>
                      <a:prstDash val="solid"/>
                      <a:round/>
                      <a:headEnd type="none" w="med" len="med"/>
                      <a:tailEnd type="none" w="med" len="med"/>
                    </a:lnT>
                  </a:tcPr>
                </a:tc>
                <a:tc>
                  <a:txBody>
                    <a:bodyPr/>
                    <a:lstStyle/>
                    <a:p>
                      <a:endParaRPr lang="en-US"/>
                    </a:p>
                  </a:txBody>
                  <a:tcPr>
                    <a:lnT w="19050" cap="flat" cmpd="sng" algn="ctr">
                      <a:solidFill>
                        <a:srgbClr val="585925"/>
                      </a:solidFill>
                      <a:prstDash val="solid"/>
                      <a:round/>
                      <a:headEnd type="none" w="med" len="med"/>
                      <a:tailEnd type="none" w="med" len="med"/>
                    </a:lnT>
                  </a:tcPr>
                </a:tc>
                <a:tc>
                  <a:txBody>
                    <a:bodyPr/>
                    <a:lstStyle/>
                    <a:p>
                      <a:endParaRPr lang="en-US"/>
                    </a:p>
                  </a:txBody>
                  <a:tcPr>
                    <a:lnR w="19050" cap="flat" cmpd="sng" algn="ctr">
                      <a:solidFill>
                        <a:srgbClr val="585925"/>
                      </a:solidFill>
                      <a:prstDash val="solid"/>
                      <a:round/>
                      <a:headEnd type="none" w="med" len="med"/>
                      <a:tailEnd type="none" w="med" len="med"/>
                    </a:lnR>
                    <a:lnT w="19050" cap="flat" cmpd="sng" algn="ctr">
                      <a:solidFill>
                        <a:srgbClr val="585925"/>
                      </a:solidFill>
                      <a:prstDash val="solid"/>
                      <a:round/>
                      <a:headEnd type="none" w="med" len="med"/>
                      <a:tailEnd type="none" w="med" len="med"/>
                    </a:lnT>
                  </a:tcPr>
                </a:tc>
                <a:extLst>
                  <a:ext uri="{0D108BD9-81ED-4DB2-BD59-A6C34878D82A}">
                    <a16:rowId xmlns:a16="http://schemas.microsoft.com/office/drawing/2014/main" val="3285389836"/>
                  </a:ext>
                </a:extLst>
              </a:tr>
              <a:tr h="998670">
                <a:tc>
                  <a:txBody>
                    <a:bodyPr/>
                    <a:lstStyle/>
                    <a:p>
                      <a:endParaRPr lang="en-US" dirty="0"/>
                    </a:p>
                  </a:txBody>
                  <a:tcPr>
                    <a:lnL w="19050" cap="flat" cmpd="sng" algn="ctr">
                      <a:solidFill>
                        <a:srgbClr val="585925"/>
                      </a:solidFill>
                      <a:prstDash val="solid"/>
                      <a:round/>
                      <a:headEnd type="none" w="med" len="med"/>
                      <a:tailEnd type="none" w="med" len="med"/>
                    </a:ln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lnR w="19050" cap="flat" cmpd="sng" algn="ctr">
                      <a:solidFill>
                        <a:srgbClr val="585925"/>
                      </a:solidFill>
                      <a:prstDash val="solid"/>
                      <a:round/>
                      <a:headEnd type="none" w="med" len="med"/>
                      <a:tailEnd type="none" w="med" len="med"/>
                    </a:lnR>
                  </a:tcPr>
                </a:tc>
                <a:extLst>
                  <a:ext uri="{0D108BD9-81ED-4DB2-BD59-A6C34878D82A}">
                    <a16:rowId xmlns:a16="http://schemas.microsoft.com/office/drawing/2014/main" val="3818975236"/>
                  </a:ext>
                </a:extLst>
              </a:tr>
              <a:tr h="998670">
                <a:tc>
                  <a:txBody>
                    <a:bodyPr/>
                    <a:lstStyle/>
                    <a:p>
                      <a:endParaRPr lang="en-US"/>
                    </a:p>
                  </a:txBody>
                  <a:tcPr>
                    <a:lnL w="19050" cap="flat" cmpd="sng" algn="ctr">
                      <a:solidFill>
                        <a:srgbClr val="585925"/>
                      </a:solidFill>
                      <a:prstDash val="solid"/>
                      <a:round/>
                      <a:headEnd type="none" w="med" len="med"/>
                      <a:tailEnd type="none" w="med" len="med"/>
                    </a:lnL>
                    <a:lnB w="19050" cap="flat" cmpd="sng" algn="ctr">
                      <a:solidFill>
                        <a:srgbClr val="585925"/>
                      </a:solidFill>
                      <a:prstDash val="solid"/>
                      <a:round/>
                      <a:headEnd type="none" w="med" len="med"/>
                      <a:tailEnd type="none" w="med" len="med"/>
                    </a:lnB>
                  </a:tcPr>
                </a:tc>
                <a:tc>
                  <a:txBody>
                    <a:bodyPr/>
                    <a:lstStyle/>
                    <a:p>
                      <a:endParaRPr lang="en-US"/>
                    </a:p>
                  </a:txBody>
                  <a:tcPr>
                    <a:lnB w="19050" cap="flat" cmpd="sng" algn="ctr">
                      <a:solidFill>
                        <a:srgbClr val="585925"/>
                      </a:solidFill>
                      <a:prstDash val="solid"/>
                      <a:round/>
                      <a:headEnd type="none" w="med" len="med"/>
                      <a:tailEnd type="none" w="med" len="med"/>
                    </a:lnB>
                  </a:tcPr>
                </a:tc>
                <a:tc>
                  <a:txBody>
                    <a:bodyPr/>
                    <a:lstStyle/>
                    <a:p>
                      <a:endParaRPr lang="en-US"/>
                    </a:p>
                  </a:txBody>
                  <a:tcPr>
                    <a:lnB w="19050" cap="flat" cmpd="sng" algn="ctr">
                      <a:solidFill>
                        <a:srgbClr val="585925"/>
                      </a:solidFill>
                      <a:prstDash val="solid"/>
                      <a:round/>
                      <a:headEnd type="none" w="med" len="med"/>
                      <a:tailEnd type="none" w="med" len="med"/>
                    </a:lnB>
                  </a:tcPr>
                </a:tc>
                <a:tc>
                  <a:txBody>
                    <a:bodyPr/>
                    <a:lstStyle/>
                    <a:p>
                      <a:endParaRPr lang="en-US"/>
                    </a:p>
                  </a:txBody>
                  <a:tcPr>
                    <a:lnB w="19050" cap="flat" cmpd="sng" algn="ctr">
                      <a:solidFill>
                        <a:srgbClr val="585925"/>
                      </a:solidFill>
                      <a:prstDash val="solid"/>
                      <a:round/>
                      <a:headEnd type="none" w="med" len="med"/>
                      <a:tailEnd type="none" w="med" len="med"/>
                    </a:lnB>
                  </a:tcPr>
                </a:tc>
                <a:tc>
                  <a:txBody>
                    <a:bodyPr/>
                    <a:lstStyle/>
                    <a:p>
                      <a:endParaRPr lang="en-US" dirty="0"/>
                    </a:p>
                  </a:txBody>
                  <a:tcPr>
                    <a:lnR w="19050" cap="flat" cmpd="sng" algn="ctr">
                      <a:solidFill>
                        <a:srgbClr val="585925"/>
                      </a:solidFill>
                      <a:prstDash val="solid"/>
                      <a:round/>
                      <a:headEnd type="none" w="med" len="med"/>
                      <a:tailEnd type="none" w="med" len="med"/>
                    </a:lnR>
                    <a:lnB w="19050" cap="flat" cmpd="sng" algn="ctr">
                      <a:solidFill>
                        <a:srgbClr val="585925"/>
                      </a:solidFill>
                      <a:prstDash val="solid"/>
                      <a:round/>
                      <a:headEnd type="none" w="med" len="med"/>
                      <a:tailEnd type="none" w="med" len="med"/>
                    </a:lnB>
                  </a:tcPr>
                </a:tc>
                <a:extLst>
                  <a:ext uri="{0D108BD9-81ED-4DB2-BD59-A6C34878D82A}">
                    <a16:rowId xmlns:a16="http://schemas.microsoft.com/office/drawing/2014/main" val="2414954204"/>
                  </a:ext>
                </a:extLst>
              </a:tr>
            </a:tbl>
          </a:graphicData>
        </a:graphic>
      </p:graphicFrame>
      <p:sp>
        <p:nvSpPr>
          <p:cNvPr id="17" name="Title 16">
            <a:extLst>
              <a:ext uri="{FF2B5EF4-FFF2-40B4-BE49-F238E27FC236}">
                <a16:creationId xmlns:a16="http://schemas.microsoft.com/office/drawing/2014/main" id="{8CEAC571-7872-9B8A-F1DE-8E35D4748FE6}"/>
              </a:ext>
            </a:extLst>
          </p:cNvPr>
          <p:cNvSpPr>
            <a:spLocks noGrp="1"/>
          </p:cNvSpPr>
          <p:nvPr>
            <p:ph type="title"/>
          </p:nvPr>
        </p:nvSpPr>
        <p:spPr/>
        <p:txBody>
          <a:bodyPr/>
          <a:lstStyle/>
          <a:p>
            <a:r>
              <a:rPr lang="en-US" dirty="0"/>
              <a:t>The 2 Talkers: Critical Items</a:t>
            </a:r>
          </a:p>
        </p:txBody>
      </p:sp>
      <p:sp>
        <p:nvSpPr>
          <p:cNvPr id="19" name="TextBox 18">
            <a:extLst>
              <a:ext uri="{FF2B5EF4-FFF2-40B4-BE49-F238E27FC236}">
                <a16:creationId xmlns:a16="http://schemas.microsoft.com/office/drawing/2014/main" id="{378B2F1F-D4AB-CD5A-74D8-7C2996996DE3}"/>
              </a:ext>
            </a:extLst>
          </p:cNvPr>
          <p:cNvSpPr txBox="1"/>
          <p:nvPr/>
        </p:nvSpPr>
        <p:spPr>
          <a:xfrm>
            <a:off x="1149924" y="4417973"/>
            <a:ext cx="1523999" cy="523220"/>
          </a:xfrm>
          <a:prstGeom prst="rect">
            <a:avLst/>
          </a:prstGeom>
          <a:noFill/>
        </p:spPr>
        <p:txBody>
          <a:bodyPr wrap="square" rtlCol="0">
            <a:spAutoFit/>
          </a:bodyPr>
          <a:lstStyle/>
          <a:p>
            <a:r>
              <a:rPr lang="en-US" sz="2800" b="1" i="1" dirty="0">
                <a:solidFill>
                  <a:schemeClr val="accent5">
                    <a:lumMod val="75000"/>
                  </a:schemeClr>
                </a:solidFill>
                <a:latin typeface="+mj-lt"/>
              </a:rPr>
              <a:t>Talker A</a:t>
            </a:r>
          </a:p>
        </p:txBody>
      </p:sp>
      <p:sp>
        <p:nvSpPr>
          <p:cNvPr id="20" name="TextBox 19">
            <a:extLst>
              <a:ext uri="{FF2B5EF4-FFF2-40B4-BE49-F238E27FC236}">
                <a16:creationId xmlns:a16="http://schemas.microsoft.com/office/drawing/2014/main" id="{238E5617-0963-5EE5-9064-85006DFC491E}"/>
              </a:ext>
            </a:extLst>
          </p:cNvPr>
          <p:cNvSpPr txBox="1"/>
          <p:nvPr/>
        </p:nvSpPr>
        <p:spPr>
          <a:xfrm>
            <a:off x="1149924" y="5501122"/>
            <a:ext cx="1523999" cy="523220"/>
          </a:xfrm>
          <a:prstGeom prst="rect">
            <a:avLst/>
          </a:prstGeom>
          <a:noFill/>
        </p:spPr>
        <p:txBody>
          <a:bodyPr wrap="square" rtlCol="0">
            <a:spAutoFit/>
          </a:bodyPr>
          <a:lstStyle/>
          <a:p>
            <a:r>
              <a:rPr lang="en-US" sz="2800" b="1" i="1" dirty="0">
                <a:solidFill>
                  <a:schemeClr val="accent5">
                    <a:lumMod val="75000"/>
                  </a:schemeClr>
                </a:solidFill>
                <a:latin typeface="+mj-lt"/>
              </a:rPr>
              <a:t>Talker B</a:t>
            </a:r>
          </a:p>
        </p:txBody>
      </p:sp>
      <p:sp>
        <p:nvSpPr>
          <p:cNvPr id="24" name="TextBox 23">
            <a:extLst>
              <a:ext uri="{FF2B5EF4-FFF2-40B4-BE49-F238E27FC236}">
                <a16:creationId xmlns:a16="http://schemas.microsoft.com/office/drawing/2014/main" id="{D363D856-53F3-2DD5-6F3C-751716C62379}"/>
              </a:ext>
            </a:extLst>
          </p:cNvPr>
          <p:cNvSpPr txBox="1"/>
          <p:nvPr/>
        </p:nvSpPr>
        <p:spPr>
          <a:xfrm>
            <a:off x="3723392" y="4509195"/>
            <a:ext cx="748149" cy="461665"/>
          </a:xfrm>
          <a:prstGeom prst="rect">
            <a:avLst/>
          </a:prstGeom>
          <a:noFill/>
        </p:spPr>
        <p:txBody>
          <a:bodyPr wrap="square" rtlCol="0">
            <a:spAutoFit/>
          </a:bodyPr>
          <a:lstStyle/>
          <a:p>
            <a:pPr algn="ctr"/>
            <a:r>
              <a:rPr lang="en-US" sz="2400" b="1" dirty="0">
                <a:solidFill>
                  <a:schemeClr val="accent6">
                    <a:lumMod val="10000"/>
                  </a:schemeClr>
                </a:solidFill>
                <a:latin typeface="+mj-lt"/>
              </a:rPr>
              <a:t>A</a:t>
            </a:r>
          </a:p>
        </p:txBody>
      </p:sp>
      <p:sp>
        <p:nvSpPr>
          <p:cNvPr id="25" name="TextBox 24">
            <a:extLst>
              <a:ext uri="{FF2B5EF4-FFF2-40B4-BE49-F238E27FC236}">
                <a16:creationId xmlns:a16="http://schemas.microsoft.com/office/drawing/2014/main" id="{ABC86F87-59AB-C418-F412-1F2F5CD85F15}"/>
              </a:ext>
            </a:extLst>
          </p:cNvPr>
          <p:cNvSpPr txBox="1"/>
          <p:nvPr/>
        </p:nvSpPr>
        <p:spPr>
          <a:xfrm>
            <a:off x="3751115" y="5501122"/>
            <a:ext cx="748149" cy="461665"/>
          </a:xfrm>
          <a:prstGeom prst="rect">
            <a:avLst/>
          </a:prstGeom>
          <a:noFill/>
        </p:spPr>
        <p:txBody>
          <a:bodyPr wrap="square" rtlCol="0">
            <a:spAutoFit/>
          </a:bodyPr>
          <a:lstStyle/>
          <a:p>
            <a:pPr algn="ctr"/>
            <a:r>
              <a:rPr lang="en-US" sz="2400" b="1" dirty="0">
                <a:solidFill>
                  <a:schemeClr val="accent6">
                    <a:lumMod val="10000"/>
                  </a:schemeClr>
                </a:solidFill>
                <a:latin typeface="+mj-lt"/>
              </a:rPr>
              <a:t>B</a:t>
            </a:r>
          </a:p>
        </p:txBody>
      </p:sp>
      <p:sp>
        <p:nvSpPr>
          <p:cNvPr id="26" name="TextBox 25">
            <a:extLst>
              <a:ext uri="{FF2B5EF4-FFF2-40B4-BE49-F238E27FC236}">
                <a16:creationId xmlns:a16="http://schemas.microsoft.com/office/drawing/2014/main" id="{C014E158-E55A-027D-A5D2-252D08B46F9B}"/>
              </a:ext>
            </a:extLst>
          </p:cNvPr>
          <p:cNvSpPr txBox="1"/>
          <p:nvPr/>
        </p:nvSpPr>
        <p:spPr>
          <a:xfrm>
            <a:off x="5888177" y="4509195"/>
            <a:ext cx="748149" cy="461665"/>
          </a:xfrm>
          <a:prstGeom prst="rect">
            <a:avLst/>
          </a:prstGeom>
          <a:noFill/>
        </p:spPr>
        <p:txBody>
          <a:bodyPr wrap="square" rtlCol="0">
            <a:spAutoFit/>
          </a:bodyPr>
          <a:lstStyle/>
          <a:p>
            <a:pPr algn="ctr"/>
            <a:r>
              <a:rPr lang="en-US" sz="2400" b="1" dirty="0">
                <a:solidFill>
                  <a:schemeClr val="accent6">
                    <a:lumMod val="10000"/>
                  </a:schemeClr>
                </a:solidFill>
                <a:latin typeface="+mj-lt"/>
              </a:rPr>
              <a:t>?s</a:t>
            </a:r>
          </a:p>
        </p:txBody>
      </p:sp>
      <p:sp>
        <p:nvSpPr>
          <p:cNvPr id="27" name="TextBox 26">
            <a:extLst>
              <a:ext uri="{FF2B5EF4-FFF2-40B4-BE49-F238E27FC236}">
                <a16:creationId xmlns:a16="http://schemas.microsoft.com/office/drawing/2014/main" id="{EFDBDFCB-0598-AC28-C063-4FCC610FF00A}"/>
              </a:ext>
            </a:extLst>
          </p:cNvPr>
          <p:cNvSpPr txBox="1"/>
          <p:nvPr/>
        </p:nvSpPr>
        <p:spPr>
          <a:xfrm>
            <a:off x="5888177" y="5501122"/>
            <a:ext cx="748149" cy="461665"/>
          </a:xfrm>
          <a:prstGeom prst="rect">
            <a:avLst/>
          </a:prstGeom>
          <a:noFill/>
        </p:spPr>
        <p:txBody>
          <a:bodyPr wrap="square" rtlCol="0">
            <a:spAutoFit/>
          </a:bodyPr>
          <a:lstStyle/>
          <a:p>
            <a:pPr algn="ctr"/>
            <a:r>
              <a:rPr lang="en-US" sz="2400" b="1" dirty="0">
                <a:solidFill>
                  <a:schemeClr val="accent6">
                    <a:lumMod val="10000"/>
                  </a:schemeClr>
                </a:solidFill>
                <a:latin typeface="+mj-lt"/>
              </a:rPr>
              <a:t>?</a:t>
            </a:r>
            <a:r>
              <a:rPr lang="en-US" sz="2400" b="1" dirty="0" err="1">
                <a:solidFill>
                  <a:schemeClr val="accent6">
                    <a:lumMod val="10000"/>
                  </a:schemeClr>
                </a:solidFill>
                <a:latin typeface="+mj-lt"/>
              </a:rPr>
              <a:t>sh</a:t>
            </a:r>
            <a:endParaRPr lang="en-US" sz="2400" b="1" dirty="0">
              <a:solidFill>
                <a:schemeClr val="accent6">
                  <a:lumMod val="10000"/>
                </a:schemeClr>
              </a:solidFill>
              <a:latin typeface="+mj-lt"/>
            </a:endParaRPr>
          </a:p>
        </p:txBody>
      </p:sp>
      <p:sp>
        <p:nvSpPr>
          <p:cNvPr id="28" name="TextBox 27">
            <a:extLst>
              <a:ext uri="{FF2B5EF4-FFF2-40B4-BE49-F238E27FC236}">
                <a16:creationId xmlns:a16="http://schemas.microsoft.com/office/drawing/2014/main" id="{C96DA0C2-D90B-7791-D353-BC051E343BAA}"/>
              </a:ext>
            </a:extLst>
          </p:cNvPr>
          <p:cNvSpPr txBox="1"/>
          <p:nvPr/>
        </p:nvSpPr>
        <p:spPr>
          <a:xfrm>
            <a:off x="7955976" y="4509195"/>
            <a:ext cx="907465" cy="461665"/>
          </a:xfrm>
          <a:prstGeom prst="rect">
            <a:avLst/>
          </a:prstGeom>
          <a:noFill/>
        </p:spPr>
        <p:txBody>
          <a:bodyPr wrap="square" rtlCol="0">
            <a:spAutoFit/>
          </a:bodyPr>
          <a:lstStyle/>
          <a:p>
            <a:pPr algn="ctr"/>
            <a:r>
              <a:rPr lang="en-US" sz="2400" b="1" dirty="0">
                <a:solidFill>
                  <a:schemeClr val="accent6">
                    <a:lumMod val="10000"/>
                  </a:schemeClr>
                </a:solidFill>
                <a:latin typeface="+mj-lt"/>
              </a:rPr>
              <a:t>Male</a:t>
            </a:r>
          </a:p>
        </p:txBody>
      </p:sp>
      <p:sp>
        <p:nvSpPr>
          <p:cNvPr id="29" name="TextBox 28">
            <a:extLst>
              <a:ext uri="{FF2B5EF4-FFF2-40B4-BE49-F238E27FC236}">
                <a16:creationId xmlns:a16="http://schemas.microsoft.com/office/drawing/2014/main" id="{1A8D8189-E357-46E0-70DB-F2FD6D59E8B1}"/>
              </a:ext>
            </a:extLst>
          </p:cNvPr>
          <p:cNvSpPr txBox="1"/>
          <p:nvPr/>
        </p:nvSpPr>
        <p:spPr>
          <a:xfrm>
            <a:off x="7751624" y="5501122"/>
            <a:ext cx="1316170" cy="461665"/>
          </a:xfrm>
          <a:prstGeom prst="rect">
            <a:avLst/>
          </a:prstGeom>
          <a:noFill/>
        </p:spPr>
        <p:txBody>
          <a:bodyPr wrap="square" rtlCol="0">
            <a:spAutoFit/>
          </a:bodyPr>
          <a:lstStyle/>
          <a:p>
            <a:pPr algn="ctr"/>
            <a:r>
              <a:rPr lang="en-US" sz="2400" b="1" dirty="0">
                <a:solidFill>
                  <a:schemeClr val="accent6">
                    <a:lumMod val="10000"/>
                  </a:schemeClr>
                </a:solidFill>
                <a:latin typeface="+mj-lt"/>
              </a:rPr>
              <a:t>Female</a:t>
            </a:r>
          </a:p>
        </p:txBody>
      </p:sp>
      <p:sp>
        <p:nvSpPr>
          <p:cNvPr id="30" name="TextBox 29">
            <a:extLst>
              <a:ext uri="{FF2B5EF4-FFF2-40B4-BE49-F238E27FC236}">
                <a16:creationId xmlns:a16="http://schemas.microsoft.com/office/drawing/2014/main" id="{A62BD3E1-21E5-D6F6-6C8D-8CCD513F3D7A}"/>
              </a:ext>
            </a:extLst>
          </p:cNvPr>
          <p:cNvSpPr txBox="1"/>
          <p:nvPr/>
        </p:nvSpPr>
        <p:spPr>
          <a:xfrm>
            <a:off x="10106930" y="5501121"/>
            <a:ext cx="872814" cy="461665"/>
          </a:xfrm>
          <a:prstGeom prst="rect">
            <a:avLst/>
          </a:prstGeom>
          <a:noFill/>
        </p:spPr>
        <p:txBody>
          <a:bodyPr wrap="square" rtlCol="0">
            <a:spAutoFit/>
          </a:bodyPr>
          <a:lstStyle/>
          <a:p>
            <a:pPr algn="ctr"/>
            <a:r>
              <a:rPr lang="en-US" sz="2400" b="1" dirty="0">
                <a:solidFill>
                  <a:schemeClr val="accent6">
                    <a:lumMod val="10000"/>
                  </a:schemeClr>
                </a:solidFill>
                <a:latin typeface="+mj-lt"/>
              </a:rPr>
              <a:t>Right</a:t>
            </a:r>
          </a:p>
        </p:txBody>
      </p:sp>
      <p:sp>
        <p:nvSpPr>
          <p:cNvPr id="31" name="TextBox 30">
            <a:extLst>
              <a:ext uri="{FF2B5EF4-FFF2-40B4-BE49-F238E27FC236}">
                <a16:creationId xmlns:a16="http://schemas.microsoft.com/office/drawing/2014/main" id="{0D620C24-46BC-9476-35DC-3954AB831E4A}"/>
              </a:ext>
            </a:extLst>
          </p:cNvPr>
          <p:cNvSpPr txBox="1"/>
          <p:nvPr/>
        </p:nvSpPr>
        <p:spPr>
          <a:xfrm>
            <a:off x="10224683" y="4509195"/>
            <a:ext cx="748149" cy="461665"/>
          </a:xfrm>
          <a:prstGeom prst="rect">
            <a:avLst/>
          </a:prstGeom>
          <a:noFill/>
        </p:spPr>
        <p:txBody>
          <a:bodyPr wrap="square" rtlCol="0">
            <a:spAutoFit/>
          </a:bodyPr>
          <a:lstStyle/>
          <a:p>
            <a:pPr algn="ctr"/>
            <a:r>
              <a:rPr lang="en-US" sz="2400" b="1" dirty="0">
                <a:solidFill>
                  <a:schemeClr val="accent6">
                    <a:lumMod val="10000"/>
                  </a:schemeClr>
                </a:solidFill>
                <a:latin typeface="+mj-lt"/>
              </a:rPr>
              <a:t>Left</a:t>
            </a:r>
          </a:p>
        </p:txBody>
      </p:sp>
      <p:sp>
        <p:nvSpPr>
          <p:cNvPr id="32" name="TextBox 31">
            <a:extLst>
              <a:ext uri="{FF2B5EF4-FFF2-40B4-BE49-F238E27FC236}">
                <a16:creationId xmlns:a16="http://schemas.microsoft.com/office/drawing/2014/main" id="{725ABA80-A34D-AD02-053A-4ACB578F422C}"/>
              </a:ext>
            </a:extLst>
          </p:cNvPr>
          <p:cNvSpPr txBox="1"/>
          <p:nvPr/>
        </p:nvSpPr>
        <p:spPr>
          <a:xfrm>
            <a:off x="3273120" y="3475723"/>
            <a:ext cx="1648695" cy="461665"/>
          </a:xfrm>
          <a:prstGeom prst="rect">
            <a:avLst/>
          </a:prstGeom>
          <a:noFill/>
        </p:spPr>
        <p:txBody>
          <a:bodyPr wrap="square" rtlCol="0">
            <a:spAutoFit/>
          </a:bodyPr>
          <a:lstStyle/>
          <a:p>
            <a:pPr algn="ctr"/>
            <a:r>
              <a:rPr lang="en-US" sz="2400" i="1" dirty="0">
                <a:solidFill>
                  <a:schemeClr val="accent5">
                    <a:lumMod val="40000"/>
                    <a:lumOff val="60000"/>
                  </a:schemeClr>
                </a:solidFill>
                <a:latin typeface="+mj-lt"/>
              </a:rPr>
              <a:t>Materials</a:t>
            </a:r>
          </a:p>
        </p:txBody>
      </p:sp>
      <p:sp>
        <p:nvSpPr>
          <p:cNvPr id="33" name="TextBox 32">
            <a:extLst>
              <a:ext uri="{FF2B5EF4-FFF2-40B4-BE49-F238E27FC236}">
                <a16:creationId xmlns:a16="http://schemas.microsoft.com/office/drawing/2014/main" id="{69FFE4C9-AA71-0FD8-FEC4-2D8B12601037}"/>
              </a:ext>
            </a:extLst>
          </p:cNvPr>
          <p:cNvSpPr txBox="1"/>
          <p:nvPr/>
        </p:nvSpPr>
        <p:spPr>
          <a:xfrm>
            <a:off x="5216231" y="3245976"/>
            <a:ext cx="2092040" cy="830997"/>
          </a:xfrm>
          <a:prstGeom prst="rect">
            <a:avLst/>
          </a:prstGeom>
          <a:noFill/>
        </p:spPr>
        <p:txBody>
          <a:bodyPr wrap="square" rtlCol="0">
            <a:spAutoFit/>
          </a:bodyPr>
          <a:lstStyle/>
          <a:p>
            <a:pPr algn="ctr"/>
            <a:r>
              <a:rPr lang="en-US" sz="2400" i="1" dirty="0">
                <a:solidFill>
                  <a:schemeClr val="accent5">
                    <a:lumMod val="40000"/>
                    <a:lumOff val="60000"/>
                  </a:schemeClr>
                </a:solidFill>
                <a:latin typeface="+mj-lt"/>
              </a:rPr>
              <a:t>Ambiguous </a:t>
            </a:r>
          </a:p>
          <a:p>
            <a:pPr algn="ctr"/>
            <a:r>
              <a:rPr lang="en-US" sz="2400" i="1" dirty="0">
                <a:solidFill>
                  <a:schemeClr val="accent5">
                    <a:lumMod val="40000"/>
                    <a:lumOff val="60000"/>
                  </a:schemeClr>
                </a:solidFill>
                <a:latin typeface="+mj-lt"/>
              </a:rPr>
              <a:t>Assignment</a:t>
            </a:r>
          </a:p>
        </p:txBody>
      </p:sp>
      <p:sp>
        <p:nvSpPr>
          <p:cNvPr id="34" name="TextBox 33">
            <a:extLst>
              <a:ext uri="{FF2B5EF4-FFF2-40B4-BE49-F238E27FC236}">
                <a16:creationId xmlns:a16="http://schemas.microsoft.com/office/drawing/2014/main" id="{F9C9DF91-7BEE-B6B3-0B53-6A6BA4D5089C}"/>
              </a:ext>
            </a:extLst>
          </p:cNvPr>
          <p:cNvSpPr txBox="1"/>
          <p:nvPr/>
        </p:nvSpPr>
        <p:spPr>
          <a:xfrm>
            <a:off x="7751624" y="3480541"/>
            <a:ext cx="1316170" cy="461665"/>
          </a:xfrm>
          <a:prstGeom prst="rect">
            <a:avLst/>
          </a:prstGeom>
          <a:noFill/>
        </p:spPr>
        <p:txBody>
          <a:bodyPr wrap="square" rtlCol="0">
            <a:spAutoFit/>
          </a:bodyPr>
          <a:lstStyle/>
          <a:p>
            <a:pPr algn="ctr"/>
            <a:r>
              <a:rPr lang="en-US" sz="2400" i="1" dirty="0">
                <a:solidFill>
                  <a:schemeClr val="accent5">
                    <a:lumMod val="40000"/>
                    <a:lumOff val="60000"/>
                  </a:schemeClr>
                </a:solidFill>
                <a:latin typeface="+mj-lt"/>
              </a:rPr>
              <a:t>Gender</a:t>
            </a:r>
          </a:p>
        </p:txBody>
      </p:sp>
      <p:sp>
        <p:nvSpPr>
          <p:cNvPr id="35" name="TextBox 34">
            <a:extLst>
              <a:ext uri="{FF2B5EF4-FFF2-40B4-BE49-F238E27FC236}">
                <a16:creationId xmlns:a16="http://schemas.microsoft.com/office/drawing/2014/main" id="{7CC7B9C7-E39D-EEBD-39DE-0A4AC2CE254D}"/>
              </a:ext>
            </a:extLst>
          </p:cNvPr>
          <p:cNvSpPr txBox="1"/>
          <p:nvPr/>
        </p:nvSpPr>
        <p:spPr>
          <a:xfrm>
            <a:off x="10169263" y="3475723"/>
            <a:ext cx="748149" cy="461665"/>
          </a:xfrm>
          <a:prstGeom prst="rect">
            <a:avLst/>
          </a:prstGeom>
          <a:noFill/>
        </p:spPr>
        <p:txBody>
          <a:bodyPr wrap="square" rtlCol="0">
            <a:spAutoFit/>
          </a:bodyPr>
          <a:lstStyle/>
          <a:p>
            <a:pPr algn="ctr"/>
            <a:r>
              <a:rPr lang="en-US" sz="2400" i="1" dirty="0">
                <a:solidFill>
                  <a:schemeClr val="accent5">
                    <a:lumMod val="40000"/>
                    <a:lumOff val="60000"/>
                  </a:schemeClr>
                </a:solidFill>
                <a:latin typeface="+mj-lt"/>
              </a:rPr>
              <a:t>Ear</a:t>
            </a:r>
          </a:p>
        </p:txBody>
      </p:sp>
      <p:sp>
        <p:nvSpPr>
          <p:cNvPr id="37" name="Rectangle 36">
            <a:extLst>
              <a:ext uri="{FF2B5EF4-FFF2-40B4-BE49-F238E27FC236}">
                <a16:creationId xmlns:a16="http://schemas.microsoft.com/office/drawing/2014/main" id="{C455B104-5638-A1D3-82B9-2375EF81C30B}"/>
              </a:ext>
            </a:extLst>
          </p:cNvPr>
          <p:cNvSpPr/>
          <p:nvPr/>
        </p:nvSpPr>
        <p:spPr>
          <a:xfrm>
            <a:off x="5122753" y="3224473"/>
            <a:ext cx="4312324" cy="3013559"/>
          </a:xfrm>
          <a:prstGeom prst="rect">
            <a:avLst/>
          </a:prstGeom>
          <a:noFill/>
          <a:ln w="57150">
            <a:solidFill>
              <a:srgbClr val="DE9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3782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4034D9C3-2E48-9CCC-620A-9FAD67F276AE}"/>
              </a:ext>
            </a:extLst>
          </p:cNvPr>
          <p:cNvGraphicFramePr>
            <a:graphicFrameLocks noGrp="1"/>
          </p:cNvGraphicFramePr>
          <p:nvPr>
            <p:extLst>
              <p:ext uri="{D42A27DB-BD31-4B8C-83A1-F6EECF244321}">
                <p14:modId xmlns:p14="http://schemas.microsoft.com/office/powerpoint/2010/main" val="1613125080"/>
              </p:ext>
            </p:extLst>
          </p:nvPr>
        </p:nvGraphicFramePr>
        <p:xfrm>
          <a:off x="1886458" y="3190439"/>
          <a:ext cx="8419084" cy="2919414"/>
        </p:xfrm>
        <a:graphic>
          <a:graphicData uri="http://schemas.openxmlformats.org/drawingml/2006/table">
            <a:tbl>
              <a:tblPr firstRow="1" bandRow="1">
                <a:tableStyleId>{5C22544A-7EE6-4342-B048-85BDC9FD1C3A}</a:tableStyleId>
              </a:tblPr>
              <a:tblGrid>
                <a:gridCol w="2104771">
                  <a:extLst>
                    <a:ext uri="{9D8B030D-6E8A-4147-A177-3AD203B41FA5}">
                      <a16:colId xmlns:a16="http://schemas.microsoft.com/office/drawing/2014/main" val="2840481766"/>
                    </a:ext>
                  </a:extLst>
                </a:gridCol>
                <a:gridCol w="2104771">
                  <a:extLst>
                    <a:ext uri="{9D8B030D-6E8A-4147-A177-3AD203B41FA5}">
                      <a16:colId xmlns:a16="http://schemas.microsoft.com/office/drawing/2014/main" val="629344300"/>
                    </a:ext>
                  </a:extLst>
                </a:gridCol>
                <a:gridCol w="2104771">
                  <a:extLst>
                    <a:ext uri="{9D8B030D-6E8A-4147-A177-3AD203B41FA5}">
                      <a16:colId xmlns:a16="http://schemas.microsoft.com/office/drawing/2014/main" val="1315748881"/>
                    </a:ext>
                  </a:extLst>
                </a:gridCol>
                <a:gridCol w="2104771">
                  <a:extLst>
                    <a:ext uri="{9D8B030D-6E8A-4147-A177-3AD203B41FA5}">
                      <a16:colId xmlns:a16="http://schemas.microsoft.com/office/drawing/2014/main" val="2678040436"/>
                    </a:ext>
                  </a:extLst>
                </a:gridCol>
              </a:tblGrid>
              <a:tr h="973138">
                <a:tc>
                  <a:txBody>
                    <a:bodyPr/>
                    <a:lstStyle/>
                    <a:p>
                      <a:endParaRPr lang="en-US" dirty="0"/>
                    </a:p>
                  </a:txBody>
                  <a:tcPr>
                    <a:lnL w="19050" cap="flat" cmpd="sng" algn="ctr">
                      <a:solidFill>
                        <a:srgbClr val="585925"/>
                      </a:solidFill>
                      <a:prstDash val="solid"/>
                      <a:round/>
                      <a:headEnd type="none" w="med" len="med"/>
                      <a:tailEnd type="none" w="med" len="med"/>
                    </a:lnL>
                    <a:lnT w="19050" cap="flat" cmpd="sng" algn="ctr">
                      <a:solidFill>
                        <a:srgbClr val="585925"/>
                      </a:solidFill>
                      <a:prstDash val="solid"/>
                      <a:round/>
                      <a:headEnd type="none" w="med" len="med"/>
                      <a:tailEnd type="none" w="med" len="med"/>
                    </a:lnT>
                  </a:tcPr>
                </a:tc>
                <a:tc>
                  <a:txBody>
                    <a:bodyPr/>
                    <a:lstStyle/>
                    <a:p>
                      <a:endParaRPr lang="en-US"/>
                    </a:p>
                  </a:txBody>
                  <a:tcPr>
                    <a:lnT w="19050" cap="flat" cmpd="sng" algn="ctr">
                      <a:solidFill>
                        <a:srgbClr val="585925"/>
                      </a:solidFill>
                      <a:prstDash val="solid"/>
                      <a:round/>
                      <a:headEnd type="none" w="med" len="med"/>
                      <a:tailEnd type="none" w="med" len="med"/>
                    </a:lnT>
                  </a:tcPr>
                </a:tc>
                <a:tc>
                  <a:txBody>
                    <a:bodyPr/>
                    <a:lstStyle/>
                    <a:p>
                      <a:endParaRPr lang="en-US"/>
                    </a:p>
                  </a:txBody>
                  <a:tcPr>
                    <a:lnT w="19050" cap="flat" cmpd="sng" algn="ctr">
                      <a:solidFill>
                        <a:srgbClr val="585925"/>
                      </a:solidFill>
                      <a:prstDash val="solid"/>
                      <a:round/>
                      <a:headEnd type="none" w="med" len="med"/>
                      <a:tailEnd type="none" w="med" len="med"/>
                    </a:lnT>
                  </a:tcPr>
                </a:tc>
                <a:tc>
                  <a:txBody>
                    <a:bodyPr/>
                    <a:lstStyle/>
                    <a:p>
                      <a:endParaRPr lang="en-US"/>
                    </a:p>
                  </a:txBody>
                  <a:tcPr>
                    <a:lnR w="19050" cap="flat" cmpd="sng" algn="ctr">
                      <a:solidFill>
                        <a:srgbClr val="585925"/>
                      </a:solidFill>
                      <a:prstDash val="solid"/>
                      <a:round/>
                      <a:headEnd type="none" w="med" len="med"/>
                      <a:tailEnd type="none" w="med" len="med"/>
                    </a:lnR>
                    <a:lnT w="19050" cap="flat" cmpd="sng" algn="ctr">
                      <a:solidFill>
                        <a:srgbClr val="585925"/>
                      </a:solidFill>
                      <a:prstDash val="solid"/>
                      <a:round/>
                      <a:headEnd type="none" w="med" len="med"/>
                      <a:tailEnd type="none" w="med" len="med"/>
                    </a:lnT>
                  </a:tcPr>
                </a:tc>
                <a:extLst>
                  <a:ext uri="{0D108BD9-81ED-4DB2-BD59-A6C34878D82A}">
                    <a16:rowId xmlns:a16="http://schemas.microsoft.com/office/drawing/2014/main" val="3323419179"/>
                  </a:ext>
                </a:extLst>
              </a:tr>
              <a:tr h="973138">
                <a:tc>
                  <a:txBody>
                    <a:bodyPr/>
                    <a:lstStyle/>
                    <a:p>
                      <a:endParaRPr lang="en-US"/>
                    </a:p>
                  </a:txBody>
                  <a:tcPr>
                    <a:lnL w="19050" cap="flat" cmpd="sng" algn="ctr">
                      <a:solidFill>
                        <a:srgbClr val="585925"/>
                      </a:solidFill>
                      <a:prstDash val="solid"/>
                      <a:round/>
                      <a:headEnd type="none" w="med" len="med"/>
                      <a:tailEnd type="none" w="med" len="med"/>
                    </a:lnL>
                  </a:tcPr>
                </a:tc>
                <a:tc>
                  <a:txBody>
                    <a:bodyPr/>
                    <a:lstStyle/>
                    <a:p>
                      <a:endParaRPr lang="en-US"/>
                    </a:p>
                  </a:txBody>
                  <a:tcPr/>
                </a:tc>
                <a:tc>
                  <a:txBody>
                    <a:bodyPr/>
                    <a:lstStyle/>
                    <a:p>
                      <a:endParaRPr lang="en-US"/>
                    </a:p>
                  </a:txBody>
                  <a:tcPr/>
                </a:tc>
                <a:tc>
                  <a:txBody>
                    <a:bodyPr/>
                    <a:lstStyle/>
                    <a:p>
                      <a:endParaRPr lang="en-US"/>
                    </a:p>
                  </a:txBody>
                  <a:tcPr>
                    <a:lnR w="19050" cap="flat" cmpd="sng" algn="ctr">
                      <a:solidFill>
                        <a:srgbClr val="585925"/>
                      </a:solidFill>
                      <a:prstDash val="solid"/>
                      <a:round/>
                      <a:headEnd type="none" w="med" len="med"/>
                      <a:tailEnd type="none" w="med" len="med"/>
                    </a:lnR>
                  </a:tcPr>
                </a:tc>
                <a:extLst>
                  <a:ext uri="{0D108BD9-81ED-4DB2-BD59-A6C34878D82A}">
                    <a16:rowId xmlns:a16="http://schemas.microsoft.com/office/drawing/2014/main" val="2932839066"/>
                  </a:ext>
                </a:extLst>
              </a:tr>
              <a:tr h="973138">
                <a:tc>
                  <a:txBody>
                    <a:bodyPr/>
                    <a:lstStyle/>
                    <a:p>
                      <a:endParaRPr lang="en-US"/>
                    </a:p>
                  </a:txBody>
                  <a:tcPr>
                    <a:lnL w="19050" cap="flat" cmpd="sng" algn="ctr">
                      <a:solidFill>
                        <a:srgbClr val="585925"/>
                      </a:solidFill>
                      <a:prstDash val="solid"/>
                      <a:round/>
                      <a:headEnd type="none" w="med" len="med"/>
                      <a:tailEnd type="none" w="med" len="med"/>
                    </a:lnL>
                    <a:lnB w="19050" cap="flat" cmpd="sng" algn="ctr">
                      <a:solidFill>
                        <a:srgbClr val="585925"/>
                      </a:solidFill>
                      <a:prstDash val="solid"/>
                      <a:round/>
                      <a:headEnd type="none" w="med" len="med"/>
                      <a:tailEnd type="none" w="med" len="med"/>
                    </a:lnB>
                  </a:tcPr>
                </a:tc>
                <a:tc>
                  <a:txBody>
                    <a:bodyPr/>
                    <a:lstStyle/>
                    <a:p>
                      <a:endParaRPr lang="en-US"/>
                    </a:p>
                  </a:txBody>
                  <a:tcPr>
                    <a:lnB w="19050" cap="flat" cmpd="sng" algn="ctr">
                      <a:solidFill>
                        <a:srgbClr val="585925"/>
                      </a:solidFill>
                      <a:prstDash val="solid"/>
                      <a:round/>
                      <a:headEnd type="none" w="med" len="med"/>
                      <a:tailEnd type="none" w="med" len="med"/>
                    </a:lnB>
                  </a:tcPr>
                </a:tc>
                <a:tc>
                  <a:txBody>
                    <a:bodyPr/>
                    <a:lstStyle/>
                    <a:p>
                      <a:endParaRPr lang="en-US"/>
                    </a:p>
                  </a:txBody>
                  <a:tcPr>
                    <a:lnB w="19050" cap="flat" cmpd="sng" algn="ctr">
                      <a:solidFill>
                        <a:srgbClr val="585925"/>
                      </a:solidFill>
                      <a:prstDash val="solid"/>
                      <a:round/>
                      <a:headEnd type="none" w="med" len="med"/>
                      <a:tailEnd type="none" w="med" len="med"/>
                    </a:lnB>
                  </a:tcPr>
                </a:tc>
                <a:tc>
                  <a:txBody>
                    <a:bodyPr/>
                    <a:lstStyle/>
                    <a:p>
                      <a:endParaRPr lang="en-US" dirty="0"/>
                    </a:p>
                  </a:txBody>
                  <a:tcPr>
                    <a:lnR w="19050" cap="flat" cmpd="sng" algn="ctr">
                      <a:solidFill>
                        <a:srgbClr val="585925"/>
                      </a:solidFill>
                      <a:prstDash val="solid"/>
                      <a:round/>
                      <a:headEnd type="none" w="med" len="med"/>
                      <a:tailEnd type="none" w="med" len="med"/>
                    </a:lnR>
                    <a:lnB w="19050" cap="flat" cmpd="sng" algn="ctr">
                      <a:solidFill>
                        <a:srgbClr val="585925"/>
                      </a:solidFill>
                      <a:prstDash val="solid"/>
                      <a:round/>
                      <a:headEnd type="none" w="med" len="med"/>
                      <a:tailEnd type="none" w="med" len="med"/>
                    </a:lnB>
                  </a:tcPr>
                </a:tc>
                <a:extLst>
                  <a:ext uri="{0D108BD9-81ED-4DB2-BD59-A6C34878D82A}">
                    <a16:rowId xmlns:a16="http://schemas.microsoft.com/office/drawing/2014/main" val="1658686938"/>
                  </a:ext>
                </a:extLst>
              </a:tr>
            </a:tbl>
          </a:graphicData>
        </a:graphic>
      </p:graphicFrame>
      <p:sp>
        <p:nvSpPr>
          <p:cNvPr id="17" name="Title 16">
            <a:extLst>
              <a:ext uri="{FF2B5EF4-FFF2-40B4-BE49-F238E27FC236}">
                <a16:creationId xmlns:a16="http://schemas.microsoft.com/office/drawing/2014/main" id="{8CEAC571-7872-9B8A-F1DE-8E35D4748FE6}"/>
              </a:ext>
            </a:extLst>
          </p:cNvPr>
          <p:cNvSpPr>
            <a:spLocks noGrp="1"/>
          </p:cNvSpPr>
          <p:nvPr>
            <p:ph type="title"/>
          </p:nvPr>
        </p:nvSpPr>
        <p:spPr/>
        <p:txBody>
          <a:bodyPr/>
          <a:lstStyle/>
          <a:p>
            <a:r>
              <a:rPr lang="en-US" dirty="0"/>
              <a:t>The 2 Talkers: Filler Items</a:t>
            </a:r>
          </a:p>
        </p:txBody>
      </p:sp>
      <p:sp>
        <p:nvSpPr>
          <p:cNvPr id="19" name="TextBox 18">
            <a:extLst>
              <a:ext uri="{FF2B5EF4-FFF2-40B4-BE49-F238E27FC236}">
                <a16:creationId xmlns:a16="http://schemas.microsoft.com/office/drawing/2014/main" id="{378B2F1F-D4AB-CD5A-74D8-7C2996996DE3}"/>
              </a:ext>
            </a:extLst>
          </p:cNvPr>
          <p:cNvSpPr txBox="1"/>
          <p:nvPr/>
        </p:nvSpPr>
        <p:spPr>
          <a:xfrm>
            <a:off x="2156009" y="4395289"/>
            <a:ext cx="1523999" cy="523220"/>
          </a:xfrm>
          <a:prstGeom prst="rect">
            <a:avLst/>
          </a:prstGeom>
          <a:noFill/>
        </p:spPr>
        <p:txBody>
          <a:bodyPr wrap="square" rtlCol="0">
            <a:spAutoFit/>
          </a:bodyPr>
          <a:lstStyle/>
          <a:p>
            <a:r>
              <a:rPr lang="en-US" sz="2800" b="1" i="1" dirty="0">
                <a:solidFill>
                  <a:schemeClr val="accent5">
                    <a:lumMod val="75000"/>
                  </a:schemeClr>
                </a:solidFill>
                <a:latin typeface="+mj-lt"/>
              </a:rPr>
              <a:t>Talker A</a:t>
            </a:r>
          </a:p>
        </p:txBody>
      </p:sp>
      <p:sp>
        <p:nvSpPr>
          <p:cNvPr id="20" name="TextBox 19">
            <a:extLst>
              <a:ext uri="{FF2B5EF4-FFF2-40B4-BE49-F238E27FC236}">
                <a16:creationId xmlns:a16="http://schemas.microsoft.com/office/drawing/2014/main" id="{238E5617-0963-5EE5-9064-85006DFC491E}"/>
              </a:ext>
            </a:extLst>
          </p:cNvPr>
          <p:cNvSpPr txBox="1"/>
          <p:nvPr/>
        </p:nvSpPr>
        <p:spPr>
          <a:xfrm>
            <a:off x="2156009" y="5418863"/>
            <a:ext cx="1523999" cy="523220"/>
          </a:xfrm>
          <a:prstGeom prst="rect">
            <a:avLst/>
          </a:prstGeom>
          <a:noFill/>
        </p:spPr>
        <p:txBody>
          <a:bodyPr wrap="square" rtlCol="0">
            <a:spAutoFit/>
          </a:bodyPr>
          <a:lstStyle/>
          <a:p>
            <a:r>
              <a:rPr lang="en-US" sz="2800" b="1" i="1" dirty="0">
                <a:solidFill>
                  <a:schemeClr val="accent5">
                    <a:lumMod val="75000"/>
                  </a:schemeClr>
                </a:solidFill>
                <a:latin typeface="+mj-lt"/>
              </a:rPr>
              <a:t>Talker B</a:t>
            </a:r>
          </a:p>
        </p:txBody>
      </p:sp>
      <p:sp>
        <p:nvSpPr>
          <p:cNvPr id="24" name="TextBox 23">
            <a:extLst>
              <a:ext uri="{FF2B5EF4-FFF2-40B4-BE49-F238E27FC236}">
                <a16:creationId xmlns:a16="http://schemas.microsoft.com/office/drawing/2014/main" id="{D363D856-53F3-2DD5-6F3C-751716C62379}"/>
              </a:ext>
            </a:extLst>
          </p:cNvPr>
          <p:cNvSpPr txBox="1"/>
          <p:nvPr/>
        </p:nvSpPr>
        <p:spPr>
          <a:xfrm>
            <a:off x="4593857" y="4426067"/>
            <a:ext cx="1028717" cy="461665"/>
          </a:xfrm>
          <a:prstGeom prst="rect">
            <a:avLst/>
          </a:prstGeom>
          <a:noFill/>
        </p:spPr>
        <p:txBody>
          <a:bodyPr wrap="square" rtlCol="0">
            <a:spAutoFit/>
          </a:bodyPr>
          <a:lstStyle/>
          <a:p>
            <a:pPr algn="ctr"/>
            <a:r>
              <a:rPr lang="en-US" sz="2400" b="1" dirty="0">
                <a:solidFill>
                  <a:schemeClr val="accent6">
                    <a:lumMod val="10000"/>
                  </a:schemeClr>
                </a:solidFill>
                <a:latin typeface="+mj-lt"/>
              </a:rPr>
              <a:t>Word</a:t>
            </a:r>
          </a:p>
        </p:txBody>
      </p:sp>
      <p:sp>
        <p:nvSpPr>
          <p:cNvPr id="25" name="TextBox 24">
            <a:extLst>
              <a:ext uri="{FF2B5EF4-FFF2-40B4-BE49-F238E27FC236}">
                <a16:creationId xmlns:a16="http://schemas.microsoft.com/office/drawing/2014/main" id="{ABC86F87-59AB-C418-F412-1F2F5CD85F15}"/>
              </a:ext>
            </a:extLst>
          </p:cNvPr>
          <p:cNvSpPr txBox="1"/>
          <p:nvPr/>
        </p:nvSpPr>
        <p:spPr>
          <a:xfrm>
            <a:off x="4268281" y="5417995"/>
            <a:ext cx="1523999" cy="461665"/>
          </a:xfrm>
          <a:prstGeom prst="rect">
            <a:avLst/>
          </a:prstGeom>
          <a:noFill/>
        </p:spPr>
        <p:txBody>
          <a:bodyPr wrap="square" rtlCol="0">
            <a:spAutoFit/>
          </a:bodyPr>
          <a:lstStyle/>
          <a:p>
            <a:pPr algn="ctr"/>
            <a:r>
              <a:rPr lang="en-US" sz="2400" b="1" dirty="0">
                <a:solidFill>
                  <a:schemeClr val="accent6">
                    <a:lumMod val="10000"/>
                  </a:schemeClr>
                </a:solidFill>
                <a:latin typeface="+mj-lt"/>
              </a:rPr>
              <a:t>Nonword</a:t>
            </a:r>
          </a:p>
        </p:txBody>
      </p:sp>
      <p:sp>
        <p:nvSpPr>
          <p:cNvPr id="28" name="TextBox 27">
            <a:extLst>
              <a:ext uri="{FF2B5EF4-FFF2-40B4-BE49-F238E27FC236}">
                <a16:creationId xmlns:a16="http://schemas.microsoft.com/office/drawing/2014/main" id="{C96DA0C2-D90B-7791-D353-BC051E343BAA}"/>
              </a:ext>
            </a:extLst>
          </p:cNvPr>
          <p:cNvSpPr txBox="1"/>
          <p:nvPr/>
        </p:nvSpPr>
        <p:spPr>
          <a:xfrm>
            <a:off x="6730816" y="4487622"/>
            <a:ext cx="907465" cy="461665"/>
          </a:xfrm>
          <a:prstGeom prst="rect">
            <a:avLst/>
          </a:prstGeom>
          <a:noFill/>
        </p:spPr>
        <p:txBody>
          <a:bodyPr wrap="square" rtlCol="0">
            <a:spAutoFit/>
          </a:bodyPr>
          <a:lstStyle/>
          <a:p>
            <a:pPr algn="ctr"/>
            <a:r>
              <a:rPr lang="en-US" sz="2400" b="1" dirty="0">
                <a:solidFill>
                  <a:schemeClr val="accent6">
                    <a:lumMod val="10000"/>
                  </a:schemeClr>
                </a:solidFill>
                <a:latin typeface="+mj-lt"/>
              </a:rPr>
              <a:t>Male</a:t>
            </a:r>
          </a:p>
        </p:txBody>
      </p:sp>
      <p:sp>
        <p:nvSpPr>
          <p:cNvPr id="29" name="TextBox 28">
            <a:extLst>
              <a:ext uri="{FF2B5EF4-FFF2-40B4-BE49-F238E27FC236}">
                <a16:creationId xmlns:a16="http://schemas.microsoft.com/office/drawing/2014/main" id="{1A8D8189-E357-46E0-70DB-F2FD6D59E8B1}"/>
              </a:ext>
            </a:extLst>
          </p:cNvPr>
          <p:cNvSpPr txBox="1"/>
          <p:nvPr/>
        </p:nvSpPr>
        <p:spPr>
          <a:xfrm>
            <a:off x="6526464" y="5479549"/>
            <a:ext cx="1316170" cy="461665"/>
          </a:xfrm>
          <a:prstGeom prst="rect">
            <a:avLst/>
          </a:prstGeom>
          <a:noFill/>
        </p:spPr>
        <p:txBody>
          <a:bodyPr wrap="square" rtlCol="0">
            <a:spAutoFit/>
          </a:bodyPr>
          <a:lstStyle/>
          <a:p>
            <a:pPr algn="ctr"/>
            <a:r>
              <a:rPr lang="en-US" sz="2400" b="1" dirty="0">
                <a:solidFill>
                  <a:schemeClr val="accent6">
                    <a:lumMod val="10000"/>
                  </a:schemeClr>
                </a:solidFill>
                <a:latin typeface="+mj-lt"/>
              </a:rPr>
              <a:t>Female</a:t>
            </a:r>
          </a:p>
        </p:txBody>
      </p:sp>
      <p:sp>
        <p:nvSpPr>
          <p:cNvPr id="30" name="TextBox 29">
            <a:extLst>
              <a:ext uri="{FF2B5EF4-FFF2-40B4-BE49-F238E27FC236}">
                <a16:creationId xmlns:a16="http://schemas.microsoft.com/office/drawing/2014/main" id="{A62BD3E1-21E5-D6F6-6C8D-8CCD513F3D7A}"/>
              </a:ext>
            </a:extLst>
          </p:cNvPr>
          <p:cNvSpPr txBox="1"/>
          <p:nvPr/>
        </p:nvSpPr>
        <p:spPr>
          <a:xfrm>
            <a:off x="8917777" y="5417995"/>
            <a:ext cx="872814" cy="461665"/>
          </a:xfrm>
          <a:prstGeom prst="rect">
            <a:avLst/>
          </a:prstGeom>
          <a:noFill/>
        </p:spPr>
        <p:txBody>
          <a:bodyPr wrap="square" rtlCol="0">
            <a:spAutoFit/>
          </a:bodyPr>
          <a:lstStyle/>
          <a:p>
            <a:pPr algn="ctr"/>
            <a:r>
              <a:rPr lang="en-US" sz="2400" b="1" dirty="0">
                <a:solidFill>
                  <a:schemeClr val="accent6">
                    <a:lumMod val="10000"/>
                  </a:schemeClr>
                </a:solidFill>
                <a:latin typeface="+mj-lt"/>
              </a:rPr>
              <a:t>Right</a:t>
            </a:r>
          </a:p>
        </p:txBody>
      </p:sp>
      <p:sp>
        <p:nvSpPr>
          <p:cNvPr id="31" name="TextBox 30">
            <a:extLst>
              <a:ext uri="{FF2B5EF4-FFF2-40B4-BE49-F238E27FC236}">
                <a16:creationId xmlns:a16="http://schemas.microsoft.com/office/drawing/2014/main" id="{0D620C24-46BC-9476-35DC-3954AB831E4A}"/>
              </a:ext>
            </a:extLst>
          </p:cNvPr>
          <p:cNvSpPr txBox="1"/>
          <p:nvPr/>
        </p:nvSpPr>
        <p:spPr>
          <a:xfrm>
            <a:off x="8974271" y="4426069"/>
            <a:ext cx="748149" cy="461665"/>
          </a:xfrm>
          <a:prstGeom prst="rect">
            <a:avLst/>
          </a:prstGeom>
          <a:noFill/>
        </p:spPr>
        <p:txBody>
          <a:bodyPr wrap="square" rtlCol="0">
            <a:spAutoFit/>
          </a:bodyPr>
          <a:lstStyle/>
          <a:p>
            <a:pPr algn="ctr"/>
            <a:r>
              <a:rPr lang="en-US" sz="2400" b="1" dirty="0">
                <a:solidFill>
                  <a:schemeClr val="accent6">
                    <a:lumMod val="10000"/>
                  </a:schemeClr>
                </a:solidFill>
                <a:latin typeface="+mj-lt"/>
              </a:rPr>
              <a:t>Left</a:t>
            </a:r>
          </a:p>
        </p:txBody>
      </p:sp>
      <p:sp>
        <p:nvSpPr>
          <p:cNvPr id="32" name="TextBox 31">
            <a:extLst>
              <a:ext uri="{FF2B5EF4-FFF2-40B4-BE49-F238E27FC236}">
                <a16:creationId xmlns:a16="http://schemas.microsoft.com/office/drawing/2014/main" id="{725ABA80-A34D-AD02-053A-4ACB578F422C}"/>
              </a:ext>
            </a:extLst>
          </p:cNvPr>
          <p:cNvSpPr txBox="1"/>
          <p:nvPr/>
        </p:nvSpPr>
        <p:spPr>
          <a:xfrm>
            <a:off x="4143585" y="3392595"/>
            <a:ext cx="1648695" cy="461665"/>
          </a:xfrm>
          <a:prstGeom prst="rect">
            <a:avLst/>
          </a:prstGeom>
          <a:noFill/>
        </p:spPr>
        <p:txBody>
          <a:bodyPr wrap="square" rtlCol="0">
            <a:spAutoFit/>
          </a:bodyPr>
          <a:lstStyle/>
          <a:p>
            <a:pPr algn="ctr"/>
            <a:r>
              <a:rPr lang="en-US" sz="2400" i="1" dirty="0">
                <a:solidFill>
                  <a:schemeClr val="accent5">
                    <a:lumMod val="40000"/>
                    <a:lumOff val="60000"/>
                  </a:schemeClr>
                </a:solidFill>
                <a:latin typeface="+mj-lt"/>
              </a:rPr>
              <a:t>Sound</a:t>
            </a:r>
          </a:p>
        </p:txBody>
      </p:sp>
      <p:sp>
        <p:nvSpPr>
          <p:cNvPr id="34" name="TextBox 33">
            <a:extLst>
              <a:ext uri="{FF2B5EF4-FFF2-40B4-BE49-F238E27FC236}">
                <a16:creationId xmlns:a16="http://schemas.microsoft.com/office/drawing/2014/main" id="{F9C9DF91-7BEE-B6B3-0B53-6A6BA4D5089C}"/>
              </a:ext>
            </a:extLst>
          </p:cNvPr>
          <p:cNvSpPr txBox="1"/>
          <p:nvPr/>
        </p:nvSpPr>
        <p:spPr>
          <a:xfrm>
            <a:off x="6526464" y="3458968"/>
            <a:ext cx="1316170" cy="461665"/>
          </a:xfrm>
          <a:prstGeom prst="rect">
            <a:avLst/>
          </a:prstGeom>
          <a:noFill/>
        </p:spPr>
        <p:txBody>
          <a:bodyPr wrap="square" rtlCol="0">
            <a:spAutoFit/>
          </a:bodyPr>
          <a:lstStyle/>
          <a:p>
            <a:pPr algn="ctr"/>
            <a:r>
              <a:rPr lang="en-US" sz="2400" i="1" dirty="0">
                <a:solidFill>
                  <a:schemeClr val="accent5">
                    <a:lumMod val="40000"/>
                    <a:lumOff val="60000"/>
                  </a:schemeClr>
                </a:solidFill>
                <a:latin typeface="+mj-lt"/>
              </a:rPr>
              <a:t>Gender</a:t>
            </a:r>
          </a:p>
        </p:txBody>
      </p:sp>
      <p:sp>
        <p:nvSpPr>
          <p:cNvPr id="35" name="TextBox 34">
            <a:extLst>
              <a:ext uri="{FF2B5EF4-FFF2-40B4-BE49-F238E27FC236}">
                <a16:creationId xmlns:a16="http://schemas.microsoft.com/office/drawing/2014/main" id="{7CC7B9C7-E39D-EEBD-39DE-0A4AC2CE254D}"/>
              </a:ext>
            </a:extLst>
          </p:cNvPr>
          <p:cNvSpPr txBox="1"/>
          <p:nvPr/>
        </p:nvSpPr>
        <p:spPr>
          <a:xfrm>
            <a:off x="8918851" y="3392597"/>
            <a:ext cx="748149" cy="461665"/>
          </a:xfrm>
          <a:prstGeom prst="rect">
            <a:avLst/>
          </a:prstGeom>
          <a:noFill/>
        </p:spPr>
        <p:txBody>
          <a:bodyPr wrap="square" rtlCol="0">
            <a:spAutoFit/>
          </a:bodyPr>
          <a:lstStyle/>
          <a:p>
            <a:pPr algn="ctr"/>
            <a:r>
              <a:rPr lang="en-US" sz="2400" i="1" dirty="0">
                <a:solidFill>
                  <a:schemeClr val="accent5">
                    <a:lumMod val="40000"/>
                    <a:lumOff val="60000"/>
                  </a:schemeClr>
                </a:solidFill>
                <a:latin typeface="+mj-lt"/>
              </a:rPr>
              <a:t>Ear</a:t>
            </a:r>
          </a:p>
        </p:txBody>
      </p:sp>
    </p:spTree>
    <p:extLst>
      <p:ext uri="{BB962C8B-B14F-4D97-AF65-F5344CB8AC3E}">
        <p14:creationId xmlns:p14="http://schemas.microsoft.com/office/powerpoint/2010/main" val="3172289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9">
            <a:extLst>
              <a:ext uri="{FF2B5EF4-FFF2-40B4-BE49-F238E27FC236}">
                <a16:creationId xmlns:a16="http://schemas.microsoft.com/office/drawing/2014/main" id="{5E5A29F9-CEE7-D4B4-8B2D-CAB42FA90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186" t="2779" r="1401" b="2383"/>
          <a:stretch>
            <a:fillRect/>
          </a:stretch>
        </p:blipFill>
        <p:spPr bwMode="auto">
          <a:xfrm>
            <a:off x="1713642" y="103909"/>
            <a:ext cx="8764716" cy="5631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841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D16CA-2B70-C3F6-B2C0-24EBCCFEE08A}"/>
              </a:ext>
            </a:extLst>
          </p:cNvPr>
          <p:cNvSpPr>
            <a:spLocks noGrp="1"/>
          </p:cNvSpPr>
          <p:nvPr>
            <p:ph type="title"/>
          </p:nvPr>
        </p:nvSpPr>
        <p:spPr/>
        <p:txBody>
          <a:bodyPr/>
          <a:lstStyle/>
          <a:p>
            <a:r>
              <a:rPr lang="en-US" dirty="0"/>
              <a:t>Exclusion Criteria</a:t>
            </a:r>
          </a:p>
        </p:txBody>
      </p:sp>
      <p:sp>
        <p:nvSpPr>
          <p:cNvPr id="3" name="Content Placeholder 2">
            <a:extLst>
              <a:ext uri="{FF2B5EF4-FFF2-40B4-BE49-F238E27FC236}">
                <a16:creationId xmlns:a16="http://schemas.microsoft.com/office/drawing/2014/main" id="{ABB732DD-4D71-80C3-7AD8-C0EBE2F812B3}"/>
              </a:ext>
            </a:extLst>
          </p:cNvPr>
          <p:cNvSpPr>
            <a:spLocks noGrp="1"/>
          </p:cNvSpPr>
          <p:nvPr>
            <p:ph idx="1"/>
          </p:nvPr>
        </p:nvSpPr>
        <p:spPr>
          <a:xfrm>
            <a:off x="838200" y="3429000"/>
            <a:ext cx="10515600" cy="1415657"/>
          </a:xfrm>
        </p:spPr>
        <p:txBody>
          <a:bodyPr>
            <a:normAutofit/>
          </a:bodyPr>
          <a:lstStyle/>
          <a:p>
            <a:pPr>
              <a:buClr>
                <a:srgbClr val="585925"/>
              </a:buClr>
            </a:pPr>
            <a:r>
              <a:rPr lang="en-US" dirty="0"/>
              <a:t>Self Report Following Directions</a:t>
            </a:r>
          </a:p>
          <a:p>
            <a:pPr lvl="1">
              <a:buClr>
                <a:srgbClr val="585925"/>
              </a:buClr>
            </a:pPr>
            <a:r>
              <a:rPr lang="en-US" dirty="0"/>
              <a:t>1 participant excluded for using external speakers</a:t>
            </a:r>
          </a:p>
          <a:p>
            <a:pPr lvl="1">
              <a:buClr>
                <a:srgbClr val="585925"/>
              </a:buClr>
            </a:pPr>
            <a:r>
              <a:rPr lang="en-US" dirty="0"/>
              <a:t>1 participant excluded for reporting they listened to the wrong talker</a:t>
            </a:r>
          </a:p>
        </p:txBody>
      </p:sp>
      <p:sp>
        <p:nvSpPr>
          <p:cNvPr id="4" name="Content Placeholder 2">
            <a:extLst>
              <a:ext uri="{FF2B5EF4-FFF2-40B4-BE49-F238E27FC236}">
                <a16:creationId xmlns:a16="http://schemas.microsoft.com/office/drawing/2014/main" id="{B79E48DB-3933-F61A-7B20-8A7C4F0413FA}"/>
              </a:ext>
            </a:extLst>
          </p:cNvPr>
          <p:cNvSpPr txBox="1">
            <a:spLocks/>
          </p:cNvSpPr>
          <p:nvPr/>
        </p:nvSpPr>
        <p:spPr>
          <a:xfrm>
            <a:off x="838200" y="5010912"/>
            <a:ext cx="10515600" cy="17900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Gill Sans Nova Light" panose="020F0302020204030204" pitchFamily="34" charset="0"/>
                <a:ea typeface="+mn-ea"/>
                <a:cs typeface="Gill Sans Nova Light" panose="020F0302020204030204" pitchFamily="34" charset="0"/>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Gill Sans Nova Light" panose="020F0302020204030204" pitchFamily="34" charset="0"/>
                <a:ea typeface="+mn-ea"/>
                <a:cs typeface="Gill Sans Nova Light" panose="020F0302020204030204" pitchFamily="34" charset="0"/>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Gill Sans Nova Light" panose="020F0302020204030204" pitchFamily="34" charset="0"/>
                <a:ea typeface="+mn-ea"/>
                <a:cs typeface="Gill Sans Nova Light" panose="020F0302020204030204" pitchFamily="34" charset="0"/>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585925"/>
              </a:buClr>
            </a:pPr>
            <a:r>
              <a:rPr lang="en-US" dirty="0"/>
              <a:t>Lexical Decision Task Accuracy</a:t>
            </a:r>
          </a:p>
          <a:p>
            <a:pPr lvl="1">
              <a:buClr>
                <a:srgbClr val="585925"/>
              </a:buClr>
            </a:pPr>
            <a:r>
              <a:rPr lang="en-US" dirty="0"/>
              <a:t>2 participant excluded for answering more than 80% of the tasks incorrectly </a:t>
            </a:r>
          </a:p>
          <a:p>
            <a:pPr lvl="1">
              <a:buClr>
                <a:srgbClr val="585925"/>
              </a:buClr>
            </a:pPr>
            <a:r>
              <a:rPr lang="en-US" dirty="0"/>
              <a:t>0 participants excluded for answering more than 60% of the ambiguous critical items incorrectly</a:t>
            </a:r>
          </a:p>
        </p:txBody>
      </p:sp>
      <p:sp>
        <p:nvSpPr>
          <p:cNvPr id="7" name="Content Placeholder 2">
            <a:extLst>
              <a:ext uri="{FF2B5EF4-FFF2-40B4-BE49-F238E27FC236}">
                <a16:creationId xmlns:a16="http://schemas.microsoft.com/office/drawing/2014/main" id="{1FD3B00E-7BCC-77C3-470A-CE141F7B7EAE}"/>
              </a:ext>
            </a:extLst>
          </p:cNvPr>
          <p:cNvSpPr txBox="1">
            <a:spLocks/>
          </p:cNvSpPr>
          <p:nvPr/>
        </p:nvSpPr>
        <p:spPr>
          <a:xfrm>
            <a:off x="838200" y="2804300"/>
            <a:ext cx="10515600" cy="45844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Gill Sans Nova Light" panose="020F0302020204030204" pitchFamily="34" charset="0"/>
                <a:ea typeface="+mn-ea"/>
                <a:cs typeface="Gill Sans Nova Light" panose="020F0302020204030204" pitchFamily="34" charset="0"/>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Gill Sans Nova Light" panose="020F0302020204030204" pitchFamily="34" charset="0"/>
                <a:ea typeface="+mn-ea"/>
                <a:cs typeface="Gill Sans Nova Light" panose="020F0302020204030204" pitchFamily="34" charset="0"/>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Gill Sans Nova Light" panose="020F0302020204030204" pitchFamily="34" charset="0"/>
                <a:ea typeface="+mn-ea"/>
                <a:cs typeface="Gill Sans Nova Light" panose="020F0302020204030204" pitchFamily="34" charset="0"/>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585925"/>
              </a:buClr>
            </a:pPr>
            <a:r>
              <a:rPr lang="en-US" dirty="0"/>
              <a:t>64 Participants Recruited</a:t>
            </a:r>
          </a:p>
        </p:txBody>
      </p:sp>
    </p:spTree>
    <p:extLst>
      <p:ext uri="{BB962C8B-B14F-4D97-AF65-F5344CB8AC3E}">
        <p14:creationId xmlns:p14="http://schemas.microsoft.com/office/powerpoint/2010/main" val="201471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9D41A9A-D703-A7A2-B890-35AD8DEBCD07}"/>
              </a:ext>
            </a:extLst>
          </p:cNvPr>
          <p:cNvSpPr/>
          <p:nvPr/>
        </p:nvSpPr>
        <p:spPr>
          <a:xfrm>
            <a:off x="5569527" y="0"/>
            <a:ext cx="10668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FBD8EAA-BDED-888E-C914-9165B651B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1593" y="585722"/>
            <a:ext cx="6231862" cy="5686555"/>
          </a:xfrm>
          <a:prstGeom prst="rect">
            <a:avLst/>
          </a:prstGeom>
        </p:spPr>
      </p:pic>
      <p:sp>
        <p:nvSpPr>
          <p:cNvPr id="10" name="Title 9">
            <a:extLst>
              <a:ext uri="{FF2B5EF4-FFF2-40B4-BE49-F238E27FC236}">
                <a16:creationId xmlns:a16="http://schemas.microsoft.com/office/drawing/2014/main" id="{06F1EB02-1533-7FB0-7500-ECF58B9560CC}"/>
              </a:ext>
            </a:extLst>
          </p:cNvPr>
          <p:cNvSpPr>
            <a:spLocks noGrp="1"/>
          </p:cNvSpPr>
          <p:nvPr>
            <p:ph type="title"/>
          </p:nvPr>
        </p:nvSpPr>
        <p:spPr/>
        <p:txBody>
          <a:bodyPr/>
          <a:lstStyle/>
          <a:p>
            <a:r>
              <a:rPr lang="en-US" dirty="0"/>
              <a:t>Results</a:t>
            </a:r>
          </a:p>
        </p:txBody>
      </p:sp>
    </p:spTree>
    <p:extLst>
      <p:ext uri="{BB962C8B-B14F-4D97-AF65-F5344CB8AC3E}">
        <p14:creationId xmlns:p14="http://schemas.microsoft.com/office/powerpoint/2010/main" val="3942691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2D0696-06B4-F010-805F-3245FC1AFBCA}"/>
              </a:ext>
            </a:extLst>
          </p:cNvPr>
          <p:cNvPicPr>
            <a:picLocks noChangeAspect="1"/>
          </p:cNvPicPr>
          <p:nvPr/>
        </p:nvPicPr>
        <p:blipFill>
          <a:blip r:embed="rId2"/>
          <a:srcRect/>
          <a:stretch/>
        </p:blipFill>
        <p:spPr>
          <a:xfrm>
            <a:off x="477663" y="619831"/>
            <a:ext cx="11236674" cy="5618337"/>
          </a:xfrm>
          <a:prstGeom prst="rect">
            <a:avLst/>
          </a:prstGeom>
        </p:spPr>
      </p:pic>
    </p:spTree>
    <p:extLst>
      <p:ext uri="{BB962C8B-B14F-4D97-AF65-F5344CB8AC3E}">
        <p14:creationId xmlns:p14="http://schemas.microsoft.com/office/powerpoint/2010/main" val="8449111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C1BA2DC-CD1B-1204-BDC7-CD0073454942}"/>
              </a:ext>
            </a:extLst>
          </p:cNvPr>
          <p:cNvSpPr/>
          <p:nvPr/>
        </p:nvSpPr>
        <p:spPr>
          <a:xfrm rot="5400000">
            <a:off x="5562600" y="-3484419"/>
            <a:ext cx="10668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3A3BEBFE-B8AF-A9EC-D585-60D8ABB95687}"/>
              </a:ext>
            </a:extLst>
          </p:cNvPr>
          <p:cNvSpPr>
            <a:spLocks noGrp="1"/>
          </p:cNvSpPr>
          <p:nvPr>
            <p:ph type="title"/>
          </p:nvPr>
        </p:nvSpPr>
        <p:spPr/>
        <p:txBody>
          <a:bodyPr>
            <a:normAutofit/>
          </a:bodyPr>
          <a:lstStyle/>
          <a:p>
            <a:r>
              <a:rPr lang="en-US" sz="3600" dirty="0"/>
              <a:t>Categorization for Attended and Unattended Talker </a:t>
            </a:r>
            <a:br>
              <a:rPr lang="en-US" sz="3600" dirty="0"/>
            </a:br>
            <a:r>
              <a:rPr lang="en-US" sz="3600" dirty="0"/>
              <a:t>by Gender Assignment</a:t>
            </a:r>
          </a:p>
        </p:txBody>
      </p:sp>
      <p:pic>
        <p:nvPicPr>
          <p:cNvPr id="8" name="Picture 7">
            <a:extLst>
              <a:ext uri="{FF2B5EF4-FFF2-40B4-BE49-F238E27FC236}">
                <a16:creationId xmlns:a16="http://schemas.microsoft.com/office/drawing/2014/main" id="{A74B835B-83D4-01FF-D8B8-D8C38FA75C0F}"/>
              </a:ext>
            </a:extLst>
          </p:cNvPr>
          <p:cNvPicPr>
            <a:picLocks noChangeAspect="1"/>
          </p:cNvPicPr>
          <p:nvPr/>
        </p:nvPicPr>
        <p:blipFill>
          <a:blip r:embed="rId2"/>
          <a:stretch>
            <a:fillRect/>
          </a:stretch>
        </p:blipFill>
        <p:spPr>
          <a:xfrm>
            <a:off x="1385135" y="2078181"/>
            <a:ext cx="9421729" cy="4710865"/>
          </a:xfrm>
          <a:prstGeom prst="rect">
            <a:avLst/>
          </a:prstGeom>
        </p:spPr>
      </p:pic>
    </p:spTree>
    <p:extLst>
      <p:ext uri="{BB962C8B-B14F-4D97-AF65-F5344CB8AC3E}">
        <p14:creationId xmlns:p14="http://schemas.microsoft.com/office/powerpoint/2010/main" val="2921706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A3BEBFE-B8AF-A9EC-D585-60D8ABB95687}"/>
              </a:ext>
            </a:extLst>
          </p:cNvPr>
          <p:cNvSpPr>
            <a:spLocks noGrp="1"/>
          </p:cNvSpPr>
          <p:nvPr>
            <p:ph type="title"/>
          </p:nvPr>
        </p:nvSpPr>
        <p:spPr>
          <a:xfrm>
            <a:off x="381000" y="381000"/>
            <a:ext cx="11430000" cy="1433945"/>
          </a:xfrm>
        </p:spPr>
        <p:txBody>
          <a:bodyPr>
            <a:normAutofit/>
          </a:bodyPr>
          <a:lstStyle/>
          <a:p>
            <a:r>
              <a:rPr lang="en-US" sz="3600" dirty="0"/>
              <a:t>Categorization for Attended and Unattended Talker </a:t>
            </a:r>
            <a:br>
              <a:rPr lang="en-US" sz="3600" dirty="0"/>
            </a:br>
            <a:r>
              <a:rPr lang="en-US" sz="3600" dirty="0"/>
              <a:t>within Sound Assignment</a:t>
            </a:r>
          </a:p>
        </p:txBody>
      </p:sp>
      <p:pic>
        <p:nvPicPr>
          <p:cNvPr id="8" name="Picture 7">
            <a:extLst>
              <a:ext uri="{FF2B5EF4-FFF2-40B4-BE49-F238E27FC236}">
                <a16:creationId xmlns:a16="http://schemas.microsoft.com/office/drawing/2014/main" id="{C54FB663-C72F-36BA-8E58-A5F1BD1FC7E8}"/>
              </a:ext>
            </a:extLst>
          </p:cNvPr>
          <p:cNvPicPr>
            <a:picLocks noChangeAspect="1"/>
          </p:cNvPicPr>
          <p:nvPr/>
        </p:nvPicPr>
        <p:blipFill>
          <a:blip r:embed="rId2"/>
          <a:srcRect/>
          <a:stretch/>
        </p:blipFill>
        <p:spPr>
          <a:xfrm>
            <a:off x="1452801" y="2327563"/>
            <a:ext cx="9286398" cy="4398820"/>
          </a:xfrm>
          <a:prstGeom prst="rect">
            <a:avLst/>
          </a:prstGeom>
        </p:spPr>
      </p:pic>
    </p:spTree>
    <p:extLst>
      <p:ext uri="{BB962C8B-B14F-4D97-AF65-F5344CB8AC3E}">
        <p14:creationId xmlns:p14="http://schemas.microsoft.com/office/powerpoint/2010/main" val="3905160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537E7E-D097-94BE-74A1-B7CEB407DBEC}"/>
              </a:ext>
            </a:extLst>
          </p:cNvPr>
          <p:cNvPicPr>
            <a:picLocks noChangeAspect="1"/>
          </p:cNvPicPr>
          <p:nvPr/>
        </p:nvPicPr>
        <p:blipFill>
          <a:blip r:embed="rId2"/>
          <a:stretch>
            <a:fillRect/>
          </a:stretch>
        </p:blipFill>
        <p:spPr>
          <a:xfrm>
            <a:off x="1523362" y="228153"/>
            <a:ext cx="9145276" cy="6401693"/>
          </a:xfrm>
          <a:prstGeom prst="rect">
            <a:avLst/>
          </a:prstGeom>
        </p:spPr>
      </p:pic>
    </p:spTree>
    <p:extLst>
      <p:ext uri="{BB962C8B-B14F-4D97-AF65-F5344CB8AC3E}">
        <p14:creationId xmlns:p14="http://schemas.microsoft.com/office/powerpoint/2010/main" val="41148697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7659D79-39AA-8CA0-2B02-620E117E9CAD}"/>
              </a:ext>
            </a:extLst>
          </p:cNvPr>
          <p:cNvPicPr>
            <a:picLocks noChangeAspect="1"/>
          </p:cNvPicPr>
          <p:nvPr/>
        </p:nvPicPr>
        <p:blipFill>
          <a:blip r:embed="rId2"/>
          <a:stretch>
            <a:fillRect/>
          </a:stretch>
        </p:blipFill>
        <p:spPr>
          <a:xfrm>
            <a:off x="1066098" y="228153"/>
            <a:ext cx="10059804" cy="6401693"/>
          </a:xfrm>
          <a:prstGeom prst="rect">
            <a:avLst/>
          </a:prstGeom>
        </p:spPr>
      </p:pic>
    </p:spTree>
    <p:extLst>
      <p:ext uri="{BB962C8B-B14F-4D97-AF65-F5344CB8AC3E}">
        <p14:creationId xmlns:p14="http://schemas.microsoft.com/office/powerpoint/2010/main" val="21478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763EA376-A2A8-D9A9-4474-A6B7A4603B05}"/>
              </a:ext>
            </a:extLst>
          </p:cNvPr>
          <p:cNvSpPr>
            <a:spLocks noGrp="1"/>
          </p:cNvSpPr>
          <p:nvPr>
            <p:ph type="title"/>
          </p:nvPr>
        </p:nvSpPr>
        <p:spPr/>
        <p:txBody>
          <a:bodyPr/>
          <a:lstStyle/>
          <a:p>
            <a:r>
              <a:rPr lang="en-US" dirty="0"/>
              <a:t>2-AFC Lexical Decision Task</a:t>
            </a:r>
          </a:p>
        </p:txBody>
      </p:sp>
      <p:sp>
        <p:nvSpPr>
          <p:cNvPr id="14" name="Text Placeholder 13">
            <a:extLst>
              <a:ext uri="{FF2B5EF4-FFF2-40B4-BE49-F238E27FC236}">
                <a16:creationId xmlns:a16="http://schemas.microsoft.com/office/drawing/2014/main" id="{F3881CD2-1410-17F6-8BE1-A5FC35ECDA73}"/>
              </a:ext>
            </a:extLst>
          </p:cNvPr>
          <p:cNvSpPr>
            <a:spLocks noGrp="1"/>
          </p:cNvSpPr>
          <p:nvPr>
            <p:ph type="body" idx="1"/>
          </p:nvPr>
        </p:nvSpPr>
        <p:spPr>
          <a:xfrm>
            <a:off x="4963483" y="2066638"/>
            <a:ext cx="2431288" cy="676564"/>
          </a:xfrm>
        </p:spPr>
        <p:txBody>
          <a:bodyPr>
            <a:normAutofit/>
          </a:bodyPr>
          <a:lstStyle/>
          <a:p>
            <a:r>
              <a:rPr lang="en-US" sz="3200" dirty="0"/>
              <a:t>Hear a sound</a:t>
            </a:r>
          </a:p>
        </p:txBody>
      </p:sp>
      <p:sp>
        <p:nvSpPr>
          <p:cNvPr id="4" name="Slide Number Placeholder 3">
            <a:extLst>
              <a:ext uri="{FF2B5EF4-FFF2-40B4-BE49-F238E27FC236}">
                <a16:creationId xmlns:a16="http://schemas.microsoft.com/office/drawing/2014/main" id="{1CF2568A-BE8A-4764-6DD4-FF3AA9917D3B}"/>
              </a:ext>
            </a:extLst>
          </p:cNvPr>
          <p:cNvSpPr>
            <a:spLocks noGrp="1"/>
          </p:cNvSpPr>
          <p:nvPr>
            <p:ph type="sldNum" sz="quarter" idx="12"/>
          </p:nvPr>
        </p:nvSpPr>
        <p:spPr/>
        <p:txBody>
          <a:bodyPr/>
          <a:lstStyle/>
          <a:p>
            <a:fld id="{294A09A9-5501-47C1-A89A-A340965A2BE2}" type="slidenum">
              <a:rPr lang="en-US" smtClean="0"/>
              <a:t>3</a:t>
            </a:fld>
            <a:endParaRPr lang="en-US" dirty="0"/>
          </a:p>
        </p:txBody>
      </p:sp>
      <p:pic>
        <p:nvPicPr>
          <p:cNvPr id="22" name="Test_F.ashi.19">
            <a:hlinkClick r:id="" action="ppaction://media"/>
            <a:extLst>
              <a:ext uri="{FF2B5EF4-FFF2-40B4-BE49-F238E27FC236}">
                <a16:creationId xmlns:a16="http://schemas.microsoft.com/office/drawing/2014/main" id="{6B95B1D8-C03B-13F5-0363-B14806018F00}"/>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892800" y="2743202"/>
            <a:ext cx="406400" cy="406400"/>
          </a:xfrm>
          <a:prstGeom prst="rect">
            <a:avLst/>
          </a:prstGeom>
        </p:spPr>
      </p:pic>
      <p:cxnSp>
        <p:nvCxnSpPr>
          <p:cNvPr id="24" name="Straight Arrow Connector 23">
            <a:extLst>
              <a:ext uri="{FF2B5EF4-FFF2-40B4-BE49-F238E27FC236}">
                <a16:creationId xmlns:a16="http://schemas.microsoft.com/office/drawing/2014/main" id="{B6090B9A-6830-2068-562C-4961D83A9D6A}"/>
              </a:ext>
            </a:extLst>
          </p:cNvPr>
          <p:cNvCxnSpPr>
            <a:cxnSpLocks/>
          </p:cNvCxnSpPr>
          <p:nvPr/>
        </p:nvCxnSpPr>
        <p:spPr>
          <a:xfrm flipH="1">
            <a:off x="4248727" y="3270827"/>
            <a:ext cx="1376218" cy="85898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0392AED-AC22-527E-D459-BDB6A8F5F13D}"/>
              </a:ext>
            </a:extLst>
          </p:cNvPr>
          <p:cNvCxnSpPr>
            <a:cxnSpLocks/>
          </p:cNvCxnSpPr>
          <p:nvPr/>
        </p:nvCxnSpPr>
        <p:spPr>
          <a:xfrm>
            <a:off x="6567057" y="3346955"/>
            <a:ext cx="1320798" cy="7828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Text Placeholder 13">
            <a:extLst>
              <a:ext uri="{FF2B5EF4-FFF2-40B4-BE49-F238E27FC236}">
                <a16:creationId xmlns:a16="http://schemas.microsoft.com/office/drawing/2014/main" id="{BD112DD6-5D7B-AA5B-09C9-1B4E4D79D635}"/>
              </a:ext>
            </a:extLst>
          </p:cNvPr>
          <p:cNvSpPr txBox="1">
            <a:spLocks/>
          </p:cNvSpPr>
          <p:nvPr/>
        </p:nvSpPr>
        <p:spPr>
          <a:xfrm>
            <a:off x="3564174" y="4129808"/>
            <a:ext cx="841571" cy="599209"/>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Clr>
                <a:srgbClr val="73292A"/>
              </a:buClr>
              <a:buFont typeface="Arial" panose="020B0604020202020204" pitchFamily="34" charset="0"/>
              <a:buNone/>
              <a:defRPr sz="2000" b="0" kern="1200">
                <a:solidFill>
                  <a:schemeClr val="accent3"/>
                </a:solidFill>
                <a:latin typeface="+mj-lt"/>
                <a:ea typeface="+mn-ea"/>
                <a:cs typeface="+mn-cs"/>
              </a:defRPr>
            </a:lvl1pPr>
            <a:lvl2pPr marL="457200" indent="0" algn="l" defTabSz="914400" rtl="0" eaLnBrk="1" latinLnBrk="0" hangingPunct="1">
              <a:lnSpc>
                <a:spcPct val="90000"/>
              </a:lnSpc>
              <a:spcBef>
                <a:spcPts val="500"/>
              </a:spcBef>
              <a:buClr>
                <a:srgbClr val="73292A"/>
              </a:buClr>
              <a:buFont typeface="Arial" panose="020B0604020202020204" pitchFamily="34" charset="0"/>
              <a:buNone/>
              <a:defRPr sz="2000" b="1" kern="1200">
                <a:solidFill>
                  <a:schemeClr val="accent3"/>
                </a:solidFill>
                <a:latin typeface="+mn-lt"/>
                <a:ea typeface="+mn-ea"/>
                <a:cs typeface="+mn-cs"/>
              </a:defRPr>
            </a:lvl2pPr>
            <a:lvl3pPr marL="914400" indent="0" algn="l" defTabSz="914400" rtl="0" eaLnBrk="1" latinLnBrk="0" hangingPunct="1">
              <a:lnSpc>
                <a:spcPct val="90000"/>
              </a:lnSpc>
              <a:spcBef>
                <a:spcPts val="500"/>
              </a:spcBef>
              <a:buClr>
                <a:srgbClr val="73292A"/>
              </a:buClr>
              <a:buFont typeface="Arial" panose="020B0604020202020204" pitchFamily="34" charset="0"/>
              <a:buNone/>
              <a:defRPr sz="1800" b="1" kern="1200">
                <a:solidFill>
                  <a:schemeClr val="accent3"/>
                </a:solidFill>
                <a:latin typeface="+mn-lt"/>
                <a:ea typeface="+mn-ea"/>
                <a:cs typeface="+mn-cs"/>
              </a:defRPr>
            </a:lvl3pPr>
            <a:lvl4pPr marL="1371600" indent="0" algn="l" defTabSz="914400" rtl="0" eaLnBrk="1" latinLnBrk="0" hangingPunct="1">
              <a:lnSpc>
                <a:spcPct val="90000"/>
              </a:lnSpc>
              <a:spcBef>
                <a:spcPts val="500"/>
              </a:spcBef>
              <a:buClr>
                <a:srgbClr val="73292A"/>
              </a:buClr>
              <a:buFont typeface="Arial" panose="020B0604020202020204" pitchFamily="34" charset="0"/>
              <a:buNone/>
              <a:defRPr sz="1600" b="1" kern="1200">
                <a:solidFill>
                  <a:schemeClr val="accent3"/>
                </a:solidFill>
                <a:latin typeface="+mn-lt"/>
                <a:ea typeface="+mn-ea"/>
                <a:cs typeface="+mn-cs"/>
              </a:defRPr>
            </a:lvl4pPr>
            <a:lvl5pPr marL="1828800" indent="0" algn="l" defTabSz="914400" rtl="0" eaLnBrk="1" latinLnBrk="0" hangingPunct="1">
              <a:lnSpc>
                <a:spcPct val="90000"/>
              </a:lnSpc>
              <a:spcBef>
                <a:spcPts val="500"/>
              </a:spcBef>
              <a:buClr>
                <a:srgbClr val="73292A"/>
              </a:buClr>
              <a:buFont typeface="Arial" panose="020B0604020202020204" pitchFamily="34" charset="0"/>
              <a:buNone/>
              <a:defRPr sz="1600" b="1" kern="1200">
                <a:solidFill>
                  <a:schemeClr val="accent3"/>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3200" dirty="0" err="1"/>
              <a:t>Asi</a:t>
            </a:r>
            <a:endParaRPr lang="en-US" sz="3200" dirty="0"/>
          </a:p>
        </p:txBody>
      </p:sp>
      <p:sp>
        <p:nvSpPr>
          <p:cNvPr id="28" name="Text Placeholder 13">
            <a:extLst>
              <a:ext uri="{FF2B5EF4-FFF2-40B4-BE49-F238E27FC236}">
                <a16:creationId xmlns:a16="http://schemas.microsoft.com/office/drawing/2014/main" id="{642183D1-1564-10B4-6A66-8D4CF26ACC27}"/>
              </a:ext>
            </a:extLst>
          </p:cNvPr>
          <p:cNvSpPr txBox="1">
            <a:spLocks/>
          </p:cNvSpPr>
          <p:nvPr/>
        </p:nvSpPr>
        <p:spPr>
          <a:xfrm>
            <a:off x="7975600" y="4129808"/>
            <a:ext cx="1076036" cy="67656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Clr>
                <a:srgbClr val="73292A"/>
              </a:buClr>
              <a:buFont typeface="Arial" panose="020B0604020202020204" pitchFamily="34" charset="0"/>
              <a:buNone/>
              <a:defRPr sz="2000" b="0" kern="1200">
                <a:solidFill>
                  <a:schemeClr val="accent3"/>
                </a:solidFill>
                <a:latin typeface="+mj-lt"/>
                <a:ea typeface="+mn-ea"/>
                <a:cs typeface="+mn-cs"/>
              </a:defRPr>
            </a:lvl1pPr>
            <a:lvl2pPr marL="457200" indent="0" algn="l" defTabSz="914400" rtl="0" eaLnBrk="1" latinLnBrk="0" hangingPunct="1">
              <a:lnSpc>
                <a:spcPct val="90000"/>
              </a:lnSpc>
              <a:spcBef>
                <a:spcPts val="500"/>
              </a:spcBef>
              <a:buClr>
                <a:srgbClr val="73292A"/>
              </a:buClr>
              <a:buFont typeface="Arial" panose="020B0604020202020204" pitchFamily="34" charset="0"/>
              <a:buNone/>
              <a:defRPr sz="2000" b="1" kern="1200">
                <a:solidFill>
                  <a:schemeClr val="accent3"/>
                </a:solidFill>
                <a:latin typeface="+mn-lt"/>
                <a:ea typeface="+mn-ea"/>
                <a:cs typeface="+mn-cs"/>
              </a:defRPr>
            </a:lvl2pPr>
            <a:lvl3pPr marL="914400" indent="0" algn="l" defTabSz="914400" rtl="0" eaLnBrk="1" latinLnBrk="0" hangingPunct="1">
              <a:lnSpc>
                <a:spcPct val="90000"/>
              </a:lnSpc>
              <a:spcBef>
                <a:spcPts val="500"/>
              </a:spcBef>
              <a:buClr>
                <a:srgbClr val="73292A"/>
              </a:buClr>
              <a:buFont typeface="Arial" panose="020B0604020202020204" pitchFamily="34" charset="0"/>
              <a:buNone/>
              <a:defRPr sz="1800" b="1" kern="1200">
                <a:solidFill>
                  <a:schemeClr val="accent3"/>
                </a:solidFill>
                <a:latin typeface="+mn-lt"/>
                <a:ea typeface="+mn-ea"/>
                <a:cs typeface="+mn-cs"/>
              </a:defRPr>
            </a:lvl3pPr>
            <a:lvl4pPr marL="1371600" indent="0" algn="l" defTabSz="914400" rtl="0" eaLnBrk="1" latinLnBrk="0" hangingPunct="1">
              <a:lnSpc>
                <a:spcPct val="90000"/>
              </a:lnSpc>
              <a:spcBef>
                <a:spcPts val="500"/>
              </a:spcBef>
              <a:buClr>
                <a:srgbClr val="73292A"/>
              </a:buClr>
              <a:buFont typeface="Arial" panose="020B0604020202020204" pitchFamily="34" charset="0"/>
              <a:buNone/>
              <a:defRPr sz="1600" b="1" kern="1200">
                <a:solidFill>
                  <a:schemeClr val="accent3"/>
                </a:solidFill>
                <a:latin typeface="+mn-lt"/>
                <a:ea typeface="+mn-ea"/>
                <a:cs typeface="+mn-cs"/>
              </a:defRPr>
            </a:lvl4pPr>
            <a:lvl5pPr marL="1828800" indent="0" algn="l" defTabSz="914400" rtl="0" eaLnBrk="1" latinLnBrk="0" hangingPunct="1">
              <a:lnSpc>
                <a:spcPct val="90000"/>
              </a:lnSpc>
              <a:spcBef>
                <a:spcPts val="500"/>
              </a:spcBef>
              <a:buClr>
                <a:srgbClr val="73292A"/>
              </a:buClr>
              <a:buFont typeface="Arial" panose="020B0604020202020204" pitchFamily="34" charset="0"/>
              <a:buNone/>
              <a:defRPr sz="1600" b="1" kern="1200">
                <a:solidFill>
                  <a:schemeClr val="accent3"/>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3200" dirty="0" err="1"/>
              <a:t>Ashi</a:t>
            </a:r>
            <a:endParaRPr lang="en-US" sz="3200" dirty="0"/>
          </a:p>
        </p:txBody>
      </p:sp>
      <p:sp>
        <p:nvSpPr>
          <p:cNvPr id="31" name="Text Placeholder 13">
            <a:extLst>
              <a:ext uri="{FF2B5EF4-FFF2-40B4-BE49-F238E27FC236}">
                <a16:creationId xmlns:a16="http://schemas.microsoft.com/office/drawing/2014/main" id="{94624929-8D27-0F6E-7C2A-0F87D06E2834}"/>
              </a:ext>
            </a:extLst>
          </p:cNvPr>
          <p:cNvSpPr txBox="1">
            <a:spLocks/>
          </p:cNvSpPr>
          <p:nvPr/>
        </p:nvSpPr>
        <p:spPr>
          <a:xfrm>
            <a:off x="3564175" y="4806372"/>
            <a:ext cx="352044" cy="599209"/>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Clr>
                <a:srgbClr val="73292A"/>
              </a:buClr>
              <a:buFont typeface="Arial" panose="020B0604020202020204" pitchFamily="34" charset="0"/>
              <a:buNone/>
              <a:defRPr sz="2000" b="0" kern="1200">
                <a:solidFill>
                  <a:schemeClr val="accent3"/>
                </a:solidFill>
                <a:latin typeface="+mj-lt"/>
                <a:ea typeface="+mn-ea"/>
                <a:cs typeface="+mn-cs"/>
              </a:defRPr>
            </a:lvl1pPr>
            <a:lvl2pPr marL="457200" indent="0" algn="l" defTabSz="914400" rtl="0" eaLnBrk="1" latinLnBrk="0" hangingPunct="1">
              <a:lnSpc>
                <a:spcPct val="90000"/>
              </a:lnSpc>
              <a:spcBef>
                <a:spcPts val="500"/>
              </a:spcBef>
              <a:buClr>
                <a:srgbClr val="73292A"/>
              </a:buClr>
              <a:buFont typeface="Arial" panose="020B0604020202020204" pitchFamily="34" charset="0"/>
              <a:buNone/>
              <a:defRPr sz="2000" b="1" kern="1200">
                <a:solidFill>
                  <a:schemeClr val="accent3"/>
                </a:solidFill>
                <a:latin typeface="+mn-lt"/>
                <a:ea typeface="+mn-ea"/>
                <a:cs typeface="+mn-cs"/>
              </a:defRPr>
            </a:lvl2pPr>
            <a:lvl3pPr marL="914400" indent="0" algn="l" defTabSz="914400" rtl="0" eaLnBrk="1" latinLnBrk="0" hangingPunct="1">
              <a:lnSpc>
                <a:spcPct val="90000"/>
              </a:lnSpc>
              <a:spcBef>
                <a:spcPts val="500"/>
              </a:spcBef>
              <a:buClr>
                <a:srgbClr val="73292A"/>
              </a:buClr>
              <a:buFont typeface="Arial" panose="020B0604020202020204" pitchFamily="34" charset="0"/>
              <a:buNone/>
              <a:defRPr sz="1800" b="1" kern="1200">
                <a:solidFill>
                  <a:schemeClr val="accent3"/>
                </a:solidFill>
                <a:latin typeface="+mn-lt"/>
                <a:ea typeface="+mn-ea"/>
                <a:cs typeface="+mn-cs"/>
              </a:defRPr>
            </a:lvl3pPr>
            <a:lvl4pPr marL="1371600" indent="0" algn="l" defTabSz="914400" rtl="0" eaLnBrk="1" latinLnBrk="0" hangingPunct="1">
              <a:lnSpc>
                <a:spcPct val="90000"/>
              </a:lnSpc>
              <a:spcBef>
                <a:spcPts val="500"/>
              </a:spcBef>
              <a:buClr>
                <a:srgbClr val="73292A"/>
              </a:buClr>
              <a:buFont typeface="Arial" panose="020B0604020202020204" pitchFamily="34" charset="0"/>
              <a:buNone/>
              <a:defRPr sz="1600" b="1" kern="1200">
                <a:solidFill>
                  <a:schemeClr val="accent3"/>
                </a:solidFill>
                <a:latin typeface="+mn-lt"/>
                <a:ea typeface="+mn-ea"/>
                <a:cs typeface="+mn-cs"/>
              </a:defRPr>
            </a:lvl4pPr>
            <a:lvl5pPr marL="1828800" indent="0" algn="l" defTabSz="914400" rtl="0" eaLnBrk="1" latinLnBrk="0" hangingPunct="1">
              <a:lnSpc>
                <a:spcPct val="90000"/>
              </a:lnSpc>
              <a:spcBef>
                <a:spcPts val="500"/>
              </a:spcBef>
              <a:buClr>
                <a:srgbClr val="73292A"/>
              </a:buClr>
              <a:buFont typeface="Arial" panose="020B0604020202020204" pitchFamily="34" charset="0"/>
              <a:buNone/>
              <a:defRPr sz="1600" b="1" kern="1200">
                <a:solidFill>
                  <a:schemeClr val="accent3"/>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3200" dirty="0"/>
              <a:t>0</a:t>
            </a:r>
          </a:p>
        </p:txBody>
      </p:sp>
      <p:sp>
        <p:nvSpPr>
          <p:cNvPr id="32" name="Text Placeholder 13">
            <a:extLst>
              <a:ext uri="{FF2B5EF4-FFF2-40B4-BE49-F238E27FC236}">
                <a16:creationId xmlns:a16="http://schemas.microsoft.com/office/drawing/2014/main" id="{E116816E-F1E9-4740-4F0D-5D7DFB6761DE}"/>
              </a:ext>
            </a:extLst>
          </p:cNvPr>
          <p:cNvSpPr txBox="1">
            <a:spLocks/>
          </p:cNvSpPr>
          <p:nvPr/>
        </p:nvSpPr>
        <p:spPr>
          <a:xfrm>
            <a:off x="8337596" y="4729017"/>
            <a:ext cx="352044" cy="599209"/>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Clr>
                <a:srgbClr val="73292A"/>
              </a:buClr>
              <a:buFont typeface="Arial" panose="020B0604020202020204" pitchFamily="34" charset="0"/>
              <a:buNone/>
              <a:defRPr sz="2000" b="0" kern="1200">
                <a:solidFill>
                  <a:schemeClr val="accent3"/>
                </a:solidFill>
                <a:latin typeface="+mj-lt"/>
                <a:ea typeface="+mn-ea"/>
                <a:cs typeface="+mn-cs"/>
              </a:defRPr>
            </a:lvl1pPr>
            <a:lvl2pPr marL="457200" indent="0" algn="l" defTabSz="914400" rtl="0" eaLnBrk="1" latinLnBrk="0" hangingPunct="1">
              <a:lnSpc>
                <a:spcPct val="90000"/>
              </a:lnSpc>
              <a:spcBef>
                <a:spcPts val="500"/>
              </a:spcBef>
              <a:buClr>
                <a:srgbClr val="73292A"/>
              </a:buClr>
              <a:buFont typeface="Arial" panose="020B0604020202020204" pitchFamily="34" charset="0"/>
              <a:buNone/>
              <a:defRPr sz="2000" b="1" kern="1200">
                <a:solidFill>
                  <a:schemeClr val="accent3"/>
                </a:solidFill>
                <a:latin typeface="+mn-lt"/>
                <a:ea typeface="+mn-ea"/>
                <a:cs typeface="+mn-cs"/>
              </a:defRPr>
            </a:lvl2pPr>
            <a:lvl3pPr marL="914400" indent="0" algn="l" defTabSz="914400" rtl="0" eaLnBrk="1" latinLnBrk="0" hangingPunct="1">
              <a:lnSpc>
                <a:spcPct val="90000"/>
              </a:lnSpc>
              <a:spcBef>
                <a:spcPts val="500"/>
              </a:spcBef>
              <a:buClr>
                <a:srgbClr val="73292A"/>
              </a:buClr>
              <a:buFont typeface="Arial" panose="020B0604020202020204" pitchFamily="34" charset="0"/>
              <a:buNone/>
              <a:defRPr sz="1800" b="1" kern="1200">
                <a:solidFill>
                  <a:schemeClr val="accent3"/>
                </a:solidFill>
                <a:latin typeface="+mn-lt"/>
                <a:ea typeface="+mn-ea"/>
                <a:cs typeface="+mn-cs"/>
              </a:defRPr>
            </a:lvl3pPr>
            <a:lvl4pPr marL="1371600" indent="0" algn="l" defTabSz="914400" rtl="0" eaLnBrk="1" latinLnBrk="0" hangingPunct="1">
              <a:lnSpc>
                <a:spcPct val="90000"/>
              </a:lnSpc>
              <a:spcBef>
                <a:spcPts val="500"/>
              </a:spcBef>
              <a:buClr>
                <a:srgbClr val="73292A"/>
              </a:buClr>
              <a:buFont typeface="Arial" panose="020B0604020202020204" pitchFamily="34" charset="0"/>
              <a:buNone/>
              <a:defRPr sz="1600" b="1" kern="1200">
                <a:solidFill>
                  <a:schemeClr val="accent3"/>
                </a:solidFill>
                <a:latin typeface="+mn-lt"/>
                <a:ea typeface="+mn-ea"/>
                <a:cs typeface="+mn-cs"/>
              </a:defRPr>
            </a:lvl4pPr>
            <a:lvl5pPr marL="1828800" indent="0" algn="l" defTabSz="914400" rtl="0" eaLnBrk="1" latinLnBrk="0" hangingPunct="1">
              <a:lnSpc>
                <a:spcPct val="90000"/>
              </a:lnSpc>
              <a:spcBef>
                <a:spcPts val="500"/>
              </a:spcBef>
              <a:buClr>
                <a:srgbClr val="73292A"/>
              </a:buClr>
              <a:buFont typeface="Arial" panose="020B0604020202020204" pitchFamily="34" charset="0"/>
              <a:buNone/>
              <a:defRPr sz="1600" b="1" kern="1200">
                <a:solidFill>
                  <a:schemeClr val="accent3"/>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3200" dirty="0"/>
              <a:t>1</a:t>
            </a:r>
          </a:p>
        </p:txBody>
      </p:sp>
    </p:spTree>
    <p:extLst>
      <p:ext uri="{BB962C8B-B14F-4D97-AF65-F5344CB8AC3E}">
        <p14:creationId xmlns:p14="http://schemas.microsoft.com/office/powerpoint/2010/main" val="92273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500" fill="hold"/>
                                        <p:tgtEl>
                                          <p:spTgt spid="31"/>
                                        </p:tgtEl>
                                        <p:attrNameLst>
                                          <p:attrName>ppt_x</p:attrName>
                                        </p:attrNameLst>
                                      </p:cBhvr>
                                      <p:tavLst>
                                        <p:tav tm="0">
                                          <p:val>
                                            <p:strVal val="#ppt_x"/>
                                          </p:val>
                                        </p:tav>
                                        <p:tav tm="100000">
                                          <p:val>
                                            <p:strVal val="#ppt_x"/>
                                          </p:val>
                                        </p:tav>
                                      </p:tavLst>
                                    </p:anim>
                                    <p:anim calcmode="lin" valueType="num">
                                      <p:cBhvr additive="base">
                                        <p:cTn id="24" dur="500" fill="hold"/>
                                        <p:tgtEl>
                                          <p:spTgt spid="3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ppt_x"/>
                                          </p:val>
                                        </p:tav>
                                        <p:tav tm="100000">
                                          <p:val>
                                            <p:strVal val="#ppt_x"/>
                                          </p:val>
                                        </p:tav>
                                      </p:tavLst>
                                    </p:anim>
                                    <p:anim calcmode="lin" valueType="num">
                                      <p:cBhvr additive="base">
                                        <p:cTn id="2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p:cTn id="29" fill="hold" display="0">
                  <p:stCondLst>
                    <p:cond delay="indefinite"/>
                  </p:stCondLst>
                  <p:endCondLst>
                    <p:cond evt="onStopAudio" delay="0">
                      <p:tgtEl>
                        <p:sldTgt/>
                      </p:tgtEl>
                    </p:cond>
                  </p:endCondLst>
                </p:cTn>
                <p:tgtEl>
                  <p:spTgt spid="22"/>
                </p:tgtEl>
              </p:cMediaNode>
            </p:audio>
          </p:childTnLst>
        </p:cTn>
      </p:par>
    </p:tnLst>
    <p:bldLst>
      <p:bldP spid="14" grpId="0" build="p"/>
      <p:bldP spid="27" grpId="0"/>
      <p:bldP spid="28" grpId="0"/>
      <p:bldP spid="31" grpId="0"/>
      <p:bldP spid="3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D16CA-2B70-C3F6-B2C0-24EBCCFEE08A}"/>
              </a:ext>
            </a:extLst>
          </p:cNvPr>
          <p:cNvSpPr>
            <a:spLocks noGrp="1"/>
          </p:cNvSpPr>
          <p:nvPr>
            <p:ph type="title"/>
          </p:nvPr>
        </p:nvSpPr>
        <p:spPr/>
        <p:txBody>
          <a:bodyPr/>
          <a:lstStyle/>
          <a:p>
            <a:r>
              <a:rPr lang="en-US" dirty="0"/>
              <a:t>Implications/Discussion</a:t>
            </a:r>
          </a:p>
        </p:txBody>
      </p:sp>
      <p:sp>
        <p:nvSpPr>
          <p:cNvPr id="3" name="Content Placeholder 2">
            <a:extLst>
              <a:ext uri="{FF2B5EF4-FFF2-40B4-BE49-F238E27FC236}">
                <a16:creationId xmlns:a16="http://schemas.microsoft.com/office/drawing/2014/main" id="{ABB732DD-4D71-80C3-7AD8-C0EBE2F812B3}"/>
              </a:ext>
            </a:extLst>
          </p:cNvPr>
          <p:cNvSpPr>
            <a:spLocks noGrp="1"/>
          </p:cNvSpPr>
          <p:nvPr>
            <p:ph idx="1"/>
          </p:nvPr>
        </p:nvSpPr>
        <p:spPr>
          <a:xfrm>
            <a:off x="838200" y="3303934"/>
            <a:ext cx="10515600" cy="582260"/>
          </a:xfrm>
        </p:spPr>
        <p:txBody>
          <a:bodyPr>
            <a:normAutofit/>
          </a:bodyPr>
          <a:lstStyle/>
          <a:p>
            <a:pPr>
              <a:buClr>
                <a:srgbClr val="585925"/>
              </a:buClr>
            </a:pPr>
            <a:r>
              <a:rPr lang="en-US" sz="2400" b="1" dirty="0"/>
              <a:t>High accuracy on the lexical recognition task</a:t>
            </a:r>
          </a:p>
        </p:txBody>
      </p:sp>
      <p:sp>
        <p:nvSpPr>
          <p:cNvPr id="4" name="Content Placeholder 2">
            <a:extLst>
              <a:ext uri="{FF2B5EF4-FFF2-40B4-BE49-F238E27FC236}">
                <a16:creationId xmlns:a16="http://schemas.microsoft.com/office/drawing/2014/main" id="{B79E48DB-3933-F61A-7B20-8A7C4F0413FA}"/>
              </a:ext>
            </a:extLst>
          </p:cNvPr>
          <p:cNvSpPr txBox="1">
            <a:spLocks/>
          </p:cNvSpPr>
          <p:nvPr/>
        </p:nvSpPr>
        <p:spPr>
          <a:xfrm>
            <a:off x="838200" y="2868814"/>
            <a:ext cx="10515600" cy="5822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Gill Sans Nova Light" panose="020F0302020204030204" pitchFamily="34" charset="0"/>
                <a:ea typeface="+mn-ea"/>
                <a:cs typeface="Gill Sans Nova Light" panose="020F0302020204030204" pitchFamily="34" charset="0"/>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Gill Sans Nova Light" panose="020F0302020204030204" pitchFamily="34" charset="0"/>
                <a:ea typeface="+mn-ea"/>
                <a:cs typeface="Gill Sans Nova Light" panose="020F0302020204030204" pitchFamily="34" charset="0"/>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Gill Sans Nova Light" panose="020F0302020204030204" pitchFamily="34" charset="0"/>
                <a:ea typeface="+mn-ea"/>
                <a:cs typeface="Gill Sans Nova Light" panose="020F0302020204030204" pitchFamily="34" charset="0"/>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585925"/>
              </a:buClr>
            </a:pPr>
            <a:r>
              <a:rPr lang="en-US" sz="2400" b="1" dirty="0"/>
              <a:t>No adaptation to either the Attended Talker or the Unattended Talker</a:t>
            </a:r>
          </a:p>
        </p:txBody>
      </p:sp>
      <p:sp>
        <p:nvSpPr>
          <p:cNvPr id="5" name="Content Placeholder 2">
            <a:extLst>
              <a:ext uri="{FF2B5EF4-FFF2-40B4-BE49-F238E27FC236}">
                <a16:creationId xmlns:a16="http://schemas.microsoft.com/office/drawing/2014/main" id="{F3A3F930-BA56-E631-7012-A1F5E0479D0C}"/>
              </a:ext>
            </a:extLst>
          </p:cNvPr>
          <p:cNvSpPr txBox="1">
            <a:spLocks/>
          </p:cNvSpPr>
          <p:nvPr/>
        </p:nvSpPr>
        <p:spPr>
          <a:xfrm>
            <a:off x="838200" y="4321314"/>
            <a:ext cx="10515600" cy="5822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Gill Sans Nova Light" panose="020F0302020204030204" pitchFamily="34" charset="0"/>
                <a:ea typeface="+mn-ea"/>
                <a:cs typeface="Gill Sans Nova Light" panose="020F0302020204030204" pitchFamily="34" charset="0"/>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Gill Sans Nova Light" panose="020F0302020204030204" pitchFamily="34" charset="0"/>
                <a:ea typeface="+mn-ea"/>
                <a:cs typeface="Gill Sans Nova Light" panose="020F0302020204030204" pitchFamily="34" charset="0"/>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Gill Sans Nova Light" panose="020F0302020204030204" pitchFamily="34" charset="0"/>
                <a:ea typeface="+mn-ea"/>
                <a:cs typeface="Gill Sans Nova Light" panose="020F0302020204030204" pitchFamily="34" charset="0"/>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585925"/>
              </a:buClr>
            </a:pPr>
            <a:r>
              <a:rPr lang="en-US" sz="2400" b="1" dirty="0"/>
              <a:t>Low number of exclusions (93.75% of participants)</a:t>
            </a:r>
          </a:p>
        </p:txBody>
      </p:sp>
      <p:sp>
        <p:nvSpPr>
          <p:cNvPr id="6" name="Content Placeholder 2">
            <a:extLst>
              <a:ext uri="{FF2B5EF4-FFF2-40B4-BE49-F238E27FC236}">
                <a16:creationId xmlns:a16="http://schemas.microsoft.com/office/drawing/2014/main" id="{42747239-AEB9-D764-67CD-EE8FE0A002F3}"/>
              </a:ext>
            </a:extLst>
          </p:cNvPr>
          <p:cNvSpPr txBox="1">
            <a:spLocks/>
          </p:cNvSpPr>
          <p:nvPr/>
        </p:nvSpPr>
        <p:spPr>
          <a:xfrm>
            <a:off x="838200" y="3797530"/>
            <a:ext cx="10515600" cy="5822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Gill Sans Nova Light" panose="020F0302020204030204" pitchFamily="34" charset="0"/>
                <a:ea typeface="+mn-ea"/>
                <a:cs typeface="Gill Sans Nova Light" panose="020F0302020204030204" pitchFamily="34" charset="0"/>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Gill Sans Nova Light" panose="020F0302020204030204" pitchFamily="34" charset="0"/>
                <a:ea typeface="+mn-ea"/>
                <a:cs typeface="Gill Sans Nova Light" panose="020F0302020204030204" pitchFamily="34" charset="0"/>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Gill Sans Nova Light" panose="020F0302020204030204" pitchFamily="34" charset="0"/>
                <a:ea typeface="+mn-ea"/>
                <a:cs typeface="Gill Sans Nova Light" panose="020F0302020204030204" pitchFamily="34" charset="0"/>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585925"/>
              </a:buClr>
            </a:pPr>
            <a:r>
              <a:rPr lang="en-US" sz="2400" b="1" dirty="0"/>
              <a:t>Accuracy for at least 6 of the labeled trials </a:t>
            </a:r>
          </a:p>
        </p:txBody>
      </p:sp>
      <p:sp>
        <p:nvSpPr>
          <p:cNvPr id="7" name="Content Placeholder 2">
            <a:extLst>
              <a:ext uri="{FF2B5EF4-FFF2-40B4-BE49-F238E27FC236}">
                <a16:creationId xmlns:a16="http://schemas.microsoft.com/office/drawing/2014/main" id="{F23C2A9B-7FF8-27B1-E041-321B49342BED}"/>
              </a:ext>
            </a:extLst>
          </p:cNvPr>
          <p:cNvSpPr txBox="1">
            <a:spLocks/>
          </p:cNvSpPr>
          <p:nvPr/>
        </p:nvSpPr>
        <p:spPr>
          <a:xfrm>
            <a:off x="838200" y="5541631"/>
            <a:ext cx="10515600" cy="5822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Gill Sans Nova Light" panose="020F0302020204030204" pitchFamily="34" charset="0"/>
                <a:ea typeface="+mn-ea"/>
                <a:cs typeface="Gill Sans Nova Light" panose="020F0302020204030204" pitchFamily="34" charset="0"/>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Gill Sans Nova Light" panose="020F0302020204030204" pitchFamily="34" charset="0"/>
                <a:ea typeface="+mn-ea"/>
                <a:cs typeface="Gill Sans Nova Light" panose="020F0302020204030204" pitchFamily="34" charset="0"/>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Gill Sans Nova Light" panose="020F0302020204030204" pitchFamily="34" charset="0"/>
                <a:ea typeface="+mn-ea"/>
                <a:cs typeface="Gill Sans Nova Light" panose="020F0302020204030204" pitchFamily="34" charset="0"/>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lumMod val="75000"/>
                </a:schemeClr>
              </a:buClr>
            </a:pPr>
            <a:r>
              <a:rPr lang="en-US" sz="2400" b="1" dirty="0">
                <a:solidFill>
                  <a:schemeClr val="accent2">
                    <a:lumMod val="75000"/>
                  </a:schemeClr>
                </a:solidFill>
              </a:rPr>
              <a:t>Noise due to lack of SOA?</a:t>
            </a:r>
          </a:p>
        </p:txBody>
      </p:sp>
      <p:sp>
        <p:nvSpPr>
          <p:cNvPr id="8" name="Content Placeholder 2">
            <a:extLst>
              <a:ext uri="{FF2B5EF4-FFF2-40B4-BE49-F238E27FC236}">
                <a16:creationId xmlns:a16="http://schemas.microsoft.com/office/drawing/2014/main" id="{D3652098-9BAA-BE5F-FE58-A129BBFAB135}"/>
              </a:ext>
            </a:extLst>
          </p:cNvPr>
          <p:cNvSpPr txBox="1">
            <a:spLocks/>
          </p:cNvSpPr>
          <p:nvPr/>
        </p:nvSpPr>
        <p:spPr>
          <a:xfrm>
            <a:off x="838200" y="6035228"/>
            <a:ext cx="10515600" cy="5822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Gill Sans Nova Light" panose="020F0302020204030204" pitchFamily="34" charset="0"/>
                <a:ea typeface="+mn-ea"/>
                <a:cs typeface="Gill Sans Nova Light" panose="020F0302020204030204" pitchFamily="34" charset="0"/>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Gill Sans Nova Light" panose="020F0302020204030204" pitchFamily="34" charset="0"/>
                <a:ea typeface="+mn-ea"/>
                <a:cs typeface="Gill Sans Nova Light" panose="020F0302020204030204" pitchFamily="34" charset="0"/>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Gill Sans Nova Light" panose="020F0302020204030204" pitchFamily="34" charset="0"/>
                <a:ea typeface="+mn-ea"/>
                <a:cs typeface="Gill Sans Nova Light" panose="020F0302020204030204" pitchFamily="34" charset="0"/>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lumMod val="75000"/>
                </a:schemeClr>
              </a:buClr>
            </a:pPr>
            <a:r>
              <a:rPr lang="en-US" sz="2400" b="1" dirty="0">
                <a:solidFill>
                  <a:schemeClr val="accent2">
                    <a:lumMod val="75000"/>
                  </a:schemeClr>
                </a:solidFill>
              </a:rPr>
              <a:t>Only initial lexical access required for the task? </a:t>
            </a:r>
          </a:p>
        </p:txBody>
      </p:sp>
      <p:sp>
        <p:nvSpPr>
          <p:cNvPr id="9" name="Content Placeholder 2">
            <a:extLst>
              <a:ext uri="{FF2B5EF4-FFF2-40B4-BE49-F238E27FC236}">
                <a16:creationId xmlns:a16="http://schemas.microsoft.com/office/drawing/2014/main" id="{817AC83F-3BDF-11C2-EB56-595090420D66}"/>
              </a:ext>
            </a:extLst>
          </p:cNvPr>
          <p:cNvSpPr txBox="1">
            <a:spLocks/>
          </p:cNvSpPr>
          <p:nvPr/>
        </p:nvSpPr>
        <p:spPr>
          <a:xfrm>
            <a:off x="838200" y="4978759"/>
            <a:ext cx="10515600" cy="5822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Gill Sans Nova Light" panose="020F0302020204030204" pitchFamily="34" charset="0"/>
                <a:ea typeface="+mn-ea"/>
                <a:cs typeface="Gill Sans Nova Light" panose="020F0302020204030204" pitchFamily="34" charset="0"/>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Gill Sans Nova Light" panose="020F0302020204030204" pitchFamily="34" charset="0"/>
                <a:ea typeface="+mn-ea"/>
                <a:cs typeface="Gill Sans Nova Light" panose="020F0302020204030204" pitchFamily="34" charset="0"/>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Gill Sans Nova Light" panose="020F0302020204030204" pitchFamily="34" charset="0"/>
                <a:ea typeface="+mn-ea"/>
                <a:cs typeface="Gill Sans Nova Light" panose="020F0302020204030204" pitchFamily="34" charset="0"/>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Gill Sans Nova Light" panose="020F0302020204030204" pitchFamily="34" charset="0"/>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lumMod val="75000"/>
                </a:schemeClr>
              </a:buClr>
            </a:pPr>
            <a:r>
              <a:rPr lang="en-US" sz="2400" b="1" dirty="0">
                <a:solidFill>
                  <a:schemeClr val="accent2">
                    <a:lumMod val="75000"/>
                  </a:schemeClr>
                </a:solidFill>
              </a:rPr>
              <a:t>No s/</a:t>
            </a:r>
            <a:r>
              <a:rPr lang="en-US" sz="2400" b="1" dirty="0" err="1">
                <a:solidFill>
                  <a:schemeClr val="accent2">
                    <a:lumMod val="75000"/>
                  </a:schemeClr>
                </a:solidFill>
              </a:rPr>
              <a:t>sh</a:t>
            </a:r>
            <a:r>
              <a:rPr lang="en-US" sz="2400" b="1" dirty="0">
                <a:solidFill>
                  <a:schemeClr val="accent2">
                    <a:lumMod val="75000"/>
                  </a:schemeClr>
                </a:solidFill>
              </a:rPr>
              <a:t> categorization prescreen + changes to test continuum? </a:t>
            </a:r>
          </a:p>
        </p:txBody>
      </p:sp>
    </p:spTree>
    <p:extLst>
      <p:ext uri="{BB962C8B-B14F-4D97-AF65-F5344CB8AC3E}">
        <p14:creationId xmlns:p14="http://schemas.microsoft.com/office/powerpoint/2010/main" val="409268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BC7CC-AE12-90A5-1879-391B692047AB}"/>
              </a:ext>
            </a:extLst>
          </p:cNvPr>
          <p:cNvSpPr>
            <a:spLocks noGrp="1"/>
          </p:cNvSpPr>
          <p:nvPr>
            <p:ph type="title"/>
          </p:nvPr>
        </p:nvSpPr>
        <p:spPr>
          <a:xfrm>
            <a:off x="1153668" y="4245494"/>
            <a:ext cx="9884664" cy="731520"/>
          </a:xfrm>
        </p:spPr>
        <p:txBody>
          <a:bodyPr/>
          <a:lstStyle/>
          <a:p>
            <a:r>
              <a:rPr lang="en-US" dirty="0"/>
              <a:t>Thank You!</a:t>
            </a:r>
          </a:p>
        </p:txBody>
      </p:sp>
    </p:spTree>
    <p:extLst>
      <p:ext uri="{BB962C8B-B14F-4D97-AF65-F5344CB8AC3E}">
        <p14:creationId xmlns:p14="http://schemas.microsoft.com/office/powerpoint/2010/main" val="2712311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a:xfrm>
            <a:off x="6314584" y="136525"/>
            <a:ext cx="5786848" cy="1325880"/>
          </a:xfrm>
        </p:spPr>
        <p:txBody>
          <a:bodyPr>
            <a:normAutofit/>
          </a:bodyPr>
          <a:lstStyle/>
          <a:p>
            <a:pPr algn="ctr"/>
            <a:r>
              <a:rPr lang="en-US" sz="3600" dirty="0"/>
              <a:t>Measuring Categorization</a:t>
            </a:r>
          </a:p>
        </p:txBody>
      </p:sp>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1"/>
          </p:nvPr>
        </p:nvSpPr>
        <p:spPr>
          <a:xfrm>
            <a:off x="249936" y="5654819"/>
            <a:ext cx="4114800" cy="365125"/>
          </a:xfrm>
        </p:spPr>
        <p:txBody>
          <a:bodyPr/>
          <a:lstStyle/>
          <a:p>
            <a:r>
              <a:rPr lang="en-US" sz="1400" dirty="0">
                <a:solidFill>
                  <a:schemeClr val="accent3"/>
                </a:solidFill>
              </a:rPr>
              <a:t>Samuel (2016), p. 96</a:t>
            </a:r>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
        <p:nvSpPr>
          <p:cNvPr id="9" name="Content Placeholder 8">
            <a:extLst>
              <a:ext uri="{FF2B5EF4-FFF2-40B4-BE49-F238E27FC236}">
                <a16:creationId xmlns:a16="http://schemas.microsoft.com/office/drawing/2014/main" id="{C86B5122-38DB-87D5-988E-FED610273B0F}"/>
              </a:ext>
            </a:extLst>
          </p:cNvPr>
          <p:cNvSpPr>
            <a:spLocks noGrp="1"/>
          </p:cNvSpPr>
          <p:nvPr>
            <p:ph sz="quarter" idx="4"/>
          </p:nvPr>
        </p:nvSpPr>
        <p:spPr>
          <a:xfrm>
            <a:off x="7102579" y="1298551"/>
            <a:ext cx="4934103" cy="1915263"/>
          </a:xfrm>
        </p:spPr>
        <p:txBody>
          <a:bodyPr>
            <a:normAutofit/>
          </a:bodyPr>
          <a:lstStyle/>
          <a:p>
            <a:pPr marL="342900" indent="-342900">
              <a:buClr>
                <a:srgbClr val="4F5945"/>
              </a:buClr>
              <a:buFont typeface="Arial" panose="020B0604020202020204" pitchFamily="34" charset="0"/>
              <a:buChar char="•"/>
            </a:pPr>
            <a:r>
              <a:rPr lang="en-US" dirty="0"/>
              <a:t>We measure perception by </a:t>
            </a:r>
            <a:r>
              <a:rPr lang="en-US" b="1" dirty="0"/>
              <a:t>certainty</a:t>
            </a:r>
          </a:p>
          <a:p>
            <a:pPr marL="571500" lvl="1" indent="-342900">
              <a:buClr>
                <a:srgbClr val="4F5945"/>
              </a:buClr>
            </a:pPr>
            <a:r>
              <a:rPr lang="en-US" dirty="0"/>
              <a:t>The consistency of the perceived sound category along a continuum (e.g., ASI-ASHI)</a:t>
            </a:r>
          </a:p>
          <a:p>
            <a:pPr marL="571500" lvl="1" indent="-342900">
              <a:buClr>
                <a:srgbClr val="4F5945"/>
              </a:buClr>
            </a:pPr>
            <a:r>
              <a:rPr lang="en-US" b="1" dirty="0"/>
              <a:t>Use lexical decision tasks</a:t>
            </a:r>
          </a:p>
          <a:p>
            <a:pPr marL="571500" lvl="1" indent="-342900">
              <a:buClr>
                <a:srgbClr val="4F5945"/>
              </a:buClr>
            </a:pPr>
            <a:endParaRPr lang="en-US" dirty="0"/>
          </a:p>
        </p:txBody>
      </p:sp>
      <p:pic>
        <p:nvPicPr>
          <p:cNvPr id="8" name="Picture 7">
            <a:extLst>
              <a:ext uri="{FF2B5EF4-FFF2-40B4-BE49-F238E27FC236}">
                <a16:creationId xmlns:a16="http://schemas.microsoft.com/office/drawing/2014/main" id="{AA1068CC-D0B9-39ED-2CA0-93864C154E52}"/>
              </a:ext>
            </a:extLst>
          </p:cNvPr>
          <p:cNvPicPr>
            <a:picLocks noChangeAspect="1"/>
          </p:cNvPicPr>
          <p:nvPr/>
        </p:nvPicPr>
        <p:blipFill>
          <a:blip r:embed="rId2"/>
          <a:stretch>
            <a:fillRect/>
          </a:stretch>
        </p:blipFill>
        <p:spPr>
          <a:xfrm>
            <a:off x="259080" y="1103158"/>
            <a:ext cx="5393481" cy="4651683"/>
          </a:xfrm>
          <a:prstGeom prst="rect">
            <a:avLst/>
          </a:prstGeom>
        </p:spPr>
      </p:pic>
      <p:grpSp>
        <p:nvGrpSpPr>
          <p:cNvPr id="25" name="Group 24">
            <a:extLst>
              <a:ext uri="{FF2B5EF4-FFF2-40B4-BE49-F238E27FC236}">
                <a16:creationId xmlns:a16="http://schemas.microsoft.com/office/drawing/2014/main" id="{03051F37-3E3B-ABEA-EE5E-1728E47474B0}"/>
              </a:ext>
            </a:extLst>
          </p:cNvPr>
          <p:cNvGrpSpPr/>
          <p:nvPr/>
        </p:nvGrpSpPr>
        <p:grpSpPr>
          <a:xfrm>
            <a:off x="1523908" y="3023252"/>
            <a:ext cx="4137797" cy="375229"/>
            <a:chOff x="1514764" y="3020304"/>
            <a:chExt cx="4137797" cy="375229"/>
          </a:xfrm>
        </p:grpSpPr>
        <p:cxnSp>
          <p:nvCxnSpPr>
            <p:cNvPr id="23" name="Straight Connector 22">
              <a:extLst>
                <a:ext uri="{FF2B5EF4-FFF2-40B4-BE49-F238E27FC236}">
                  <a16:creationId xmlns:a16="http://schemas.microsoft.com/office/drawing/2014/main" id="{1DFF6D93-FE49-430A-E4B0-3089A97ECCA9}"/>
                </a:ext>
              </a:extLst>
            </p:cNvPr>
            <p:cNvCxnSpPr/>
            <p:nvPr/>
          </p:nvCxnSpPr>
          <p:spPr>
            <a:xfrm>
              <a:off x="1514764" y="3210867"/>
              <a:ext cx="3454400" cy="0"/>
            </a:xfrm>
            <a:prstGeom prst="line">
              <a:avLst/>
            </a:prstGeom>
            <a:ln w="19050">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41907C-D81D-C0D2-A9BA-ADF09A1D8726}"/>
                </a:ext>
              </a:extLst>
            </p:cNvPr>
            <p:cNvSpPr txBox="1"/>
            <p:nvPr/>
          </p:nvSpPr>
          <p:spPr>
            <a:xfrm>
              <a:off x="4969164" y="3020304"/>
              <a:ext cx="683397" cy="375229"/>
            </a:xfrm>
            <a:prstGeom prst="rect">
              <a:avLst/>
            </a:prstGeom>
            <a:noFill/>
          </p:spPr>
          <p:txBody>
            <a:bodyPr wrap="square" rtlCol="0">
              <a:spAutoFit/>
            </a:bodyPr>
            <a:lstStyle/>
            <a:p>
              <a:r>
                <a:rPr lang="en-US" b="1" dirty="0">
                  <a:solidFill>
                    <a:srgbClr val="73292A"/>
                  </a:solidFill>
                </a:rPr>
                <a:t>50% </a:t>
              </a:r>
            </a:p>
          </p:txBody>
        </p:sp>
      </p:grpSp>
      <p:grpSp>
        <p:nvGrpSpPr>
          <p:cNvPr id="28" name="Group 27">
            <a:extLst>
              <a:ext uri="{FF2B5EF4-FFF2-40B4-BE49-F238E27FC236}">
                <a16:creationId xmlns:a16="http://schemas.microsoft.com/office/drawing/2014/main" id="{CA713B6B-E117-5431-A66E-769038BC24FF}"/>
              </a:ext>
            </a:extLst>
          </p:cNvPr>
          <p:cNvGrpSpPr/>
          <p:nvPr/>
        </p:nvGrpSpPr>
        <p:grpSpPr>
          <a:xfrm>
            <a:off x="4981680" y="1406604"/>
            <a:ext cx="846465" cy="3628468"/>
            <a:chOff x="4981680" y="1406604"/>
            <a:chExt cx="846465" cy="3628468"/>
          </a:xfrm>
        </p:grpSpPr>
        <p:sp>
          <p:nvSpPr>
            <p:cNvPr id="26" name="TextBox 25">
              <a:extLst>
                <a:ext uri="{FF2B5EF4-FFF2-40B4-BE49-F238E27FC236}">
                  <a16:creationId xmlns:a16="http://schemas.microsoft.com/office/drawing/2014/main" id="{2AD60DDA-45C9-AC76-838E-9BC7169356C7}"/>
                </a:ext>
              </a:extLst>
            </p:cNvPr>
            <p:cNvSpPr txBox="1"/>
            <p:nvPr/>
          </p:nvSpPr>
          <p:spPr>
            <a:xfrm>
              <a:off x="4987452" y="4388741"/>
              <a:ext cx="840693" cy="646331"/>
            </a:xfrm>
            <a:prstGeom prst="rect">
              <a:avLst/>
            </a:prstGeom>
            <a:noFill/>
          </p:spPr>
          <p:txBody>
            <a:bodyPr wrap="square" rtlCol="0">
              <a:spAutoFit/>
            </a:bodyPr>
            <a:lstStyle/>
            <a:p>
              <a:r>
                <a:rPr lang="en-US" b="1" dirty="0">
                  <a:solidFill>
                    <a:srgbClr val="73292A"/>
                  </a:solidFill>
                </a:rPr>
                <a:t>100%</a:t>
              </a:r>
            </a:p>
            <a:p>
              <a:r>
                <a:rPr lang="en-US" b="1" dirty="0">
                  <a:solidFill>
                    <a:srgbClr val="73292A"/>
                  </a:solidFill>
                </a:rPr>
                <a:t>/s/ </a:t>
              </a:r>
            </a:p>
          </p:txBody>
        </p:sp>
        <p:sp>
          <p:nvSpPr>
            <p:cNvPr id="27" name="TextBox 26">
              <a:extLst>
                <a:ext uri="{FF2B5EF4-FFF2-40B4-BE49-F238E27FC236}">
                  <a16:creationId xmlns:a16="http://schemas.microsoft.com/office/drawing/2014/main" id="{928ED2AD-6655-7229-AED7-9F745D9AE704}"/>
                </a:ext>
              </a:extLst>
            </p:cNvPr>
            <p:cNvSpPr txBox="1"/>
            <p:nvPr/>
          </p:nvSpPr>
          <p:spPr>
            <a:xfrm>
              <a:off x="4981680" y="1406604"/>
              <a:ext cx="840693" cy="646331"/>
            </a:xfrm>
            <a:prstGeom prst="rect">
              <a:avLst/>
            </a:prstGeom>
            <a:noFill/>
          </p:spPr>
          <p:txBody>
            <a:bodyPr wrap="square" rtlCol="0">
              <a:spAutoFit/>
            </a:bodyPr>
            <a:lstStyle/>
            <a:p>
              <a:r>
                <a:rPr lang="en-US" b="1" dirty="0">
                  <a:solidFill>
                    <a:srgbClr val="73292A"/>
                  </a:solidFill>
                </a:rPr>
                <a:t>100%</a:t>
              </a:r>
            </a:p>
            <a:p>
              <a:r>
                <a:rPr lang="en-US" b="1" dirty="0">
                  <a:solidFill>
                    <a:srgbClr val="73292A"/>
                  </a:solidFill>
                </a:rPr>
                <a:t>/</a:t>
              </a:r>
              <a:r>
                <a:rPr lang="en-US" dirty="0">
                  <a:solidFill>
                    <a:srgbClr val="73292A"/>
                  </a:solidFill>
                </a:rPr>
                <a:t>ʃ</a:t>
              </a:r>
              <a:r>
                <a:rPr lang="en-US" b="1" dirty="0">
                  <a:solidFill>
                    <a:srgbClr val="73292A"/>
                  </a:solidFill>
                </a:rPr>
                <a:t>/</a:t>
              </a:r>
            </a:p>
          </p:txBody>
        </p:sp>
      </p:grpSp>
      <p:grpSp>
        <p:nvGrpSpPr>
          <p:cNvPr id="32" name="Group 31">
            <a:extLst>
              <a:ext uri="{FF2B5EF4-FFF2-40B4-BE49-F238E27FC236}">
                <a16:creationId xmlns:a16="http://schemas.microsoft.com/office/drawing/2014/main" id="{90AD4211-8BBC-93F6-E142-B65799E83ED2}"/>
              </a:ext>
            </a:extLst>
          </p:cNvPr>
          <p:cNvGrpSpPr/>
          <p:nvPr/>
        </p:nvGrpSpPr>
        <p:grpSpPr>
          <a:xfrm>
            <a:off x="2184308" y="5007419"/>
            <a:ext cx="2133600" cy="1476294"/>
            <a:chOff x="2184308" y="5007419"/>
            <a:chExt cx="2133600" cy="1476294"/>
          </a:xfrm>
        </p:grpSpPr>
        <p:sp>
          <p:nvSpPr>
            <p:cNvPr id="11" name="Rectangle 10">
              <a:extLst>
                <a:ext uri="{FF2B5EF4-FFF2-40B4-BE49-F238E27FC236}">
                  <a16:creationId xmlns:a16="http://schemas.microsoft.com/office/drawing/2014/main" id="{BCA2EAF3-BEDD-5467-0FC7-71EB9C71EB14}"/>
                </a:ext>
              </a:extLst>
            </p:cNvPr>
            <p:cNvSpPr/>
            <p:nvPr/>
          </p:nvSpPr>
          <p:spPr>
            <a:xfrm>
              <a:off x="2429071" y="5007419"/>
              <a:ext cx="1644073" cy="365125"/>
            </a:xfrm>
            <a:prstGeom prst="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E8402F2-939D-C690-76BA-4E70D5188721}"/>
                </a:ext>
              </a:extLst>
            </p:cNvPr>
            <p:cNvCxnSpPr>
              <a:cxnSpLocks/>
            </p:cNvCxnSpPr>
            <p:nvPr/>
          </p:nvCxnSpPr>
          <p:spPr>
            <a:xfrm>
              <a:off x="3251107" y="5372544"/>
              <a:ext cx="0" cy="447666"/>
            </a:xfrm>
            <a:prstGeom prst="straightConnector1">
              <a:avLst/>
            </a:prstGeom>
            <a:ln w="19050">
              <a:solidFill>
                <a:schemeClr val="accent4">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6D90BCB8-55EA-9175-CD83-C89E124B40C5}"/>
                    </a:ext>
                  </a:extLst>
                </p:cNvPr>
                <p:cNvSpPr txBox="1"/>
                <p:nvPr/>
              </p:nvSpPr>
              <p:spPr>
                <a:xfrm>
                  <a:off x="2184308" y="5837382"/>
                  <a:ext cx="2133600" cy="646331"/>
                </a:xfrm>
                <a:prstGeom prst="rect">
                  <a:avLst/>
                </a:prstGeom>
                <a:noFill/>
              </p:spPr>
              <p:txBody>
                <a:bodyPr wrap="square" rtlCol="0">
                  <a:spAutoFit/>
                </a:bodyPr>
                <a:lstStyle/>
                <a:p>
                  <a:pPr algn="ctr"/>
                  <a:r>
                    <a:rPr lang="en-US" b="1" dirty="0">
                      <a:solidFill>
                        <a:schemeClr val="accent4">
                          <a:lumMod val="50000"/>
                        </a:schemeClr>
                      </a:solidFill>
                    </a:rPr>
                    <a:t>Steps that transition ASI </a:t>
                  </a:r>
                  <a14:m>
                    <m:oMath xmlns:m="http://schemas.openxmlformats.org/officeDocument/2006/math">
                      <m:r>
                        <a:rPr lang="en-US" b="1" i="1" smtClean="0">
                          <a:solidFill>
                            <a:schemeClr val="accent4">
                              <a:lumMod val="50000"/>
                            </a:schemeClr>
                          </a:solidFill>
                          <a:latin typeface="Cambria Math" panose="02040503050406030204" pitchFamily="18" charset="0"/>
                          <a:ea typeface="Cambria Math" panose="02040503050406030204" pitchFamily="18" charset="0"/>
                        </a:rPr>
                        <m:t>→</m:t>
                      </m:r>
                    </m:oMath>
                  </a14:m>
                  <a:r>
                    <a:rPr lang="en-US" b="1" dirty="0">
                      <a:solidFill>
                        <a:schemeClr val="accent4">
                          <a:lumMod val="50000"/>
                        </a:schemeClr>
                      </a:solidFill>
                      <a:sym typeface="Wingdings" panose="05000000000000000000" pitchFamily="2" charset="2"/>
                    </a:rPr>
                    <a:t> ASHI</a:t>
                  </a:r>
                  <a:r>
                    <a:rPr lang="en-US" b="1" dirty="0">
                      <a:solidFill>
                        <a:schemeClr val="accent4">
                          <a:lumMod val="50000"/>
                        </a:schemeClr>
                      </a:solidFill>
                    </a:rPr>
                    <a:t> </a:t>
                  </a:r>
                </a:p>
              </p:txBody>
            </p:sp>
          </mc:Choice>
          <mc:Fallback xmlns="">
            <p:sp>
              <p:nvSpPr>
                <p:cNvPr id="30" name="TextBox 29">
                  <a:extLst>
                    <a:ext uri="{FF2B5EF4-FFF2-40B4-BE49-F238E27FC236}">
                      <a16:creationId xmlns:a16="http://schemas.microsoft.com/office/drawing/2014/main" id="{6D90BCB8-55EA-9175-CD83-C89E124B40C5}"/>
                    </a:ext>
                  </a:extLst>
                </p:cNvPr>
                <p:cNvSpPr txBox="1">
                  <a:spLocks noRot="1" noChangeAspect="1" noMove="1" noResize="1" noEditPoints="1" noAdjustHandles="1" noChangeArrowheads="1" noChangeShapeType="1" noTextEdit="1"/>
                </p:cNvSpPr>
                <p:nvPr/>
              </p:nvSpPr>
              <p:spPr>
                <a:xfrm>
                  <a:off x="2184308" y="5837382"/>
                  <a:ext cx="2133600" cy="646331"/>
                </a:xfrm>
                <a:prstGeom prst="rect">
                  <a:avLst/>
                </a:prstGeom>
                <a:blipFill>
                  <a:blip r:embed="rId3"/>
                  <a:stretch>
                    <a:fillRect t="-5660" r="-571" b="-14151"/>
                  </a:stretch>
                </a:blipFill>
              </p:spPr>
              <p:txBody>
                <a:bodyPr/>
                <a:lstStyle/>
                <a:p>
                  <a:r>
                    <a:rPr lang="en-US">
                      <a:noFill/>
                    </a:rPr>
                    <a:t> </a:t>
                  </a:r>
                </a:p>
              </p:txBody>
            </p:sp>
          </mc:Fallback>
        </mc:AlternateContent>
      </p:grpSp>
      <p:grpSp>
        <p:nvGrpSpPr>
          <p:cNvPr id="33" name="Group 32">
            <a:extLst>
              <a:ext uri="{FF2B5EF4-FFF2-40B4-BE49-F238E27FC236}">
                <a16:creationId xmlns:a16="http://schemas.microsoft.com/office/drawing/2014/main" id="{9E0584F7-6BDF-795F-FD63-1B68D054CC96}"/>
              </a:ext>
            </a:extLst>
          </p:cNvPr>
          <p:cNvGrpSpPr/>
          <p:nvPr/>
        </p:nvGrpSpPr>
        <p:grpSpPr>
          <a:xfrm>
            <a:off x="-120165" y="357110"/>
            <a:ext cx="2133600" cy="4011690"/>
            <a:chOff x="-120165" y="357110"/>
            <a:chExt cx="2133600" cy="4011690"/>
          </a:xfrm>
        </p:grpSpPr>
        <p:sp>
          <p:nvSpPr>
            <p:cNvPr id="17" name="Rectangle 16">
              <a:extLst>
                <a:ext uri="{FF2B5EF4-FFF2-40B4-BE49-F238E27FC236}">
                  <a16:creationId xmlns:a16="http://schemas.microsoft.com/office/drawing/2014/main" id="{14AA4EF5-1863-E102-E4F9-DE16668C1BFF}"/>
                </a:ext>
              </a:extLst>
            </p:cNvPr>
            <p:cNvSpPr/>
            <p:nvPr/>
          </p:nvSpPr>
          <p:spPr>
            <a:xfrm rot="5400000">
              <a:off x="-279420" y="3017963"/>
              <a:ext cx="2315865" cy="385809"/>
            </a:xfrm>
            <a:prstGeom prst="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9711CCFF-B253-0CAD-AE5B-C2E7BAADDFFF}"/>
                </a:ext>
              </a:extLst>
            </p:cNvPr>
            <p:cNvCxnSpPr>
              <a:cxnSpLocks/>
            </p:cNvCxnSpPr>
            <p:nvPr/>
          </p:nvCxnSpPr>
          <p:spPr>
            <a:xfrm flipV="1">
              <a:off x="855420" y="1006764"/>
              <a:ext cx="0" cy="1046171"/>
            </a:xfrm>
            <a:prstGeom prst="straightConnector1">
              <a:avLst/>
            </a:prstGeom>
            <a:ln w="19050">
              <a:solidFill>
                <a:schemeClr val="accent4">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58F3A8B-B227-1815-5E34-87392E92B094}"/>
                </a:ext>
              </a:extLst>
            </p:cNvPr>
            <p:cNvSpPr txBox="1"/>
            <p:nvPr/>
          </p:nvSpPr>
          <p:spPr>
            <a:xfrm>
              <a:off x="-120165" y="357110"/>
              <a:ext cx="2133600" cy="646331"/>
            </a:xfrm>
            <a:prstGeom prst="rect">
              <a:avLst/>
            </a:prstGeom>
            <a:noFill/>
          </p:spPr>
          <p:txBody>
            <a:bodyPr wrap="square" rtlCol="0">
              <a:spAutoFit/>
            </a:bodyPr>
            <a:lstStyle/>
            <a:p>
              <a:pPr algn="ctr"/>
              <a:r>
                <a:rPr lang="en-US" b="1" dirty="0">
                  <a:solidFill>
                    <a:schemeClr val="accent4">
                      <a:lumMod val="50000"/>
                    </a:schemeClr>
                  </a:solidFill>
                </a:rPr>
                <a:t>Proportion of ASHI responses</a:t>
              </a:r>
            </a:p>
          </p:txBody>
        </p:sp>
      </p:grpSp>
      <p:sp>
        <p:nvSpPr>
          <p:cNvPr id="34" name="Content Placeholder 8">
            <a:extLst>
              <a:ext uri="{FF2B5EF4-FFF2-40B4-BE49-F238E27FC236}">
                <a16:creationId xmlns:a16="http://schemas.microsoft.com/office/drawing/2014/main" id="{4F48BAAA-9747-5AA3-3C3D-D7B8F0CEDE76}"/>
              </a:ext>
            </a:extLst>
          </p:cNvPr>
          <p:cNvSpPr txBox="1">
            <a:spLocks/>
          </p:cNvSpPr>
          <p:nvPr/>
        </p:nvSpPr>
        <p:spPr>
          <a:xfrm>
            <a:off x="7102579" y="3196791"/>
            <a:ext cx="4934103" cy="177299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rgbClr val="73292A"/>
              </a:buClr>
              <a:buFont typeface="Arial" panose="020B0604020202020204" pitchFamily="34" charset="0"/>
              <a:buNone/>
              <a:defRPr sz="2400" kern="1200">
                <a:solidFill>
                  <a:schemeClr val="accent3"/>
                </a:solidFill>
                <a:latin typeface="+mn-lt"/>
                <a:ea typeface="+mn-ea"/>
                <a:cs typeface="+mn-cs"/>
              </a:defRPr>
            </a:lvl1pPr>
            <a:lvl2pPr marL="2286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2pPr>
            <a:lvl3pPr marL="6858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3pPr>
            <a:lvl4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1600" kern="1200">
                <a:solidFill>
                  <a:schemeClr val="accent3"/>
                </a:solidFill>
                <a:latin typeface="+mn-lt"/>
                <a:ea typeface="+mn-ea"/>
                <a:cs typeface="+mn-cs"/>
              </a:defRPr>
            </a:lvl4pPr>
            <a:lvl5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6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lr>
                <a:srgbClr val="4F5945"/>
              </a:buClr>
              <a:buFont typeface="Arial" panose="020B0604020202020204" pitchFamily="34" charset="0"/>
              <a:buChar char="•"/>
            </a:pPr>
            <a:r>
              <a:rPr lang="en-US" dirty="0"/>
              <a:t>Target the </a:t>
            </a:r>
            <a:r>
              <a:rPr lang="en-US" b="1" dirty="0"/>
              <a:t>perceptual boundary</a:t>
            </a:r>
          </a:p>
          <a:p>
            <a:pPr marL="571500" lvl="1" indent="-342900">
              <a:buClr>
                <a:srgbClr val="4F5945"/>
              </a:buClr>
            </a:pPr>
            <a:r>
              <a:rPr lang="en-US" dirty="0"/>
              <a:t>Where the proportion of responses is equal to chance (50%)</a:t>
            </a:r>
          </a:p>
          <a:p>
            <a:pPr marL="571500" lvl="1" indent="-342900">
              <a:buClr>
                <a:srgbClr val="4F5945"/>
              </a:buClr>
            </a:pPr>
            <a:r>
              <a:rPr lang="en-US" b="1" dirty="0"/>
              <a:t>Dependent Variable!!</a:t>
            </a:r>
          </a:p>
          <a:p>
            <a:pPr marL="571500" lvl="1" indent="-342900">
              <a:buClr>
                <a:srgbClr val="4F5945"/>
              </a:buClr>
            </a:pPr>
            <a:endParaRPr lang="en-US" b="1" dirty="0"/>
          </a:p>
        </p:txBody>
      </p:sp>
      <p:sp>
        <p:nvSpPr>
          <p:cNvPr id="35" name="Content Placeholder 8">
            <a:extLst>
              <a:ext uri="{FF2B5EF4-FFF2-40B4-BE49-F238E27FC236}">
                <a16:creationId xmlns:a16="http://schemas.microsoft.com/office/drawing/2014/main" id="{D39C650D-0334-E2E4-55E0-309C30988EF5}"/>
              </a:ext>
            </a:extLst>
          </p:cNvPr>
          <p:cNvSpPr txBox="1">
            <a:spLocks/>
          </p:cNvSpPr>
          <p:nvPr/>
        </p:nvSpPr>
        <p:spPr>
          <a:xfrm>
            <a:off x="7088172" y="5007028"/>
            <a:ext cx="4934103" cy="196760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Clr>
                <a:srgbClr val="73292A"/>
              </a:buClr>
              <a:buFont typeface="Arial" panose="020B0604020202020204" pitchFamily="34" charset="0"/>
              <a:buNone/>
              <a:defRPr sz="2400" kern="1200">
                <a:solidFill>
                  <a:schemeClr val="accent3"/>
                </a:solidFill>
                <a:latin typeface="+mn-lt"/>
                <a:ea typeface="+mn-ea"/>
                <a:cs typeface="+mn-cs"/>
              </a:defRPr>
            </a:lvl1pPr>
            <a:lvl2pPr marL="2286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2pPr>
            <a:lvl3pPr marL="6858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3pPr>
            <a:lvl4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1600" kern="1200">
                <a:solidFill>
                  <a:schemeClr val="accent3"/>
                </a:solidFill>
                <a:latin typeface="+mn-lt"/>
                <a:ea typeface="+mn-ea"/>
                <a:cs typeface="+mn-cs"/>
              </a:defRPr>
            </a:lvl4pPr>
            <a:lvl5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6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buClr>
                <a:srgbClr val="4F5945"/>
              </a:buClr>
              <a:buFont typeface="Arial" panose="020B0604020202020204" pitchFamily="34" charset="0"/>
              <a:buChar char="•"/>
            </a:pPr>
            <a:r>
              <a:rPr lang="en-US" dirty="0"/>
              <a:t>Train participants to recognize an ambiguous sound as one end of the spectrum shifts the perceptual boundary</a:t>
            </a:r>
            <a:endParaRPr lang="en-US" b="1" dirty="0"/>
          </a:p>
          <a:p>
            <a:pPr lvl="1" indent="0">
              <a:buClr>
                <a:srgbClr val="4F5945"/>
              </a:buClr>
              <a:buNone/>
            </a:pPr>
            <a:endParaRPr lang="en-US" b="1" dirty="0"/>
          </a:p>
        </p:txBody>
      </p:sp>
    </p:spTree>
    <p:extLst>
      <p:ext uri="{BB962C8B-B14F-4D97-AF65-F5344CB8AC3E}">
        <p14:creationId xmlns:p14="http://schemas.microsoft.com/office/powerpoint/2010/main" val="87120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33"/>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32"/>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bldP spid="34" grpId="0"/>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6031CDF-0540-A440-72D7-DFCCCD8FAE28}"/>
              </a:ext>
            </a:extLst>
          </p:cNvPr>
          <p:cNvGrpSpPr/>
          <p:nvPr/>
        </p:nvGrpSpPr>
        <p:grpSpPr>
          <a:xfrm>
            <a:off x="2477485" y="1921363"/>
            <a:ext cx="7237030" cy="3015274"/>
            <a:chOff x="4193870" y="3284960"/>
            <a:chExt cx="4149173" cy="1590252"/>
          </a:xfrm>
        </p:grpSpPr>
        <p:grpSp>
          <p:nvGrpSpPr>
            <p:cNvPr id="15" name="Group 14">
              <a:extLst>
                <a:ext uri="{FF2B5EF4-FFF2-40B4-BE49-F238E27FC236}">
                  <a16:creationId xmlns:a16="http://schemas.microsoft.com/office/drawing/2014/main" id="{97E0295D-45CD-47E6-BDA5-115092E28DD2}"/>
                </a:ext>
              </a:extLst>
            </p:cNvPr>
            <p:cNvGrpSpPr/>
            <p:nvPr/>
          </p:nvGrpSpPr>
          <p:grpSpPr>
            <a:xfrm>
              <a:off x="4493049" y="3587183"/>
              <a:ext cx="3390492" cy="1288029"/>
              <a:chOff x="4589886" y="3531425"/>
              <a:chExt cx="3390492" cy="1288029"/>
            </a:xfrm>
          </p:grpSpPr>
          <p:cxnSp>
            <p:nvCxnSpPr>
              <p:cNvPr id="21" name="Straight Connector 20">
                <a:extLst>
                  <a:ext uri="{FF2B5EF4-FFF2-40B4-BE49-F238E27FC236}">
                    <a16:creationId xmlns:a16="http://schemas.microsoft.com/office/drawing/2014/main" id="{94FEC1A2-160D-5DDE-4923-ED16B8B49F16}"/>
                  </a:ext>
                </a:extLst>
              </p:cNvPr>
              <p:cNvCxnSpPr>
                <a:cxnSpLocks/>
              </p:cNvCxnSpPr>
              <p:nvPr/>
            </p:nvCxnSpPr>
            <p:spPr>
              <a:xfrm>
                <a:off x="6349042" y="3968151"/>
                <a:ext cx="0" cy="845389"/>
              </a:xfrm>
              <a:prstGeom prst="line">
                <a:avLst/>
              </a:prstGeom>
              <a:ln w="2857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C1A66C2-3313-1D10-A970-284E0E30D4F9}"/>
                  </a:ext>
                </a:extLst>
              </p:cNvPr>
              <p:cNvCxnSpPr>
                <a:cxnSpLocks/>
              </p:cNvCxnSpPr>
              <p:nvPr/>
            </p:nvCxnSpPr>
            <p:spPr>
              <a:xfrm>
                <a:off x="4603627" y="4600404"/>
                <a:ext cx="1736788" cy="6102"/>
              </a:xfrm>
              <a:prstGeom prst="straightConnector1">
                <a:avLst/>
              </a:prstGeom>
              <a:ln w="28575">
                <a:solidFill>
                  <a:srgbClr val="FE97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3287D56-00AC-8413-1799-E2F230E1BFB1}"/>
                  </a:ext>
                </a:extLst>
              </p:cNvPr>
              <p:cNvCxnSpPr>
                <a:cxnSpLocks/>
              </p:cNvCxnSpPr>
              <p:nvPr/>
            </p:nvCxnSpPr>
            <p:spPr>
              <a:xfrm flipV="1">
                <a:off x="6370114" y="4466158"/>
                <a:ext cx="1610264" cy="18337"/>
              </a:xfrm>
              <a:prstGeom prst="straightConnector1">
                <a:avLst/>
              </a:prstGeom>
              <a:ln w="28575">
                <a:solidFill>
                  <a:srgbClr val="77CEF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34E30EA-FC99-29BD-4F0F-F7B56A6E0D78}"/>
                  </a:ext>
                </a:extLst>
              </p:cNvPr>
              <p:cNvCxnSpPr>
                <a:cxnSpLocks/>
              </p:cNvCxnSpPr>
              <p:nvPr/>
            </p:nvCxnSpPr>
            <p:spPr>
              <a:xfrm>
                <a:off x="4603627" y="3968151"/>
                <a:ext cx="0" cy="836762"/>
              </a:xfrm>
              <a:prstGeom prst="line">
                <a:avLst/>
              </a:prstGeom>
              <a:ln w="2857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ADB7D94-4CFB-9A5D-D30A-4DB8399AA363}"/>
                  </a:ext>
                </a:extLst>
              </p:cNvPr>
              <p:cNvCxnSpPr>
                <a:cxnSpLocks/>
              </p:cNvCxnSpPr>
              <p:nvPr/>
            </p:nvCxnSpPr>
            <p:spPr>
              <a:xfrm flipH="1">
                <a:off x="7959305" y="3968151"/>
                <a:ext cx="17252" cy="836762"/>
              </a:xfrm>
              <a:prstGeom prst="line">
                <a:avLst/>
              </a:prstGeom>
              <a:ln w="2857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24BF4C0-7CC8-2DC1-BEB9-CC642754220C}"/>
                  </a:ext>
                </a:extLst>
              </p:cNvPr>
              <p:cNvSpPr txBox="1"/>
              <p:nvPr/>
            </p:nvSpPr>
            <p:spPr>
              <a:xfrm>
                <a:off x="5105401" y="4608436"/>
                <a:ext cx="710243" cy="211018"/>
              </a:xfrm>
              <a:prstGeom prst="rect">
                <a:avLst/>
              </a:prstGeom>
              <a:noFill/>
            </p:spPr>
            <p:txBody>
              <a:bodyPr wrap="square" rtlCol="0">
                <a:spAutoFit/>
              </a:bodyPr>
              <a:lstStyle/>
              <a:p>
                <a:r>
                  <a:rPr lang="en-US" sz="2000" i="1" dirty="0">
                    <a:solidFill>
                      <a:srgbClr val="FE9700"/>
                    </a:solidFill>
                    <a:latin typeface="Sylfaen" panose="010A0502050306030303" pitchFamily="18" charset="0"/>
                  </a:rPr>
                  <a:t>S — ?sh</a:t>
                </a:r>
              </a:p>
            </p:txBody>
          </p:sp>
          <p:sp>
            <p:nvSpPr>
              <p:cNvPr id="27" name="TextBox 26">
                <a:extLst>
                  <a:ext uri="{FF2B5EF4-FFF2-40B4-BE49-F238E27FC236}">
                    <a16:creationId xmlns:a16="http://schemas.microsoft.com/office/drawing/2014/main" id="{0021B7D0-3D73-5B64-7E26-539F5409E6C7}"/>
                  </a:ext>
                </a:extLst>
              </p:cNvPr>
              <p:cNvSpPr txBox="1"/>
              <p:nvPr/>
            </p:nvSpPr>
            <p:spPr>
              <a:xfrm>
                <a:off x="6889143" y="4450215"/>
                <a:ext cx="764882" cy="211018"/>
              </a:xfrm>
              <a:prstGeom prst="rect">
                <a:avLst/>
              </a:prstGeom>
              <a:noFill/>
            </p:spPr>
            <p:txBody>
              <a:bodyPr wrap="square" rtlCol="0">
                <a:spAutoFit/>
              </a:bodyPr>
              <a:lstStyle/>
              <a:p>
                <a:r>
                  <a:rPr lang="en-US" sz="2000" i="1" dirty="0">
                    <a:solidFill>
                      <a:srgbClr val="0CA7F4"/>
                    </a:solidFill>
                    <a:latin typeface="Sylfaen" panose="010A0502050306030303" pitchFamily="18" charset="0"/>
                  </a:rPr>
                  <a:t>?s — Sh</a:t>
                </a:r>
              </a:p>
            </p:txBody>
          </p:sp>
          <p:sp>
            <p:nvSpPr>
              <p:cNvPr id="28" name="TextBox 27">
                <a:extLst>
                  <a:ext uri="{FF2B5EF4-FFF2-40B4-BE49-F238E27FC236}">
                    <a16:creationId xmlns:a16="http://schemas.microsoft.com/office/drawing/2014/main" id="{98B88A75-100C-F210-C58E-1ABA7D33AB82}"/>
                  </a:ext>
                </a:extLst>
              </p:cNvPr>
              <p:cNvSpPr txBox="1"/>
              <p:nvPr/>
            </p:nvSpPr>
            <p:spPr>
              <a:xfrm>
                <a:off x="4929979" y="4422031"/>
                <a:ext cx="947538" cy="211018"/>
              </a:xfrm>
              <a:prstGeom prst="rect">
                <a:avLst/>
              </a:prstGeom>
              <a:noFill/>
            </p:spPr>
            <p:txBody>
              <a:bodyPr wrap="square" rtlCol="0">
                <a:spAutoFit/>
              </a:bodyPr>
              <a:lstStyle/>
              <a:p>
                <a:r>
                  <a:rPr lang="en-US" sz="2000" i="1" dirty="0">
                    <a:solidFill>
                      <a:srgbClr val="FE9700"/>
                    </a:solidFill>
                    <a:latin typeface="Sylfaen" panose="010A0502050306030303" pitchFamily="18" charset="0"/>
                  </a:rPr>
                  <a:t>Continuum A</a:t>
                </a:r>
              </a:p>
            </p:txBody>
          </p:sp>
          <p:sp>
            <p:nvSpPr>
              <p:cNvPr id="29" name="TextBox 28">
                <a:extLst>
                  <a:ext uri="{FF2B5EF4-FFF2-40B4-BE49-F238E27FC236}">
                    <a16:creationId xmlns:a16="http://schemas.microsoft.com/office/drawing/2014/main" id="{062BF908-736C-2CB3-90E1-1B4EC057E432}"/>
                  </a:ext>
                </a:extLst>
              </p:cNvPr>
              <p:cNvSpPr txBox="1"/>
              <p:nvPr/>
            </p:nvSpPr>
            <p:spPr>
              <a:xfrm>
                <a:off x="6685930" y="4303777"/>
                <a:ext cx="978631" cy="211018"/>
              </a:xfrm>
              <a:prstGeom prst="rect">
                <a:avLst/>
              </a:prstGeom>
              <a:noFill/>
            </p:spPr>
            <p:txBody>
              <a:bodyPr wrap="square" rtlCol="0">
                <a:spAutoFit/>
              </a:bodyPr>
              <a:lstStyle/>
              <a:p>
                <a:r>
                  <a:rPr lang="en-US" sz="2000" i="1" dirty="0">
                    <a:solidFill>
                      <a:srgbClr val="0CA7F4"/>
                    </a:solidFill>
                    <a:latin typeface="Sylfaen" panose="010A0502050306030303" pitchFamily="18" charset="0"/>
                  </a:rPr>
                  <a:t>Continuum B</a:t>
                </a:r>
              </a:p>
            </p:txBody>
          </p:sp>
          <p:sp>
            <p:nvSpPr>
              <p:cNvPr id="30" name="Rectangle: Rounded Corners 29">
                <a:extLst>
                  <a:ext uri="{FF2B5EF4-FFF2-40B4-BE49-F238E27FC236}">
                    <a16:creationId xmlns:a16="http://schemas.microsoft.com/office/drawing/2014/main" id="{4BA17EC1-4B84-1240-0AF0-C5736E6B3E51}"/>
                  </a:ext>
                </a:extLst>
              </p:cNvPr>
              <p:cNvSpPr/>
              <p:nvPr/>
            </p:nvSpPr>
            <p:spPr>
              <a:xfrm>
                <a:off x="4603627" y="3531425"/>
                <a:ext cx="3372930" cy="176609"/>
              </a:xfrm>
              <a:prstGeom prst="roundRect">
                <a:avLst/>
              </a:prstGeom>
              <a:gradFill flip="none" rotWithShape="1">
                <a:gsLst>
                  <a:gs pos="0">
                    <a:srgbClr val="F69C73">
                      <a:alpha val="40000"/>
                    </a:srgbClr>
                  </a:gs>
                  <a:gs pos="100000">
                    <a:srgbClr val="5E1C46"/>
                  </a:gs>
                </a:gsLst>
                <a:lin ang="0" scaled="1"/>
                <a:tileRect/>
              </a:gradFill>
              <a:ln w="158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4B5AFE1D-B293-E7F6-150D-6830E823EF52}"/>
                  </a:ext>
                </a:extLst>
              </p:cNvPr>
              <p:cNvCxnSpPr>
                <a:cxnSpLocks/>
              </p:cNvCxnSpPr>
              <p:nvPr/>
            </p:nvCxnSpPr>
            <p:spPr>
              <a:xfrm flipV="1">
                <a:off x="4589886" y="3618593"/>
                <a:ext cx="3386671" cy="2272"/>
              </a:xfrm>
              <a:prstGeom prst="straightConnector1">
                <a:avLst/>
              </a:prstGeom>
              <a:ln w="19050">
                <a:solidFill>
                  <a:schemeClr val="bg2">
                    <a:lumMod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CF55C5AB-DA30-1CD7-04EC-1883203F82D7}"/>
                </a:ext>
              </a:extLst>
            </p:cNvPr>
            <p:cNvSpPr txBox="1"/>
            <p:nvPr/>
          </p:nvSpPr>
          <p:spPr>
            <a:xfrm>
              <a:off x="7717204" y="3284960"/>
              <a:ext cx="625839" cy="275946"/>
            </a:xfrm>
            <a:prstGeom prst="rect">
              <a:avLst/>
            </a:prstGeom>
            <a:noFill/>
          </p:spPr>
          <p:txBody>
            <a:bodyPr wrap="square" rtlCol="0">
              <a:spAutoFit/>
            </a:bodyPr>
            <a:lstStyle/>
            <a:p>
              <a:r>
                <a:rPr lang="en-US" sz="2800" b="1" dirty="0">
                  <a:latin typeface="Sylfaen" panose="010A0502050306030303" pitchFamily="18" charset="0"/>
                </a:rPr>
                <a:t>ASHI</a:t>
              </a:r>
            </a:p>
          </p:txBody>
        </p:sp>
        <p:sp>
          <p:nvSpPr>
            <p:cNvPr id="17" name="TextBox 16">
              <a:extLst>
                <a:ext uri="{FF2B5EF4-FFF2-40B4-BE49-F238E27FC236}">
                  <a16:creationId xmlns:a16="http://schemas.microsoft.com/office/drawing/2014/main" id="{3A63878D-03C5-F4FE-8E30-D49E31CFFA92}"/>
                </a:ext>
              </a:extLst>
            </p:cNvPr>
            <p:cNvSpPr txBox="1"/>
            <p:nvPr/>
          </p:nvSpPr>
          <p:spPr>
            <a:xfrm>
              <a:off x="4193870" y="3287522"/>
              <a:ext cx="625839" cy="275946"/>
            </a:xfrm>
            <a:prstGeom prst="rect">
              <a:avLst/>
            </a:prstGeom>
            <a:noFill/>
          </p:spPr>
          <p:txBody>
            <a:bodyPr wrap="square" rtlCol="0">
              <a:spAutoFit/>
            </a:bodyPr>
            <a:lstStyle/>
            <a:p>
              <a:r>
                <a:rPr lang="en-US" sz="2800" b="1" dirty="0">
                  <a:latin typeface="Sylfaen" panose="010A0502050306030303" pitchFamily="18" charset="0"/>
                </a:rPr>
                <a:t>ASI</a:t>
              </a:r>
            </a:p>
          </p:txBody>
        </p:sp>
        <p:sp>
          <p:nvSpPr>
            <p:cNvPr id="18" name="TextBox 17">
              <a:extLst>
                <a:ext uri="{FF2B5EF4-FFF2-40B4-BE49-F238E27FC236}">
                  <a16:creationId xmlns:a16="http://schemas.microsoft.com/office/drawing/2014/main" id="{0EDE13D3-9075-3D2A-D21E-31DFB25DEA99}"/>
                </a:ext>
              </a:extLst>
            </p:cNvPr>
            <p:cNvSpPr txBox="1"/>
            <p:nvPr/>
          </p:nvSpPr>
          <p:spPr>
            <a:xfrm>
              <a:off x="4382725" y="3787506"/>
              <a:ext cx="625839" cy="276999"/>
            </a:xfrm>
            <a:prstGeom prst="rect">
              <a:avLst/>
            </a:prstGeom>
            <a:noFill/>
          </p:spPr>
          <p:txBody>
            <a:bodyPr wrap="square" rtlCol="0">
              <a:spAutoFit/>
            </a:bodyPr>
            <a:lstStyle/>
            <a:p>
              <a:r>
                <a:rPr lang="en-US" sz="2800" b="1" dirty="0">
                  <a:latin typeface="Sylfaen" panose="010A0502050306030303" pitchFamily="18" charset="0"/>
                </a:rPr>
                <a:t>S</a:t>
              </a:r>
            </a:p>
          </p:txBody>
        </p:sp>
        <p:sp>
          <p:nvSpPr>
            <p:cNvPr id="19" name="TextBox 18">
              <a:extLst>
                <a:ext uri="{FF2B5EF4-FFF2-40B4-BE49-F238E27FC236}">
                  <a16:creationId xmlns:a16="http://schemas.microsoft.com/office/drawing/2014/main" id="{5A1351E2-0919-1820-B53F-B89D86F1CFF5}"/>
                </a:ext>
              </a:extLst>
            </p:cNvPr>
            <p:cNvSpPr txBox="1"/>
            <p:nvPr/>
          </p:nvSpPr>
          <p:spPr>
            <a:xfrm>
              <a:off x="7703412" y="3797312"/>
              <a:ext cx="625839" cy="276999"/>
            </a:xfrm>
            <a:prstGeom prst="rect">
              <a:avLst/>
            </a:prstGeom>
            <a:noFill/>
          </p:spPr>
          <p:txBody>
            <a:bodyPr wrap="square" rtlCol="0">
              <a:spAutoFit/>
            </a:bodyPr>
            <a:lstStyle/>
            <a:p>
              <a:r>
                <a:rPr lang="en-US" sz="2800" b="1" dirty="0">
                  <a:latin typeface="Sylfaen" panose="010A0502050306030303" pitchFamily="18" charset="0"/>
                </a:rPr>
                <a:t>Sh</a:t>
              </a:r>
            </a:p>
          </p:txBody>
        </p:sp>
        <p:sp>
          <p:nvSpPr>
            <p:cNvPr id="20" name="TextBox 19">
              <a:extLst>
                <a:ext uri="{FF2B5EF4-FFF2-40B4-BE49-F238E27FC236}">
                  <a16:creationId xmlns:a16="http://schemas.microsoft.com/office/drawing/2014/main" id="{3C102F28-5A75-3D41-C375-0B25A66E4C96}"/>
                </a:ext>
              </a:extLst>
            </p:cNvPr>
            <p:cNvSpPr txBox="1"/>
            <p:nvPr/>
          </p:nvSpPr>
          <p:spPr>
            <a:xfrm>
              <a:off x="5991961" y="3776397"/>
              <a:ext cx="520485" cy="211018"/>
            </a:xfrm>
            <a:prstGeom prst="rect">
              <a:avLst/>
            </a:prstGeom>
            <a:noFill/>
          </p:spPr>
          <p:txBody>
            <a:bodyPr wrap="square" rtlCol="0">
              <a:spAutoFit/>
            </a:bodyPr>
            <a:lstStyle/>
            <a:p>
              <a:r>
                <a:rPr lang="en-US" sz="2000" b="1" dirty="0">
                  <a:latin typeface="Sylfaen" panose="010A0502050306030303" pitchFamily="18" charset="0"/>
                </a:rPr>
                <a:t>?sh/?s</a:t>
              </a:r>
              <a:endParaRPr lang="en-US" sz="1600" b="1" dirty="0">
                <a:latin typeface="Sylfaen" panose="010A0502050306030303" pitchFamily="18" charset="0"/>
              </a:endParaRPr>
            </a:p>
          </p:txBody>
        </p:sp>
      </p:grpSp>
      <p:cxnSp>
        <p:nvCxnSpPr>
          <p:cNvPr id="35" name="Straight Connector 34">
            <a:extLst>
              <a:ext uri="{FF2B5EF4-FFF2-40B4-BE49-F238E27FC236}">
                <a16:creationId xmlns:a16="http://schemas.microsoft.com/office/drawing/2014/main" id="{38B5E6B1-10E0-64EF-78F5-6830C23205DE}"/>
              </a:ext>
            </a:extLst>
          </p:cNvPr>
          <p:cNvCxnSpPr>
            <a:cxnSpLocks/>
          </p:cNvCxnSpPr>
          <p:nvPr/>
        </p:nvCxnSpPr>
        <p:spPr>
          <a:xfrm>
            <a:off x="4467323" y="2494407"/>
            <a:ext cx="0" cy="1456827"/>
          </a:xfrm>
          <a:prstGeom prst="line">
            <a:avLst/>
          </a:prstGeom>
          <a:ln w="28575">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E8C14A6-99C6-A50B-3D4E-D56273257C7B}"/>
              </a:ext>
            </a:extLst>
          </p:cNvPr>
          <p:cNvCxnSpPr>
            <a:cxnSpLocks/>
          </p:cNvCxnSpPr>
          <p:nvPr/>
        </p:nvCxnSpPr>
        <p:spPr>
          <a:xfrm>
            <a:off x="7473760" y="2494407"/>
            <a:ext cx="0" cy="1218611"/>
          </a:xfrm>
          <a:prstGeom prst="line">
            <a:avLst/>
          </a:prstGeom>
          <a:ln w="28575">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pic>
        <p:nvPicPr>
          <p:cNvPr id="2" name="F_S_Dinosaur">
            <a:hlinkClick r:id="" action="ppaction://media"/>
            <a:extLst>
              <a:ext uri="{FF2B5EF4-FFF2-40B4-BE49-F238E27FC236}">
                <a16:creationId xmlns:a16="http://schemas.microsoft.com/office/drawing/2014/main" id="{5D10A713-DA63-C331-EABA-17202CBE37EC}"/>
              </a:ext>
            </a:extLst>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2798290" y="5430434"/>
            <a:ext cx="406400" cy="406400"/>
          </a:xfrm>
          <a:prstGeom prst="rect">
            <a:avLst/>
          </a:prstGeom>
        </p:spPr>
      </p:pic>
      <p:pic>
        <p:nvPicPr>
          <p:cNvPr id="3" name="F_Xs_Dinosaur">
            <a:hlinkClick r:id="" action="ppaction://media"/>
            <a:extLst>
              <a:ext uri="{FF2B5EF4-FFF2-40B4-BE49-F238E27FC236}">
                <a16:creationId xmlns:a16="http://schemas.microsoft.com/office/drawing/2014/main" id="{1996BB62-AFEE-FCB6-8877-E40279E6E73F}"/>
              </a:ext>
            </a:extLst>
          </p:cNvPr>
          <p:cNvPicPr>
            <a:picLocks noChangeAspect="1"/>
          </p:cNvPicPr>
          <p:nvPr>
            <a:audioFile r:link="rId4"/>
            <p:extLst>
              <p:ext uri="{DAA4B4D4-6D71-4841-9C94-3DE7FCFB9230}">
                <p14:media xmlns:p14="http://schemas.microsoft.com/office/powerpoint/2010/main" r:embed="rId3"/>
              </p:ext>
            </p:extLst>
          </p:nvPr>
        </p:nvPicPr>
        <p:blipFill>
          <a:blip r:embed="rId11"/>
          <a:stretch>
            <a:fillRect/>
          </a:stretch>
        </p:blipFill>
        <p:spPr>
          <a:xfrm>
            <a:off x="5892800" y="5988951"/>
            <a:ext cx="406400" cy="406400"/>
          </a:xfrm>
          <a:prstGeom prst="rect">
            <a:avLst/>
          </a:prstGeom>
        </p:spPr>
      </p:pic>
      <p:pic>
        <p:nvPicPr>
          <p:cNvPr id="4" name="F_Sh_Beneficial">
            <a:hlinkClick r:id="" action="ppaction://media"/>
            <a:extLst>
              <a:ext uri="{FF2B5EF4-FFF2-40B4-BE49-F238E27FC236}">
                <a16:creationId xmlns:a16="http://schemas.microsoft.com/office/drawing/2014/main" id="{662E9676-2D59-BC76-25A6-D635E9D479CE}"/>
              </a:ext>
            </a:extLst>
          </p:cNvPr>
          <p:cNvPicPr>
            <a:picLocks noChangeAspect="1"/>
          </p:cNvPicPr>
          <p:nvPr>
            <a:audioFile r:link="rId6"/>
            <p:extLst>
              <p:ext uri="{DAA4B4D4-6D71-4841-9C94-3DE7FCFB9230}">
                <p14:media xmlns:p14="http://schemas.microsoft.com/office/powerpoint/2010/main" r:embed="rId5"/>
              </p:ext>
            </p:extLst>
          </p:nvPr>
        </p:nvPicPr>
        <p:blipFill>
          <a:blip r:embed="rId11"/>
          <a:stretch>
            <a:fillRect/>
          </a:stretch>
        </p:blipFill>
        <p:spPr>
          <a:xfrm>
            <a:off x="8869842" y="5988951"/>
            <a:ext cx="406400" cy="406400"/>
          </a:xfrm>
          <a:prstGeom prst="rect">
            <a:avLst/>
          </a:prstGeom>
        </p:spPr>
      </p:pic>
      <p:pic>
        <p:nvPicPr>
          <p:cNvPr id="5" name="F_Xsh_Beneficial">
            <a:hlinkClick r:id="" action="ppaction://media"/>
            <a:extLst>
              <a:ext uri="{FF2B5EF4-FFF2-40B4-BE49-F238E27FC236}">
                <a16:creationId xmlns:a16="http://schemas.microsoft.com/office/drawing/2014/main" id="{FC29D261-60EC-F2A5-D7C6-A6A80F099590}"/>
              </a:ext>
            </a:extLst>
          </p:cNvPr>
          <p:cNvPicPr>
            <a:picLocks noChangeAspect="1"/>
          </p:cNvPicPr>
          <p:nvPr>
            <a:audioFile r:link="rId8"/>
            <p:extLst>
              <p:ext uri="{DAA4B4D4-6D71-4841-9C94-3DE7FCFB9230}">
                <p14:media xmlns:p14="http://schemas.microsoft.com/office/powerpoint/2010/main" r:embed="rId7"/>
              </p:ext>
            </p:extLst>
          </p:nvPr>
        </p:nvPicPr>
        <p:blipFill>
          <a:blip r:embed="rId11"/>
          <a:stretch>
            <a:fillRect/>
          </a:stretch>
        </p:blipFill>
        <p:spPr>
          <a:xfrm>
            <a:off x="5892800" y="5435564"/>
            <a:ext cx="406400" cy="406400"/>
          </a:xfrm>
          <a:prstGeom prst="rect">
            <a:avLst/>
          </a:prstGeom>
        </p:spPr>
      </p:pic>
    </p:spTree>
    <p:extLst>
      <p:ext uri="{BB962C8B-B14F-4D97-AF65-F5344CB8AC3E}">
        <p14:creationId xmlns:p14="http://schemas.microsoft.com/office/powerpoint/2010/main" val="274868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p:cTn id="25" fill="hold" display="0">
                  <p:stCondLst>
                    <p:cond delay="indefinite"/>
                  </p:stCondLst>
                  <p:endCondLst>
                    <p:cond evt="onStopAudio" delay="0">
                      <p:tgtEl>
                        <p:sldTgt/>
                      </p:tgtEl>
                    </p:cond>
                  </p:endCondLst>
                </p:cTn>
                <p:tgtEl>
                  <p:spTgt spid="2"/>
                </p:tgtEl>
              </p:cMediaNode>
            </p:audio>
            <p:audio>
              <p:cMediaNode vol="80000">
                <p:cTn id="26" fill="hold" display="0">
                  <p:stCondLst>
                    <p:cond delay="indefinite"/>
                  </p:stCondLst>
                  <p:endCondLst>
                    <p:cond evt="onStopAudio" delay="0">
                      <p:tgtEl>
                        <p:sldTgt/>
                      </p:tgtEl>
                    </p:cond>
                  </p:endCondLst>
                </p:cTn>
                <p:tgtEl>
                  <p:spTgt spid="3"/>
                </p:tgtEl>
              </p:cMediaNode>
            </p:audio>
            <p:audio>
              <p:cMediaNode vol="80000">
                <p:cTn id="27" fill="hold" display="0">
                  <p:stCondLst>
                    <p:cond delay="indefinite"/>
                  </p:stCondLst>
                  <p:endCondLst>
                    <p:cond evt="onStopAudio" delay="0">
                      <p:tgtEl>
                        <p:sldTgt/>
                      </p:tgtEl>
                    </p:cond>
                  </p:endCondLst>
                </p:cTn>
                <p:tgtEl>
                  <p:spTgt spid="4"/>
                </p:tgtEl>
              </p:cMediaNode>
            </p:audio>
            <p:audio>
              <p:cMediaNode vol="80000">
                <p:cTn id="28" fill="hold" display="0">
                  <p:stCondLst>
                    <p:cond delay="indefinite"/>
                  </p:stCondLst>
                  <p:endCondLst>
                    <p:cond evt="onStopAudio" delay="0">
                      <p:tgtEl>
                        <p:sldTgt/>
                      </p:tgtEl>
                    </p:cond>
                  </p:endCondLst>
                </p:cTn>
                <p:tgtEl>
                  <p:spTgt spid="5"/>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763EA376-A2A8-D9A9-4474-A6B7A4603B05}"/>
              </a:ext>
            </a:extLst>
          </p:cNvPr>
          <p:cNvSpPr>
            <a:spLocks noGrp="1"/>
          </p:cNvSpPr>
          <p:nvPr>
            <p:ph type="title"/>
          </p:nvPr>
        </p:nvSpPr>
        <p:spPr/>
        <p:txBody>
          <a:bodyPr/>
          <a:lstStyle/>
          <a:p>
            <a:r>
              <a:rPr lang="en-US" dirty="0"/>
              <a:t>2-AFC Lexical Recognition Task</a:t>
            </a:r>
          </a:p>
        </p:txBody>
      </p:sp>
      <p:sp>
        <p:nvSpPr>
          <p:cNvPr id="14" name="Text Placeholder 13">
            <a:extLst>
              <a:ext uri="{FF2B5EF4-FFF2-40B4-BE49-F238E27FC236}">
                <a16:creationId xmlns:a16="http://schemas.microsoft.com/office/drawing/2014/main" id="{F3881CD2-1410-17F6-8BE1-A5FC35ECDA73}"/>
              </a:ext>
            </a:extLst>
          </p:cNvPr>
          <p:cNvSpPr>
            <a:spLocks noGrp="1"/>
          </p:cNvSpPr>
          <p:nvPr>
            <p:ph type="body" idx="1"/>
          </p:nvPr>
        </p:nvSpPr>
        <p:spPr>
          <a:xfrm>
            <a:off x="3784068" y="2001658"/>
            <a:ext cx="4623863" cy="858981"/>
          </a:xfrm>
        </p:spPr>
        <p:txBody>
          <a:bodyPr>
            <a:normAutofit/>
          </a:bodyPr>
          <a:lstStyle/>
          <a:p>
            <a:r>
              <a:rPr lang="en-US" sz="3200" dirty="0"/>
              <a:t>Hear a word or a nonword</a:t>
            </a:r>
          </a:p>
        </p:txBody>
      </p:sp>
      <p:sp>
        <p:nvSpPr>
          <p:cNvPr id="4" name="Slide Number Placeholder 3">
            <a:extLst>
              <a:ext uri="{FF2B5EF4-FFF2-40B4-BE49-F238E27FC236}">
                <a16:creationId xmlns:a16="http://schemas.microsoft.com/office/drawing/2014/main" id="{1CF2568A-BE8A-4764-6DD4-FF3AA9917D3B}"/>
              </a:ext>
            </a:extLst>
          </p:cNvPr>
          <p:cNvSpPr>
            <a:spLocks noGrp="1"/>
          </p:cNvSpPr>
          <p:nvPr>
            <p:ph type="sldNum" sz="quarter" idx="12"/>
          </p:nvPr>
        </p:nvSpPr>
        <p:spPr/>
        <p:txBody>
          <a:bodyPr/>
          <a:lstStyle/>
          <a:p>
            <a:fld id="{294A09A9-5501-47C1-A89A-A340965A2BE2}" type="slidenum">
              <a:rPr lang="en-US" smtClean="0"/>
              <a:t>6</a:t>
            </a:fld>
            <a:endParaRPr lang="en-US" dirty="0"/>
          </a:p>
        </p:txBody>
      </p:sp>
      <p:cxnSp>
        <p:nvCxnSpPr>
          <p:cNvPr id="24" name="Straight Arrow Connector 23">
            <a:extLst>
              <a:ext uri="{FF2B5EF4-FFF2-40B4-BE49-F238E27FC236}">
                <a16:creationId xmlns:a16="http://schemas.microsoft.com/office/drawing/2014/main" id="{B6090B9A-6830-2068-562C-4961D83A9D6A}"/>
              </a:ext>
            </a:extLst>
          </p:cNvPr>
          <p:cNvCxnSpPr>
            <a:cxnSpLocks/>
          </p:cNvCxnSpPr>
          <p:nvPr/>
        </p:nvCxnSpPr>
        <p:spPr>
          <a:xfrm flipH="1">
            <a:off x="4183008" y="3267039"/>
            <a:ext cx="1376218" cy="85898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0392AED-AC22-527E-D459-BDB6A8F5F13D}"/>
              </a:ext>
            </a:extLst>
          </p:cNvPr>
          <p:cNvCxnSpPr>
            <a:cxnSpLocks/>
          </p:cNvCxnSpPr>
          <p:nvPr/>
        </p:nvCxnSpPr>
        <p:spPr>
          <a:xfrm>
            <a:off x="6553202" y="3305102"/>
            <a:ext cx="1320798" cy="7828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Text Placeholder 13">
            <a:extLst>
              <a:ext uri="{FF2B5EF4-FFF2-40B4-BE49-F238E27FC236}">
                <a16:creationId xmlns:a16="http://schemas.microsoft.com/office/drawing/2014/main" id="{BD112DD6-5D7B-AA5B-09C9-1B4E4D79D635}"/>
              </a:ext>
            </a:extLst>
          </p:cNvPr>
          <p:cNvSpPr txBox="1">
            <a:spLocks/>
          </p:cNvSpPr>
          <p:nvPr/>
        </p:nvSpPr>
        <p:spPr>
          <a:xfrm>
            <a:off x="3454402" y="4126020"/>
            <a:ext cx="1320798" cy="599209"/>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Clr>
                <a:srgbClr val="73292A"/>
              </a:buClr>
              <a:buFont typeface="Arial" panose="020B0604020202020204" pitchFamily="34" charset="0"/>
              <a:buNone/>
              <a:defRPr sz="2000" b="0" kern="1200">
                <a:solidFill>
                  <a:schemeClr val="accent3"/>
                </a:solidFill>
                <a:latin typeface="+mj-lt"/>
                <a:ea typeface="+mn-ea"/>
                <a:cs typeface="+mn-cs"/>
              </a:defRPr>
            </a:lvl1pPr>
            <a:lvl2pPr marL="457200" indent="0" algn="l" defTabSz="914400" rtl="0" eaLnBrk="1" latinLnBrk="0" hangingPunct="1">
              <a:lnSpc>
                <a:spcPct val="90000"/>
              </a:lnSpc>
              <a:spcBef>
                <a:spcPts val="500"/>
              </a:spcBef>
              <a:buClr>
                <a:srgbClr val="73292A"/>
              </a:buClr>
              <a:buFont typeface="Arial" panose="020B0604020202020204" pitchFamily="34" charset="0"/>
              <a:buNone/>
              <a:defRPr sz="2000" b="1" kern="1200">
                <a:solidFill>
                  <a:schemeClr val="accent3"/>
                </a:solidFill>
                <a:latin typeface="+mn-lt"/>
                <a:ea typeface="+mn-ea"/>
                <a:cs typeface="+mn-cs"/>
              </a:defRPr>
            </a:lvl2pPr>
            <a:lvl3pPr marL="914400" indent="0" algn="l" defTabSz="914400" rtl="0" eaLnBrk="1" latinLnBrk="0" hangingPunct="1">
              <a:lnSpc>
                <a:spcPct val="90000"/>
              </a:lnSpc>
              <a:spcBef>
                <a:spcPts val="500"/>
              </a:spcBef>
              <a:buClr>
                <a:srgbClr val="73292A"/>
              </a:buClr>
              <a:buFont typeface="Arial" panose="020B0604020202020204" pitchFamily="34" charset="0"/>
              <a:buNone/>
              <a:defRPr sz="1800" b="1" kern="1200">
                <a:solidFill>
                  <a:schemeClr val="accent3"/>
                </a:solidFill>
                <a:latin typeface="+mn-lt"/>
                <a:ea typeface="+mn-ea"/>
                <a:cs typeface="+mn-cs"/>
              </a:defRPr>
            </a:lvl3pPr>
            <a:lvl4pPr marL="1371600" indent="0" algn="l" defTabSz="914400" rtl="0" eaLnBrk="1" latinLnBrk="0" hangingPunct="1">
              <a:lnSpc>
                <a:spcPct val="90000"/>
              </a:lnSpc>
              <a:spcBef>
                <a:spcPts val="500"/>
              </a:spcBef>
              <a:buClr>
                <a:srgbClr val="73292A"/>
              </a:buClr>
              <a:buFont typeface="Arial" panose="020B0604020202020204" pitchFamily="34" charset="0"/>
              <a:buNone/>
              <a:defRPr sz="1600" b="1" kern="1200">
                <a:solidFill>
                  <a:schemeClr val="accent3"/>
                </a:solidFill>
                <a:latin typeface="+mn-lt"/>
                <a:ea typeface="+mn-ea"/>
                <a:cs typeface="+mn-cs"/>
              </a:defRPr>
            </a:lvl4pPr>
            <a:lvl5pPr marL="1828800" indent="0" algn="l" defTabSz="914400" rtl="0" eaLnBrk="1" latinLnBrk="0" hangingPunct="1">
              <a:lnSpc>
                <a:spcPct val="90000"/>
              </a:lnSpc>
              <a:spcBef>
                <a:spcPts val="500"/>
              </a:spcBef>
              <a:buClr>
                <a:srgbClr val="73292A"/>
              </a:buClr>
              <a:buFont typeface="Arial" panose="020B0604020202020204" pitchFamily="34" charset="0"/>
              <a:buNone/>
              <a:defRPr sz="1600" b="1" kern="1200">
                <a:solidFill>
                  <a:schemeClr val="accent3"/>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3200" dirty="0"/>
              <a:t>Word</a:t>
            </a:r>
          </a:p>
        </p:txBody>
      </p:sp>
      <p:sp>
        <p:nvSpPr>
          <p:cNvPr id="28" name="Text Placeholder 13">
            <a:extLst>
              <a:ext uri="{FF2B5EF4-FFF2-40B4-BE49-F238E27FC236}">
                <a16:creationId xmlns:a16="http://schemas.microsoft.com/office/drawing/2014/main" id="{642183D1-1564-10B4-6A66-8D4CF26ACC27}"/>
              </a:ext>
            </a:extLst>
          </p:cNvPr>
          <p:cNvSpPr txBox="1">
            <a:spLocks/>
          </p:cNvSpPr>
          <p:nvPr/>
        </p:nvSpPr>
        <p:spPr>
          <a:xfrm>
            <a:off x="7486603" y="4042892"/>
            <a:ext cx="1842656" cy="682337"/>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Clr>
                <a:srgbClr val="73292A"/>
              </a:buClr>
              <a:buFont typeface="Arial" panose="020B0604020202020204" pitchFamily="34" charset="0"/>
              <a:buNone/>
              <a:defRPr sz="2000" b="0" kern="1200">
                <a:solidFill>
                  <a:schemeClr val="accent3"/>
                </a:solidFill>
                <a:latin typeface="+mj-lt"/>
                <a:ea typeface="+mn-ea"/>
                <a:cs typeface="+mn-cs"/>
              </a:defRPr>
            </a:lvl1pPr>
            <a:lvl2pPr marL="457200" indent="0" algn="l" defTabSz="914400" rtl="0" eaLnBrk="1" latinLnBrk="0" hangingPunct="1">
              <a:lnSpc>
                <a:spcPct val="90000"/>
              </a:lnSpc>
              <a:spcBef>
                <a:spcPts val="500"/>
              </a:spcBef>
              <a:buClr>
                <a:srgbClr val="73292A"/>
              </a:buClr>
              <a:buFont typeface="Arial" panose="020B0604020202020204" pitchFamily="34" charset="0"/>
              <a:buNone/>
              <a:defRPr sz="2000" b="1" kern="1200">
                <a:solidFill>
                  <a:schemeClr val="accent3"/>
                </a:solidFill>
                <a:latin typeface="+mn-lt"/>
                <a:ea typeface="+mn-ea"/>
                <a:cs typeface="+mn-cs"/>
              </a:defRPr>
            </a:lvl2pPr>
            <a:lvl3pPr marL="914400" indent="0" algn="l" defTabSz="914400" rtl="0" eaLnBrk="1" latinLnBrk="0" hangingPunct="1">
              <a:lnSpc>
                <a:spcPct val="90000"/>
              </a:lnSpc>
              <a:spcBef>
                <a:spcPts val="500"/>
              </a:spcBef>
              <a:buClr>
                <a:srgbClr val="73292A"/>
              </a:buClr>
              <a:buFont typeface="Arial" panose="020B0604020202020204" pitchFamily="34" charset="0"/>
              <a:buNone/>
              <a:defRPr sz="1800" b="1" kern="1200">
                <a:solidFill>
                  <a:schemeClr val="accent3"/>
                </a:solidFill>
                <a:latin typeface="+mn-lt"/>
                <a:ea typeface="+mn-ea"/>
                <a:cs typeface="+mn-cs"/>
              </a:defRPr>
            </a:lvl3pPr>
            <a:lvl4pPr marL="1371600" indent="0" algn="l" defTabSz="914400" rtl="0" eaLnBrk="1" latinLnBrk="0" hangingPunct="1">
              <a:lnSpc>
                <a:spcPct val="90000"/>
              </a:lnSpc>
              <a:spcBef>
                <a:spcPts val="500"/>
              </a:spcBef>
              <a:buClr>
                <a:srgbClr val="73292A"/>
              </a:buClr>
              <a:buFont typeface="Arial" panose="020B0604020202020204" pitchFamily="34" charset="0"/>
              <a:buNone/>
              <a:defRPr sz="1600" b="1" kern="1200">
                <a:solidFill>
                  <a:schemeClr val="accent3"/>
                </a:solidFill>
                <a:latin typeface="+mn-lt"/>
                <a:ea typeface="+mn-ea"/>
                <a:cs typeface="+mn-cs"/>
              </a:defRPr>
            </a:lvl4pPr>
            <a:lvl5pPr marL="1828800" indent="0" algn="l" defTabSz="914400" rtl="0" eaLnBrk="1" latinLnBrk="0" hangingPunct="1">
              <a:lnSpc>
                <a:spcPct val="90000"/>
              </a:lnSpc>
              <a:spcBef>
                <a:spcPts val="500"/>
              </a:spcBef>
              <a:buClr>
                <a:srgbClr val="73292A"/>
              </a:buClr>
              <a:buFont typeface="Arial" panose="020B0604020202020204" pitchFamily="34" charset="0"/>
              <a:buNone/>
              <a:defRPr sz="1600" b="1" kern="1200">
                <a:solidFill>
                  <a:schemeClr val="accent3"/>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3200" dirty="0"/>
              <a:t>Nonword</a:t>
            </a:r>
          </a:p>
        </p:txBody>
      </p:sp>
      <p:pic>
        <p:nvPicPr>
          <p:cNvPr id="2" name="F_ameri_fw">
            <a:hlinkClick r:id="" action="ppaction://media"/>
            <a:extLst>
              <a:ext uri="{FF2B5EF4-FFF2-40B4-BE49-F238E27FC236}">
                <a16:creationId xmlns:a16="http://schemas.microsoft.com/office/drawing/2014/main" id="{0B505BAE-69B7-E371-5C72-41E2264720F6}"/>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3776608" y="4781801"/>
            <a:ext cx="406400" cy="406400"/>
          </a:xfrm>
          <a:prstGeom prst="rect">
            <a:avLst/>
          </a:prstGeom>
        </p:spPr>
      </p:pic>
      <p:pic>
        <p:nvPicPr>
          <p:cNvPr id="6" name="F_wonim_fn">
            <a:hlinkClick r:id="" action="ppaction://media"/>
            <a:extLst>
              <a:ext uri="{FF2B5EF4-FFF2-40B4-BE49-F238E27FC236}">
                <a16:creationId xmlns:a16="http://schemas.microsoft.com/office/drawing/2014/main" id="{4125A300-EA64-8BCD-8C62-46ADE42E7DC5}"/>
              </a:ext>
            </a:extLst>
          </p:cNvPr>
          <p:cNvPicPr>
            <a:picLocks noChangeAspect="1"/>
          </p:cNvPicPr>
          <p:nvPr>
            <a:audioFile r:link="rId4"/>
            <p:extLst>
              <p:ext uri="{DAA4B4D4-6D71-4841-9C94-3DE7FCFB9230}">
                <p14:media xmlns:p14="http://schemas.microsoft.com/office/powerpoint/2010/main" r:embed="rId3"/>
              </p:ext>
            </p:extLst>
          </p:nvPr>
        </p:nvPicPr>
        <p:blipFill>
          <a:blip r:embed="rId8"/>
          <a:stretch>
            <a:fillRect/>
          </a:stretch>
        </p:blipFill>
        <p:spPr>
          <a:xfrm>
            <a:off x="8204731" y="4781801"/>
            <a:ext cx="406400" cy="406400"/>
          </a:xfrm>
          <a:prstGeom prst="rect">
            <a:avLst/>
          </a:prstGeom>
        </p:spPr>
      </p:pic>
      <p:pic>
        <p:nvPicPr>
          <p:cNvPr id="7" name="F_S_Parasite">
            <a:hlinkClick r:id="" action="ppaction://media"/>
            <a:extLst>
              <a:ext uri="{FF2B5EF4-FFF2-40B4-BE49-F238E27FC236}">
                <a16:creationId xmlns:a16="http://schemas.microsoft.com/office/drawing/2014/main" id="{C14AB996-85BD-6395-462B-55B6A6F83EA8}"/>
              </a:ext>
            </a:extLst>
          </p:cNvPr>
          <p:cNvPicPr>
            <a:picLocks noChangeAspect="1"/>
          </p:cNvPicPr>
          <p:nvPr>
            <a:audioFile r:link="rId6"/>
            <p:extLst>
              <p:ext uri="{DAA4B4D4-6D71-4841-9C94-3DE7FCFB9230}">
                <p14:media xmlns:p14="http://schemas.microsoft.com/office/powerpoint/2010/main" r:embed="rId5"/>
              </p:ext>
            </p:extLst>
          </p:nvPr>
        </p:nvPicPr>
        <p:blipFill>
          <a:blip r:embed="rId8"/>
          <a:stretch>
            <a:fillRect/>
          </a:stretch>
        </p:blipFill>
        <p:spPr>
          <a:xfrm>
            <a:off x="5892799" y="2860639"/>
            <a:ext cx="406400" cy="406400"/>
          </a:xfrm>
          <a:prstGeom prst="rect">
            <a:avLst/>
          </a:prstGeom>
        </p:spPr>
      </p:pic>
      <p:sp>
        <p:nvSpPr>
          <p:cNvPr id="8" name="Text Placeholder 13">
            <a:extLst>
              <a:ext uri="{FF2B5EF4-FFF2-40B4-BE49-F238E27FC236}">
                <a16:creationId xmlns:a16="http://schemas.microsoft.com/office/drawing/2014/main" id="{A811B3B0-1BF8-445F-F0B7-0B47910C03EB}"/>
              </a:ext>
            </a:extLst>
          </p:cNvPr>
          <p:cNvSpPr txBox="1">
            <a:spLocks/>
          </p:cNvSpPr>
          <p:nvPr/>
        </p:nvSpPr>
        <p:spPr>
          <a:xfrm>
            <a:off x="5377408" y="5279482"/>
            <a:ext cx="1586810" cy="85898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Clr>
                <a:srgbClr val="73292A"/>
              </a:buClr>
              <a:buFont typeface="Arial" panose="020B0604020202020204" pitchFamily="34" charset="0"/>
              <a:buNone/>
              <a:defRPr sz="2000" b="0" kern="1200">
                <a:solidFill>
                  <a:schemeClr val="accent3"/>
                </a:solidFill>
                <a:latin typeface="+mj-lt"/>
                <a:ea typeface="+mn-ea"/>
                <a:cs typeface="+mn-cs"/>
              </a:defRPr>
            </a:lvl1pPr>
            <a:lvl2pPr marL="457200" indent="0" algn="l" defTabSz="914400" rtl="0" eaLnBrk="1" latinLnBrk="0" hangingPunct="1">
              <a:lnSpc>
                <a:spcPct val="90000"/>
              </a:lnSpc>
              <a:spcBef>
                <a:spcPts val="500"/>
              </a:spcBef>
              <a:buClr>
                <a:srgbClr val="73292A"/>
              </a:buClr>
              <a:buFont typeface="Arial" panose="020B0604020202020204" pitchFamily="34" charset="0"/>
              <a:buNone/>
              <a:defRPr sz="2000" b="1" kern="1200">
                <a:solidFill>
                  <a:schemeClr val="accent3"/>
                </a:solidFill>
                <a:latin typeface="+mn-lt"/>
                <a:ea typeface="+mn-ea"/>
                <a:cs typeface="+mn-cs"/>
              </a:defRPr>
            </a:lvl2pPr>
            <a:lvl3pPr marL="914400" indent="0" algn="l" defTabSz="914400" rtl="0" eaLnBrk="1" latinLnBrk="0" hangingPunct="1">
              <a:lnSpc>
                <a:spcPct val="90000"/>
              </a:lnSpc>
              <a:spcBef>
                <a:spcPts val="500"/>
              </a:spcBef>
              <a:buClr>
                <a:srgbClr val="73292A"/>
              </a:buClr>
              <a:buFont typeface="Arial" panose="020B0604020202020204" pitchFamily="34" charset="0"/>
              <a:buNone/>
              <a:defRPr sz="1800" b="1" kern="1200">
                <a:solidFill>
                  <a:schemeClr val="accent3"/>
                </a:solidFill>
                <a:latin typeface="+mn-lt"/>
                <a:ea typeface="+mn-ea"/>
                <a:cs typeface="+mn-cs"/>
              </a:defRPr>
            </a:lvl3pPr>
            <a:lvl4pPr marL="1371600" indent="0" algn="l" defTabSz="914400" rtl="0" eaLnBrk="1" latinLnBrk="0" hangingPunct="1">
              <a:lnSpc>
                <a:spcPct val="90000"/>
              </a:lnSpc>
              <a:spcBef>
                <a:spcPts val="500"/>
              </a:spcBef>
              <a:buClr>
                <a:srgbClr val="73292A"/>
              </a:buClr>
              <a:buFont typeface="Arial" panose="020B0604020202020204" pitchFamily="34" charset="0"/>
              <a:buNone/>
              <a:defRPr sz="1600" b="1" kern="1200">
                <a:solidFill>
                  <a:schemeClr val="accent3"/>
                </a:solidFill>
                <a:latin typeface="+mn-lt"/>
                <a:ea typeface="+mn-ea"/>
                <a:cs typeface="+mn-cs"/>
              </a:defRPr>
            </a:lvl4pPr>
            <a:lvl5pPr marL="1828800" indent="0" algn="l" defTabSz="914400" rtl="0" eaLnBrk="1" latinLnBrk="0" hangingPunct="1">
              <a:lnSpc>
                <a:spcPct val="90000"/>
              </a:lnSpc>
              <a:spcBef>
                <a:spcPts val="500"/>
              </a:spcBef>
              <a:buClr>
                <a:srgbClr val="73292A"/>
              </a:buClr>
              <a:buFont typeface="Arial" panose="020B0604020202020204" pitchFamily="34" charset="0"/>
              <a:buNone/>
              <a:defRPr sz="1600" b="1" kern="1200">
                <a:solidFill>
                  <a:schemeClr val="accent3"/>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3200" u="sng" dirty="0"/>
              <a:t>Labeling</a:t>
            </a:r>
          </a:p>
        </p:txBody>
      </p:sp>
    </p:spTree>
    <p:extLst>
      <p:ext uri="{BB962C8B-B14F-4D97-AF65-F5344CB8AC3E}">
        <p14:creationId xmlns:p14="http://schemas.microsoft.com/office/powerpoint/2010/main" val="7784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p:cTn id="9" fill="hold" display="0">
                  <p:stCondLst>
                    <p:cond delay="indefinite"/>
                  </p:stCondLst>
                  <p:endCondLst>
                    <p:cond evt="onStopAudio" delay="0">
                      <p:tgtEl>
                        <p:sldTgt/>
                      </p:tgtEl>
                    </p:cond>
                  </p:endCondLst>
                </p:cTn>
                <p:tgtEl>
                  <p:spTgt spid="2"/>
                </p:tgtEl>
              </p:cMediaNode>
            </p:audio>
            <p:audio>
              <p:cMediaNode vol="80000">
                <p:cTn id="10" fill="hold" display="0">
                  <p:stCondLst>
                    <p:cond delay="indefinite"/>
                  </p:stCondLst>
                  <p:endCondLst>
                    <p:cond evt="onStopAudio" delay="0">
                      <p:tgtEl>
                        <p:sldTgt/>
                      </p:tgtEl>
                    </p:cond>
                  </p:endCondLst>
                </p:cTn>
                <p:tgtEl>
                  <p:spTgt spid="6"/>
                </p:tgtEl>
              </p:cMediaNode>
            </p:audio>
            <p:audio>
              <p:cMediaNode vol="80000">
                <p:cTn id="11" fill="hold" display="0">
                  <p:stCondLst>
                    <p:cond delay="indefinite"/>
                  </p:stCondLst>
                  <p:endCondLst>
                    <p:cond evt="onStopAudio" delay="0">
                      <p:tgtEl>
                        <p:sldTgt/>
                      </p:tgtEl>
                    </p:cond>
                  </p:endCondLst>
                </p:cTn>
                <p:tgtEl>
                  <p:spTgt spid="7"/>
                </p:tgtEl>
              </p:cMediaNode>
            </p:audio>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03E9AD-16BA-8769-54EE-3F18A3AB5D5B}"/>
              </a:ext>
            </a:extLst>
          </p:cNvPr>
          <p:cNvPicPr>
            <a:picLocks noChangeAspect="1"/>
          </p:cNvPicPr>
          <p:nvPr/>
        </p:nvPicPr>
        <p:blipFill>
          <a:blip r:embed="rId3"/>
          <a:stretch>
            <a:fillRect/>
          </a:stretch>
        </p:blipFill>
        <p:spPr>
          <a:xfrm>
            <a:off x="88734" y="3583710"/>
            <a:ext cx="12014532" cy="1573506"/>
          </a:xfrm>
          <a:prstGeom prst="rect">
            <a:avLst/>
          </a:prstGeo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t>Samuel, 2016</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p:txBody>
          <a:bodyPr/>
          <a:lstStyle/>
          <a:p>
            <a:r>
              <a:rPr lang="en-US" dirty="0"/>
              <a:t>Directing Attentional Resources &amp; Perceptual Adaptation</a:t>
            </a:r>
          </a:p>
        </p:txBody>
      </p:sp>
      <p:pic>
        <p:nvPicPr>
          <p:cNvPr id="5" name="Picture 4">
            <a:extLst>
              <a:ext uri="{FF2B5EF4-FFF2-40B4-BE49-F238E27FC236}">
                <a16:creationId xmlns:a16="http://schemas.microsoft.com/office/drawing/2014/main" id="{B046BCE4-1D1D-7668-52E0-35C959E13F18}"/>
              </a:ext>
            </a:extLst>
          </p:cNvPr>
          <p:cNvPicPr>
            <a:picLocks noChangeAspect="1"/>
          </p:cNvPicPr>
          <p:nvPr/>
        </p:nvPicPr>
        <p:blipFill rotWithShape="1">
          <a:blip r:embed="rId4"/>
          <a:srcRect b="21477"/>
          <a:stretch/>
        </p:blipFill>
        <p:spPr>
          <a:xfrm>
            <a:off x="2156783" y="500862"/>
            <a:ext cx="7878434" cy="3476778"/>
          </a:xfrm>
          <a:prstGeom prst="rect">
            <a:avLst/>
          </a:prstGeom>
        </p:spPr>
      </p:pic>
      <p:pic>
        <p:nvPicPr>
          <p:cNvPr id="8" name="Picture 7">
            <a:extLst>
              <a:ext uri="{FF2B5EF4-FFF2-40B4-BE49-F238E27FC236}">
                <a16:creationId xmlns:a16="http://schemas.microsoft.com/office/drawing/2014/main" id="{DB332380-D3FB-B55A-7D50-F3E9DDF09D90}"/>
              </a:ext>
            </a:extLst>
          </p:cNvPr>
          <p:cNvPicPr>
            <a:picLocks noChangeAspect="1"/>
          </p:cNvPicPr>
          <p:nvPr/>
        </p:nvPicPr>
        <p:blipFill>
          <a:blip r:embed="rId3"/>
          <a:stretch>
            <a:fillRect/>
          </a:stretch>
        </p:blipFill>
        <p:spPr>
          <a:xfrm>
            <a:off x="11822545" y="3977640"/>
            <a:ext cx="289577" cy="1438910"/>
          </a:xfrm>
          <a:prstGeom prst="rect">
            <a:avLst/>
          </a:prstGeom>
        </p:spPr>
      </p:pic>
      <p:pic>
        <p:nvPicPr>
          <p:cNvPr id="9" name="Picture 8">
            <a:extLst>
              <a:ext uri="{FF2B5EF4-FFF2-40B4-BE49-F238E27FC236}">
                <a16:creationId xmlns:a16="http://schemas.microsoft.com/office/drawing/2014/main" id="{4B173EA9-229E-8A26-20F4-A0C8648EB939}"/>
              </a:ext>
            </a:extLst>
          </p:cNvPr>
          <p:cNvPicPr>
            <a:picLocks noChangeAspect="1"/>
          </p:cNvPicPr>
          <p:nvPr/>
        </p:nvPicPr>
        <p:blipFill>
          <a:blip r:embed="rId3"/>
          <a:stretch>
            <a:fillRect/>
          </a:stretch>
        </p:blipFill>
        <p:spPr>
          <a:xfrm>
            <a:off x="224666" y="3977640"/>
            <a:ext cx="289577" cy="1438910"/>
          </a:xfrm>
          <a:prstGeom prst="rect">
            <a:avLst/>
          </a:prstGeom>
        </p:spPr>
      </p:pic>
    </p:spTree>
    <p:extLst>
      <p:ext uri="{BB962C8B-B14F-4D97-AF65-F5344CB8AC3E}">
        <p14:creationId xmlns:p14="http://schemas.microsoft.com/office/powerpoint/2010/main" val="3446797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6709802" y="386591"/>
            <a:ext cx="4700847" cy="772019"/>
          </a:xfrm>
        </p:spPr>
        <p:txBody>
          <a:bodyPr>
            <a:normAutofit/>
          </a:bodyPr>
          <a:lstStyle/>
          <a:p>
            <a:pPr algn="ctr"/>
            <a:r>
              <a:rPr lang="en-US" dirty="0">
                <a:solidFill>
                  <a:schemeClr val="accent3"/>
                </a:solidFill>
                <a:latin typeface="Baskerville Old Face" panose="02020602080505020303" pitchFamily="18" charset="77"/>
                <a:cs typeface="Calibri Light"/>
              </a:rPr>
              <a:t>Outline</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normAutofit/>
          </a:bodyPr>
          <a:lstStyle/>
          <a:p>
            <a:r>
              <a:rPr lang="en-US" dirty="0"/>
              <a:t>O</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8109776" flipH="1">
            <a:off x="1945137" y="3752536"/>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4759" y="2757610"/>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7920643" y="1590102"/>
            <a:ext cx="3749040" cy="3915540"/>
          </a:xfrm>
        </p:spPr>
        <p:txBody>
          <a:bodyPr vert="horz" lIns="91440" tIns="45720" rIns="91440" bIns="45720" rtlCol="0" anchor="t">
            <a:normAutofit/>
          </a:bodyPr>
          <a:lstStyle/>
          <a:p>
            <a:pPr marL="0" indent="0">
              <a:lnSpc>
                <a:spcPct val="150000"/>
              </a:lnSpc>
              <a:buNone/>
            </a:pPr>
            <a:r>
              <a:rPr lang="en-US" sz="3200" dirty="0">
                <a:solidFill>
                  <a:schemeClr val="accent3"/>
                </a:solidFill>
                <a:latin typeface="+mj-lt"/>
                <a:cs typeface="Gill Sans Light" panose="020B0302020104020203" pitchFamily="34" charset="-79"/>
              </a:rPr>
              <a:t>Purpose </a:t>
            </a:r>
          </a:p>
          <a:p>
            <a:pPr marL="0" indent="0">
              <a:lnSpc>
                <a:spcPct val="150000"/>
              </a:lnSpc>
              <a:buNone/>
            </a:pPr>
            <a:r>
              <a:rPr lang="en-US" sz="3200" dirty="0">
                <a:solidFill>
                  <a:schemeClr val="accent3"/>
                </a:solidFill>
                <a:latin typeface="+mj-lt"/>
                <a:cs typeface="Gill Sans Light" panose="020B0302020104020203" pitchFamily="34" charset="-79"/>
              </a:rPr>
              <a:t>Methods</a:t>
            </a:r>
          </a:p>
          <a:p>
            <a:pPr marL="0" indent="0">
              <a:lnSpc>
                <a:spcPct val="150000"/>
              </a:lnSpc>
              <a:buNone/>
            </a:pPr>
            <a:r>
              <a:rPr lang="en-US" sz="3200" dirty="0">
                <a:latin typeface="+mj-lt"/>
                <a:cs typeface="Gill Sans Light" panose="020B0302020104020203" pitchFamily="34" charset="-79"/>
              </a:rPr>
              <a:t>Results</a:t>
            </a:r>
            <a:endParaRPr lang="en-US" sz="3200" dirty="0">
              <a:solidFill>
                <a:schemeClr val="accent3"/>
              </a:solidFill>
              <a:latin typeface="+mj-lt"/>
              <a:cs typeface="Gill Sans Light" panose="020B0302020104020203" pitchFamily="34" charset="-79"/>
            </a:endParaRPr>
          </a:p>
          <a:p>
            <a:pPr marL="0" indent="0">
              <a:lnSpc>
                <a:spcPct val="150000"/>
              </a:lnSpc>
              <a:buNone/>
            </a:pPr>
            <a:r>
              <a:rPr lang="en-US" sz="3200" dirty="0">
                <a:solidFill>
                  <a:schemeClr val="accent3"/>
                </a:solidFill>
                <a:latin typeface="+mj-lt"/>
                <a:cs typeface="Gill Sans Light" panose="020B0302020104020203" pitchFamily="34" charset="-79"/>
              </a:rPr>
              <a:t>Relevance</a:t>
            </a:r>
          </a:p>
          <a:p>
            <a:endParaRPr lang="en-US" dirty="0">
              <a:solidFill>
                <a:schemeClr val="accent3"/>
              </a:solidFill>
              <a:latin typeface="Gill Sans Nova Light" panose="020B0302020104020203" pitchFamily="34" charset="0"/>
              <a:cs typeface="Calibri"/>
            </a:endParaRPr>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8</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D71A2CB-4BFD-8320-F5D8-93EB9BFED43E}"/>
              </a:ext>
            </a:extLst>
          </p:cNvPr>
          <p:cNvSpPr>
            <a:spLocks noGrp="1"/>
          </p:cNvSpPr>
          <p:nvPr>
            <p:ph type="title"/>
          </p:nvPr>
        </p:nvSpPr>
        <p:spPr/>
        <p:txBody>
          <a:bodyPr/>
          <a:lstStyle/>
          <a:p>
            <a:r>
              <a:rPr lang="en-US" dirty="0"/>
              <a:t>Purpose</a:t>
            </a:r>
          </a:p>
        </p:txBody>
      </p:sp>
      <p:sp>
        <p:nvSpPr>
          <p:cNvPr id="4" name="Slide Number Placeholder 3">
            <a:extLst>
              <a:ext uri="{FF2B5EF4-FFF2-40B4-BE49-F238E27FC236}">
                <a16:creationId xmlns:a16="http://schemas.microsoft.com/office/drawing/2014/main" id="{9E7E0627-1EAA-8230-C9ED-391B8DF9BF70}"/>
              </a:ext>
            </a:extLst>
          </p:cNvPr>
          <p:cNvSpPr>
            <a:spLocks noGrp="1"/>
          </p:cNvSpPr>
          <p:nvPr>
            <p:ph type="sldNum" sz="quarter" idx="11"/>
          </p:nvPr>
        </p:nvSpPr>
        <p:spPr/>
        <p:txBody>
          <a:bodyPr/>
          <a:lstStyle/>
          <a:p>
            <a:fld id="{294A09A9-5501-47C1-A89A-A340965A2BE2}" type="slidenum">
              <a:rPr lang="en-US" smtClean="0"/>
              <a:t>9</a:t>
            </a:fld>
            <a:endParaRPr lang="en-US" dirty="0"/>
          </a:p>
        </p:txBody>
      </p:sp>
      <p:sp>
        <p:nvSpPr>
          <p:cNvPr id="8" name="Content Placeholder 7">
            <a:extLst>
              <a:ext uri="{FF2B5EF4-FFF2-40B4-BE49-F238E27FC236}">
                <a16:creationId xmlns:a16="http://schemas.microsoft.com/office/drawing/2014/main" id="{099DA20A-4464-429A-6851-2D85BD5BF6F8}"/>
              </a:ext>
            </a:extLst>
          </p:cNvPr>
          <p:cNvSpPr>
            <a:spLocks noGrp="1"/>
          </p:cNvSpPr>
          <p:nvPr>
            <p:ph sz="quarter" idx="12"/>
          </p:nvPr>
        </p:nvSpPr>
        <p:spPr>
          <a:xfrm>
            <a:off x="975360" y="3022649"/>
            <a:ext cx="10241280" cy="590724"/>
          </a:xfrm>
        </p:spPr>
        <p:txBody>
          <a:bodyPr/>
          <a:lstStyle/>
          <a:p>
            <a:pPr marL="0" indent="0">
              <a:buClr>
                <a:srgbClr val="585925"/>
              </a:buClr>
              <a:buNone/>
            </a:pPr>
            <a:r>
              <a:rPr lang="en-US" b="1" dirty="0"/>
              <a:t>1) Is attention necessary for speech perception adaptation?</a:t>
            </a:r>
          </a:p>
        </p:txBody>
      </p:sp>
      <p:sp>
        <p:nvSpPr>
          <p:cNvPr id="10" name="Content Placeholder 7">
            <a:extLst>
              <a:ext uri="{FF2B5EF4-FFF2-40B4-BE49-F238E27FC236}">
                <a16:creationId xmlns:a16="http://schemas.microsoft.com/office/drawing/2014/main" id="{1A2FBA5D-D7A7-06ED-1139-76FDBE540CE7}"/>
              </a:ext>
            </a:extLst>
          </p:cNvPr>
          <p:cNvSpPr txBox="1">
            <a:spLocks/>
          </p:cNvSpPr>
          <p:nvPr/>
        </p:nvSpPr>
        <p:spPr>
          <a:xfrm>
            <a:off x="975360" y="4393286"/>
            <a:ext cx="10241280" cy="14303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Clr>
                <a:srgbClr val="585925"/>
              </a:buClr>
              <a:buNone/>
            </a:pPr>
            <a:r>
              <a:rPr lang="en-US" dirty="0"/>
              <a:t>If attention is required for adaptation, then redirecting the listener’s attention at different times during a talkers’ verbal stream can be used to interrupt the listener’s speech processing at different stages.</a:t>
            </a:r>
          </a:p>
          <a:p>
            <a:pPr>
              <a:buClr>
                <a:srgbClr val="585925"/>
              </a:buClr>
            </a:pPr>
            <a:endParaRPr lang="en-US" dirty="0"/>
          </a:p>
        </p:txBody>
      </p:sp>
      <p:sp>
        <p:nvSpPr>
          <p:cNvPr id="11" name="Content Placeholder 7">
            <a:extLst>
              <a:ext uri="{FF2B5EF4-FFF2-40B4-BE49-F238E27FC236}">
                <a16:creationId xmlns:a16="http://schemas.microsoft.com/office/drawing/2014/main" id="{0DD333EB-4131-4D7A-9A89-78DF097FD685}"/>
              </a:ext>
            </a:extLst>
          </p:cNvPr>
          <p:cNvSpPr txBox="1">
            <a:spLocks/>
          </p:cNvSpPr>
          <p:nvPr/>
        </p:nvSpPr>
        <p:spPr>
          <a:xfrm>
            <a:off x="975360" y="3833493"/>
            <a:ext cx="10241280" cy="5907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rgbClr val="585925"/>
              </a:buClr>
              <a:buFont typeface="Arial" panose="020B0604020202020204" pitchFamily="34" charset="0"/>
              <a:buNone/>
            </a:pPr>
            <a:r>
              <a:rPr lang="en-US" b="1" dirty="0"/>
              <a:t>2) How long is lexical perception malleable for after experience?</a:t>
            </a:r>
          </a:p>
        </p:txBody>
      </p:sp>
      <p:sp>
        <p:nvSpPr>
          <p:cNvPr id="12" name="Content Placeholder 7">
            <a:extLst>
              <a:ext uri="{FF2B5EF4-FFF2-40B4-BE49-F238E27FC236}">
                <a16:creationId xmlns:a16="http://schemas.microsoft.com/office/drawing/2014/main" id="{814A9796-7160-882B-937B-BA82DE5D01F8}"/>
              </a:ext>
            </a:extLst>
          </p:cNvPr>
          <p:cNvSpPr txBox="1">
            <a:spLocks/>
          </p:cNvSpPr>
          <p:nvPr/>
        </p:nvSpPr>
        <p:spPr>
          <a:xfrm>
            <a:off x="975360" y="4393286"/>
            <a:ext cx="10241280" cy="14303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Clr>
                <a:srgbClr val="585925"/>
              </a:buClr>
              <a:buNone/>
            </a:pPr>
            <a:r>
              <a:rPr lang="en-US" dirty="0">
                <a:solidFill>
                  <a:schemeClr val="bg2">
                    <a:lumMod val="90000"/>
                  </a:schemeClr>
                </a:solidFill>
              </a:rPr>
              <a:t>If attention is required for adaptation, then redirecting the listener’s attention at different times during a talkers’ verbal stream can be used to interrupt the listener’s speech processing at different stages.</a:t>
            </a:r>
          </a:p>
          <a:p>
            <a:pPr>
              <a:buClr>
                <a:srgbClr val="585925"/>
              </a:buClr>
            </a:pPr>
            <a:endParaRPr lang="en-US" dirty="0">
              <a:solidFill>
                <a:schemeClr val="bg2">
                  <a:lumMod val="90000"/>
                </a:schemeClr>
              </a:solidFill>
            </a:endParaRPr>
          </a:p>
        </p:txBody>
      </p:sp>
      <p:sp>
        <p:nvSpPr>
          <p:cNvPr id="13" name="Content Placeholder 7">
            <a:extLst>
              <a:ext uri="{FF2B5EF4-FFF2-40B4-BE49-F238E27FC236}">
                <a16:creationId xmlns:a16="http://schemas.microsoft.com/office/drawing/2014/main" id="{E99A191E-3429-88E4-34A4-21A2DCCF0457}"/>
              </a:ext>
            </a:extLst>
          </p:cNvPr>
          <p:cNvSpPr txBox="1">
            <a:spLocks/>
          </p:cNvSpPr>
          <p:nvPr/>
        </p:nvSpPr>
        <p:spPr>
          <a:xfrm>
            <a:off x="975360" y="3833493"/>
            <a:ext cx="10241280" cy="5907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rgbClr val="585925"/>
              </a:buClr>
              <a:buFont typeface="Arial" panose="020B0604020202020204" pitchFamily="34" charset="0"/>
              <a:buNone/>
            </a:pPr>
            <a:r>
              <a:rPr lang="en-US" b="1" dirty="0">
                <a:solidFill>
                  <a:schemeClr val="bg2">
                    <a:lumMod val="90000"/>
                  </a:schemeClr>
                </a:solidFill>
              </a:rPr>
              <a:t>2) How long is lexical perception malleable for after experience?</a:t>
            </a:r>
          </a:p>
        </p:txBody>
      </p:sp>
    </p:spTree>
    <p:extLst>
      <p:ext uri="{BB962C8B-B14F-4D97-AF65-F5344CB8AC3E}">
        <p14:creationId xmlns:p14="http://schemas.microsoft.com/office/powerpoint/2010/main" val="122876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p:bldP spid="11" grpId="0"/>
      <p:bldP spid="12" grpId="0"/>
      <p:bldP spid="13" grpId="0"/>
    </p:bldLst>
  </p:timing>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3.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{2C559646-1C28-4732-8266-01371199519F}tf56410444_win32</Template>
  <TotalTime>13611</TotalTime>
  <Words>1357</Words>
  <Application>Microsoft Office PowerPoint</Application>
  <PresentationFormat>Widescreen</PresentationFormat>
  <Paragraphs>193</Paragraphs>
  <Slides>31</Slides>
  <Notes>12</Notes>
  <HiddenSlides>0</HiddenSlides>
  <MMClips>16</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Baskerville</vt:lpstr>
      <vt:lpstr>Baskerville Old Face</vt:lpstr>
      <vt:lpstr>Calibri</vt:lpstr>
      <vt:lpstr>Cambria Math</vt:lpstr>
      <vt:lpstr>Gill Sans Light</vt:lpstr>
      <vt:lpstr>Gill Sans Nova</vt:lpstr>
      <vt:lpstr>Gill Sans Nova Light</vt:lpstr>
      <vt:lpstr>Sylfaen</vt:lpstr>
      <vt:lpstr>Office Theme</vt:lpstr>
      <vt:lpstr>The Cognitive Cost of  Speech Perception Adaptation</vt:lpstr>
      <vt:lpstr>Introduction</vt:lpstr>
      <vt:lpstr>2-AFC Lexical Decision Task</vt:lpstr>
      <vt:lpstr>Measuring Categorization</vt:lpstr>
      <vt:lpstr>PowerPoint Presentation</vt:lpstr>
      <vt:lpstr>2-AFC Lexical Recognition Task</vt:lpstr>
      <vt:lpstr>Samuel, 2016</vt:lpstr>
      <vt:lpstr>Outline</vt:lpstr>
      <vt:lpstr>Purpose</vt:lpstr>
      <vt:lpstr>Methods</vt:lpstr>
      <vt:lpstr>Methods</vt:lpstr>
      <vt:lpstr>Business opportunities are like buses. There's always another one coming.</vt:lpstr>
      <vt:lpstr>Stimulus Onset Asynchrony</vt:lpstr>
      <vt:lpstr>Business opportunities are like buses. There's always another one coming.</vt:lpstr>
      <vt:lpstr>How does attention effect perceptual adaptation when two talkers are speaking simultaneously?  </vt:lpstr>
      <vt:lpstr>Why?</vt:lpstr>
      <vt:lpstr>PowerPoint Presentation</vt:lpstr>
      <vt:lpstr>PowerPoint Presentation</vt:lpstr>
      <vt:lpstr>A visual illustrating how the Critical Words spoken by Talker A and Talker B are divided into Materials A and Materials B. </vt:lpstr>
      <vt:lpstr>The 2 Talkers: Critical Items</vt:lpstr>
      <vt:lpstr>The 2 Talkers: Filler Items</vt:lpstr>
      <vt:lpstr>PowerPoint Presentation</vt:lpstr>
      <vt:lpstr>Exclusion Criteria</vt:lpstr>
      <vt:lpstr>Results</vt:lpstr>
      <vt:lpstr>PowerPoint Presentation</vt:lpstr>
      <vt:lpstr>Categorization for Attended and Unattended Talker  by Gender Assignment</vt:lpstr>
      <vt:lpstr>Categorization for Attended and Unattended Talker  within Sound Assignment</vt:lpstr>
      <vt:lpstr>PowerPoint Presentation</vt:lpstr>
      <vt:lpstr>PowerPoint Presentation</vt:lpstr>
      <vt:lpstr>Implications/Discussion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Cognitive Cost of  Speech Perception Adaptation</dc:title>
  <dc:creator>Rachel Sabatello</dc:creator>
  <cp:lastModifiedBy>Rachel Sabatello</cp:lastModifiedBy>
  <cp:revision>44</cp:revision>
  <dcterms:created xsi:type="dcterms:W3CDTF">2023-04-20T14:53:34Z</dcterms:created>
  <dcterms:modified xsi:type="dcterms:W3CDTF">2023-04-30T01:48:44Z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