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15" d="100"/>
          <a:sy n="15" d="100"/>
        </p:scale>
        <p:origin x="868" y="124"/>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7/31/2022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Diagram&#10;&#10;Description automatically generated">
            <a:extLst>
              <a:ext uri="{FF2B5EF4-FFF2-40B4-BE49-F238E27FC236}">
                <a16:creationId xmlns:a16="http://schemas.microsoft.com/office/drawing/2014/main" id="{B1849F98-1AB8-1F97-1291-44F0DFE22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3410" y="8959757"/>
            <a:ext cx="7660631" cy="14232752"/>
          </a:xfrm>
          <a:prstGeom prst="rect">
            <a:avLst/>
          </a:prstGeom>
        </p:spPr>
      </p:pic>
      <p:pic>
        <p:nvPicPr>
          <p:cNvPr id="17" name="Picture 16" descr="Table&#10;&#10;Description automatically generated">
            <a:extLst>
              <a:ext uri="{FF2B5EF4-FFF2-40B4-BE49-F238E27FC236}">
                <a16:creationId xmlns:a16="http://schemas.microsoft.com/office/drawing/2014/main" id="{62E4EECF-9D0C-2ABB-F303-7AF7BC81C23B}"/>
              </a:ext>
            </a:extLst>
          </p:cNvPr>
          <p:cNvPicPr>
            <a:picLocks noChangeAspect="1"/>
          </p:cNvPicPr>
          <p:nvPr/>
        </p:nvPicPr>
        <p:blipFill rotWithShape="1">
          <a:blip r:embed="rId3">
            <a:extLst>
              <a:ext uri="{28A0092B-C50C-407E-A947-70E740481C1C}">
                <a14:useLocalDpi xmlns:a14="http://schemas.microsoft.com/office/drawing/2010/main" val="0"/>
              </a:ext>
            </a:extLst>
          </a:blip>
          <a:srcRect b="25023"/>
          <a:stretch/>
        </p:blipFill>
        <p:spPr>
          <a:xfrm>
            <a:off x="21930382" y="19137712"/>
            <a:ext cx="4479260" cy="4531599"/>
          </a:xfrm>
          <a:prstGeom prst="rect">
            <a:avLst/>
          </a:prstGeom>
        </p:spPr>
      </p:pic>
      <p:pic>
        <p:nvPicPr>
          <p:cNvPr id="15" name="Picture 14" descr="Table&#10;&#10;Description automatically generated">
            <a:extLst>
              <a:ext uri="{FF2B5EF4-FFF2-40B4-BE49-F238E27FC236}">
                <a16:creationId xmlns:a16="http://schemas.microsoft.com/office/drawing/2014/main" id="{4895A9DD-1846-1E23-E3FF-E2812276E20B}"/>
              </a:ext>
            </a:extLst>
          </p:cNvPr>
          <p:cNvPicPr>
            <a:picLocks noChangeAspect="1"/>
          </p:cNvPicPr>
          <p:nvPr/>
        </p:nvPicPr>
        <p:blipFill rotWithShape="1">
          <a:blip r:embed="rId4">
            <a:extLst>
              <a:ext uri="{28A0092B-C50C-407E-A947-70E740481C1C}">
                <a14:useLocalDpi xmlns:a14="http://schemas.microsoft.com/office/drawing/2010/main" val="0"/>
              </a:ext>
            </a:extLst>
          </a:blip>
          <a:srcRect t="-1" b="31653"/>
          <a:stretch/>
        </p:blipFill>
        <p:spPr>
          <a:xfrm>
            <a:off x="17191704" y="19189605"/>
            <a:ext cx="4643469" cy="4193585"/>
          </a:xfrm>
          <a:prstGeom prst="rect">
            <a:avLst/>
          </a:prstGeom>
        </p:spPr>
      </p:pic>
      <p:sp>
        <p:nvSpPr>
          <p:cNvPr id="85" name="Rectangle: Rounded Corners 84">
            <a:extLst>
              <a:ext uri="{FF2B5EF4-FFF2-40B4-BE49-F238E27FC236}">
                <a16:creationId xmlns:a16="http://schemas.microsoft.com/office/drawing/2014/main" id="{CDA1C932-90EB-B114-01F2-C29328346882}"/>
              </a:ext>
            </a:extLst>
          </p:cNvPr>
          <p:cNvSpPr/>
          <p:nvPr/>
        </p:nvSpPr>
        <p:spPr>
          <a:xfrm>
            <a:off x="781458" y="8369143"/>
            <a:ext cx="15333105" cy="806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2710" y="614395"/>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781526" y="8060415"/>
            <a:ext cx="15333037" cy="4391606"/>
            <a:chOff x="936163" y="12563362"/>
            <a:chExt cx="15249276" cy="4513903"/>
          </a:xfrm>
        </p:grpSpPr>
        <p:sp>
          <p:nvSpPr>
            <p:cNvPr id="20" name="TextBox 19">
              <a:extLst>
                <a:ext uri="{FF2B5EF4-FFF2-40B4-BE49-F238E27FC236}">
                  <a16:creationId xmlns:a16="http://schemas.microsoft.com/office/drawing/2014/main" id="{16B8A8FC-8422-2DB3-4C19-5955F88FC455}"/>
                </a:ext>
              </a:extLst>
            </p:cNvPr>
            <p:cNvSpPr txBox="1"/>
            <p:nvPr/>
          </p:nvSpPr>
          <p:spPr>
            <a:xfrm>
              <a:off x="942713" y="13838455"/>
              <a:ext cx="15242726" cy="2942032"/>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a:t>
              </a:r>
              <a:r>
                <a:rPr lang="en-US" sz="3600" b="1" dirty="0">
                  <a:solidFill>
                    <a:srgbClr val="4D7000"/>
                  </a:solidFill>
                  <a:latin typeface="Amasis MT Pro" panose="02040504050005020304" pitchFamily="18" charset="0"/>
                  <a:cs typeface="Angsana New" panose="02020603050405020304" pitchFamily="18" charset="-34"/>
                </a:rPr>
                <a:t>If there are limits to the automaticity </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of speech perception, then we expect listeners will adapt their </a:t>
              </a:r>
              <a:r>
                <a:rPr lang="en-US" sz="3600" dirty="0">
                  <a:solidFill>
                    <a:schemeClr val="bg2">
                      <a:lumMod val="25000"/>
                    </a:schemeClr>
                  </a:solidFill>
                  <a:latin typeface="Amasis MT Pro" panose="02040504050005020304" pitchFamily="18" charset="0"/>
                  <a:cs typeface="Angsana New" panose="02020603050405020304" pitchFamily="18" charset="-34"/>
                </a:rPr>
                <a:t>perceived categorical boundary to </a:t>
              </a:r>
              <a:r>
                <a:rPr lang="en-US" sz="3600" b="1" dirty="0">
                  <a:solidFill>
                    <a:srgbClr val="4D7000"/>
                  </a:solidFill>
                  <a:latin typeface="Amasis MT Pro" panose="02040504050005020304" pitchFamily="18" charset="0"/>
                  <a:cs typeface="Angsana New" panose="02020603050405020304" pitchFamily="18" charset="-34"/>
                </a:rPr>
                <a:t>align better with the speech of the talker</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b="1" dirty="0">
                  <a:solidFill>
                    <a:srgbClr val="4D7000"/>
                  </a:solidFill>
                  <a:latin typeface="Amasis MT Pro" panose="02040504050005020304" pitchFamily="18" charset="0"/>
                  <a:cs typeface="Angsana New" panose="02020603050405020304" pitchFamily="18" charset="-34"/>
                </a:rPr>
                <a:t>they are attending to</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dirty="0">
                  <a:solidFill>
                    <a:schemeClr val="bg2">
                      <a:lumMod val="25000"/>
                    </a:schemeClr>
                  </a:solidFill>
                  <a:latin typeface="Amasis MT Pro" panose="02040504050005020304" pitchFamily="18" charset="0"/>
                  <a:cs typeface="Angsana New" panose="02020603050405020304" pitchFamily="18" charset="-34"/>
                </a:rPr>
                <a:t>compared to the unattended talker.</a:t>
              </a:r>
              <a:endParaRPr lang="en-US" sz="3200" dirty="0">
                <a:solidFill>
                  <a:schemeClr val="bg2">
                    <a:lumMod val="2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TextBox 59">
            <a:extLst>
              <a:ext uri="{FF2B5EF4-FFF2-40B4-BE49-F238E27FC236}">
                <a16:creationId xmlns:a16="http://schemas.microsoft.com/office/drawing/2014/main" id="{F32DF968-38F1-D5D9-6EDB-5AB0F81ECB9A}"/>
              </a:ext>
            </a:extLst>
          </p:cNvPr>
          <p:cNvSpPr txBox="1"/>
          <p:nvPr/>
        </p:nvSpPr>
        <p:spPr>
          <a:xfrm>
            <a:off x="860333" y="1359172"/>
            <a:ext cx="15335184" cy="6382004"/>
          </a:xfrm>
          <a:prstGeom prst="rect">
            <a:avLst/>
          </a:prstGeom>
          <a:noFill/>
        </p:spPr>
        <p:txBody>
          <a:bodyPr wrap="square" rtlCol="0">
            <a:spAutoFit/>
          </a:bodyPr>
          <a:lstStyle/>
          <a:p>
            <a:pPr marL="0" marR="0" algn="just">
              <a:lnSpc>
                <a:spcPct val="107000"/>
              </a:lnSpc>
              <a:spcBef>
                <a:spcPts val="0"/>
              </a:spcBef>
              <a:spcAft>
                <a:spcPts val="800"/>
              </a:spcAft>
            </a:pPr>
            <a:r>
              <a:rPr lang="en-US" sz="3200" dirty="0">
                <a:latin typeface="Amasis MT Pro" panose="02040504050005020304" pitchFamily="18" charset="0"/>
                <a:ea typeface="Calibri" panose="020F0502020204030204" pitchFamily="34" charset="0"/>
                <a:cs typeface="Times New Roman" panose="02020603050405020304" pitchFamily="18" charset="0"/>
              </a:rPr>
              <a:t>Despite spoken language being highly variable, listeners can often understand newly encountered talkers when hearing them speak for the very first time. Variation in speech presents a unique challenge for cognitive processing that is solved seemingly automatically: Our</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 brains learn how talkers speak, and then apply this information to construct expectations about speech they encounter in the future. This process often occurs without the listener even noticing. However, this phenomenon presents the question of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how automatic is speech perception adaptation?</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 Are </a:t>
            </a:r>
            <a:r>
              <a:rPr lang="en-US" sz="3200" dirty="0">
                <a:latin typeface="Amasis MT Pro" panose="02040504050005020304" pitchFamily="18" charset="0"/>
                <a:ea typeface="Calibri" panose="020F0502020204030204" pitchFamily="34" charset="0"/>
                <a:cs typeface="Times New Roman" panose="02020603050405020304" pitchFamily="18" charset="0"/>
              </a:rPr>
              <a:t>we constantly processing any speech we happen to hear in our environment? In this study, we will explore the automaticity of speech perception and adaptation when participants’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available attentional resources are limited. To achieve this, we will expose listeners to two talkers speaking simultaneously</a:t>
            </a:r>
            <a:r>
              <a:rPr lang="en-US" sz="3200" dirty="0">
                <a:latin typeface="Amasis MT Pro" panose="02040504050005020304" pitchFamily="18" charset="0"/>
                <a:ea typeface="Calibri" panose="020F0502020204030204" pitchFamily="34" charset="0"/>
                <a:cs typeface="Times New Roman" panose="02020603050405020304" pitchFamily="18" charset="0"/>
              </a:rPr>
              <a:t>, and test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the effects of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directing the listener’s attention to </a:t>
            </a:r>
            <a:r>
              <a:rPr lang="en-US" sz="32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one talker</a:t>
            </a:r>
            <a:r>
              <a:rPr lang="en-US" sz="3200"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on the listener’s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ability to adapt to </a:t>
            </a:r>
            <a:r>
              <a:rPr lang="en-US" sz="32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both talkers</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t>
            </a:r>
          </a:p>
        </p:txBody>
      </p:sp>
      <p:sp>
        <p:nvSpPr>
          <p:cNvPr id="44" name="Rectangle: Rounded Corners 43">
            <a:extLst>
              <a:ext uri="{FF2B5EF4-FFF2-40B4-BE49-F238E27FC236}">
                <a16:creationId xmlns:a16="http://schemas.microsoft.com/office/drawing/2014/main" id="{B7AF616C-B76E-4985-14CF-A2C3DB60239C}"/>
              </a:ext>
            </a:extLst>
          </p:cNvPr>
          <p:cNvSpPr/>
          <p:nvPr/>
        </p:nvSpPr>
        <p:spPr>
          <a:xfrm>
            <a:off x="877829" y="28511785"/>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63" name="TextBox 62">
            <a:extLst>
              <a:ext uri="{FF2B5EF4-FFF2-40B4-BE49-F238E27FC236}">
                <a16:creationId xmlns:a16="http://schemas.microsoft.com/office/drawing/2014/main" id="{DC8ECB37-4CA9-73DB-C704-0E614AF8BDEA}"/>
              </a:ext>
            </a:extLst>
          </p:cNvPr>
          <p:cNvSpPr txBox="1"/>
          <p:nvPr/>
        </p:nvSpPr>
        <p:spPr>
          <a:xfrm>
            <a:off x="860333" y="29264368"/>
            <a:ext cx="15133276"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 listener’s perceptual boundary </a:t>
            </a:r>
            <a:r>
              <a:rPr lang="en-US" sz="3600" b="1" dirty="0">
                <a:solidFill>
                  <a:srgbClr val="4D7000"/>
                </a:solidFill>
                <a:latin typeface="Amasis MT Pro" panose="02040504050005020304" pitchFamily="18" charset="0"/>
              </a:rPr>
              <a:t>changing more to fit the attended talker’s speech </a:t>
            </a:r>
            <a:r>
              <a:rPr lang="en-US" sz="3600" dirty="0">
                <a:solidFill>
                  <a:schemeClr val="bg2">
                    <a:lumMod val="25000"/>
                  </a:schemeClr>
                </a:solidFill>
                <a:latin typeface="Amasis MT Pro" panose="02040504050005020304" pitchFamily="18" charset="0"/>
              </a:rPr>
              <a:t>than the unattended talker’s speech </a:t>
            </a:r>
            <a:r>
              <a:rPr lang="en-US" sz="3600" dirty="0">
                <a:solidFill>
                  <a:schemeClr val="tx1">
                    <a:lumMod val="85000"/>
                    <a:lumOff val="15000"/>
                  </a:schemeClr>
                </a:solidFill>
                <a:latin typeface="Amasis MT Pro" panose="02040504050005020304" pitchFamily="18" charset="0"/>
              </a:rPr>
              <a:t>would suggest there are </a:t>
            </a:r>
            <a:r>
              <a:rPr lang="en-US" sz="3600" b="1" dirty="0">
                <a:solidFill>
                  <a:srgbClr val="4D7000"/>
                </a:solidFill>
                <a:latin typeface="Amasis MT Pro" panose="02040504050005020304" pitchFamily="18" charset="0"/>
              </a:rPr>
              <a:t>limits to the automaticity of speech perception</a:t>
            </a:r>
            <a:r>
              <a:rPr lang="en-US" sz="3600" dirty="0">
                <a:solidFill>
                  <a:schemeClr val="tx1">
                    <a:lumMod val="85000"/>
                    <a:lumOff val="15000"/>
                  </a:schemeClr>
                </a:solidFill>
                <a:latin typeface="Amasis MT Pro" panose="02040504050005020304" pitchFamily="18" charset="0"/>
              </a:rPr>
              <a:t>. Conversely, complete adaptation to both talkers would suggest that humans automatically adapt their perception to any speech in their environment.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835629" y="12772869"/>
            <a:ext cx="15228809" cy="806099"/>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sp>
        <p:nvSpPr>
          <p:cNvPr id="89" name="TextBox 88">
            <a:extLst>
              <a:ext uri="{FF2B5EF4-FFF2-40B4-BE49-F238E27FC236}">
                <a16:creationId xmlns:a16="http://schemas.microsoft.com/office/drawing/2014/main" id="{67622CCD-BBF2-3BFE-F128-F127915BD7E8}"/>
              </a:ext>
            </a:extLst>
          </p:cNvPr>
          <p:cNvSpPr txBox="1"/>
          <p:nvPr/>
        </p:nvSpPr>
        <p:spPr>
          <a:xfrm>
            <a:off x="706258" y="26496455"/>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/s/ energy in the stimulus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listener’ adjustment to the unattended talker will be constrained.</a:t>
            </a:r>
          </a:p>
        </p:txBody>
      </p:sp>
      <p:sp>
        <p:nvSpPr>
          <p:cNvPr id="97" name="TextBox 96">
            <a:extLst>
              <a:ext uri="{FF2B5EF4-FFF2-40B4-BE49-F238E27FC236}">
                <a16:creationId xmlns:a16="http://schemas.microsoft.com/office/drawing/2014/main" id="{A3FB9019-CF62-0682-23EA-13116087CC63}"/>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99" name="TextBox 98">
            <a:extLst>
              <a:ext uri="{FF2B5EF4-FFF2-40B4-BE49-F238E27FC236}">
                <a16:creationId xmlns:a16="http://schemas.microsoft.com/office/drawing/2014/main" id="{3BC8A4E3-8286-FC6A-261F-26CA59C58ADD}"/>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100" name="TextBox 99">
            <a:extLst>
              <a:ext uri="{FF2B5EF4-FFF2-40B4-BE49-F238E27FC236}">
                <a16:creationId xmlns:a16="http://schemas.microsoft.com/office/drawing/2014/main" id="{039A126C-221F-6713-BA42-EA2870D7A81F}"/>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a:t>
            </a:r>
            <a:r>
              <a:rPr lang="und-Latn-001" sz="3000" dirty="0">
                <a:latin typeface="Amasis MT Pro" panose="02040504050005020304" pitchFamily="18" charset="0"/>
              </a:rPr>
              <a:t>Department of </a:t>
            </a:r>
            <a:r>
              <a:rPr lang="en-US" sz="3000" dirty="0">
                <a:latin typeface="Amasis MT Pro" panose="02040504050005020304" pitchFamily="18" charset="0"/>
              </a:rPr>
              <a:t>Speech, Language, and Hearing Sciences</a:t>
            </a:r>
          </a:p>
        </p:txBody>
      </p:sp>
      <p:sp>
        <p:nvSpPr>
          <p:cNvPr id="101" name="Rectangle: Rounded Corners 100">
            <a:extLst>
              <a:ext uri="{FF2B5EF4-FFF2-40B4-BE49-F238E27FC236}">
                <a16:creationId xmlns:a16="http://schemas.microsoft.com/office/drawing/2014/main" id="{82E38861-A23C-833F-691E-1BD3E58A31AF}"/>
              </a:ext>
            </a:extLst>
          </p:cNvPr>
          <p:cNvSpPr/>
          <p:nvPr/>
        </p:nvSpPr>
        <p:spPr>
          <a:xfrm>
            <a:off x="16921493" y="27759710"/>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102" name="Rectangle: Rounded Corners 101">
            <a:extLst>
              <a:ext uri="{FF2B5EF4-FFF2-40B4-BE49-F238E27FC236}">
                <a16:creationId xmlns:a16="http://schemas.microsoft.com/office/drawing/2014/main" id="{93AC4129-49C8-F331-4221-8B1EBD6E4F0F}"/>
              </a:ext>
            </a:extLst>
          </p:cNvPr>
          <p:cNvSpPr/>
          <p:nvPr/>
        </p:nvSpPr>
        <p:spPr>
          <a:xfrm>
            <a:off x="16936458" y="4319973"/>
            <a:ext cx="31119871"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cxnSp>
        <p:nvCxnSpPr>
          <p:cNvPr id="103" name="Straight Connector 102">
            <a:extLst>
              <a:ext uri="{FF2B5EF4-FFF2-40B4-BE49-F238E27FC236}">
                <a16:creationId xmlns:a16="http://schemas.microsoft.com/office/drawing/2014/main" id="{D6F43A35-2CBA-A202-A9B5-A390D887E0C5}"/>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73CC941B-C503-D503-96A5-C3EEADACB1B3}"/>
              </a:ext>
            </a:extLst>
          </p:cNvPr>
          <p:cNvSpPr txBox="1"/>
          <p:nvPr/>
        </p:nvSpPr>
        <p:spPr>
          <a:xfrm>
            <a:off x="17299554" y="5857363"/>
            <a:ext cx="3075677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listeners’ adaptation to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a:t>
            </a:r>
            <a:r>
              <a:rPr lang="en-US" sz="3600" dirty="0">
                <a:solidFill>
                  <a:schemeClr val="tx1">
                    <a:lumMod val="85000"/>
                    <a:lumOff val="15000"/>
                  </a:schemeClr>
                </a:solidFill>
                <a:latin typeface="Amasis MT Pro" panose="02040504050005020304" pitchFamily="18" charset="0"/>
              </a:rPr>
              <a:t> meaning that listeners adjust their perceived boundary between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for each talker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In contrast, listener’s judgement of other sound categories can be influenced by and applied to multiple talkers. </a:t>
            </a:r>
            <a:r>
              <a:rPr lang="en-US" sz="3600" b="1" dirty="0">
                <a:solidFill>
                  <a:srgbClr val="4D7000"/>
                </a:solidFill>
                <a:latin typeface="Amasis MT Pro" panose="02040504050005020304" pitchFamily="18" charset="0"/>
              </a:rPr>
              <a:t>This quality</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of how the S-ʃ is perceived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111" name="TextBox 110">
            <a:extLst>
              <a:ext uri="{FF2B5EF4-FFF2-40B4-BE49-F238E27FC236}">
                <a16:creationId xmlns:a16="http://schemas.microsoft.com/office/drawing/2014/main" id="{2B4B45BB-C8A8-54AF-D651-E0245DAB254B}"/>
              </a:ext>
            </a:extLst>
          </p:cNvPr>
          <p:cNvSpPr txBox="1"/>
          <p:nvPr/>
        </p:nvSpPr>
        <p:spPr>
          <a:xfrm>
            <a:off x="20608776" y="5179319"/>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112" name="TextBox 111">
            <a:extLst>
              <a:ext uri="{FF2B5EF4-FFF2-40B4-BE49-F238E27FC236}">
                <a16:creationId xmlns:a16="http://schemas.microsoft.com/office/drawing/2014/main" id="{3CE30AB0-605A-1E9D-9223-D2F213481698}"/>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pPr algn="just"/>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113" name="TextBox 112">
            <a:extLst>
              <a:ext uri="{FF2B5EF4-FFF2-40B4-BE49-F238E27FC236}">
                <a16:creationId xmlns:a16="http://schemas.microsoft.com/office/drawing/2014/main" id="{CE8EF8F3-866C-386E-8703-FA4C64E5D552}"/>
              </a:ext>
            </a:extLst>
          </p:cNvPr>
          <p:cNvSpPr txBox="1"/>
          <p:nvPr/>
        </p:nvSpPr>
        <p:spPr>
          <a:xfrm>
            <a:off x="17182484" y="9817933"/>
            <a:ext cx="895629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Our critical stimuli are created from 40 recordings of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114" name="TextBox 113">
            <a:extLst>
              <a:ext uri="{FF2B5EF4-FFF2-40B4-BE49-F238E27FC236}">
                <a16:creationId xmlns:a16="http://schemas.microsoft.com/office/drawing/2014/main" id="{68E36852-F429-6247-DB43-186E28E39526}"/>
              </a:ext>
            </a:extLst>
          </p:cNvPr>
          <p:cNvSpPr txBox="1"/>
          <p:nvPr/>
        </p:nvSpPr>
        <p:spPr>
          <a:xfrm>
            <a:off x="17182484" y="12233714"/>
            <a:ext cx="895629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115" name="Picture 114" descr="Logo&#10;&#10;Description automatically generated">
            <a:extLst>
              <a:ext uri="{FF2B5EF4-FFF2-40B4-BE49-F238E27FC236}">
                <a16:creationId xmlns:a16="http://schemas.microsoft.com/office/drawing/2014/main" id="{31D18613-0CD9-6E79-A08D-8A0372005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116" name="Group 115">
            <a:extLst>
              <a:ext uri="{FF2B5EF4-FFF2-40B4-BE49-F238E27FC236}">
                <a16:creationId xmlns:a16="http://schemas.microsoft.com/office/drawing/2014/main" id="{DC6440EC-EF9C-7149-FAFF-34D3BB20D2DE}"/>
              </a:ext>
            </a:extLst>
          </p:cNvPr>
          <p:cNvGrpSpPr/>
          <p:nvPr/>
        </p:nvGrpSpPr>
        <p:grpSpPr>
          <a:xfrm>
            <a:off x="27423528" y="17830430"/>
            <a:ext cx="12771644" cy="939680"/>
            <a:chOff x="21061830" y="5544601"/>
            <a:chExt cx="10481936" cy="830997"/>
          </a:xfrm>
        </p:grpSpPr>
        <p:sp>
          <p:nvSpPr>
            <p:cNvPr id="117" name="TextBox 116">
              <a:extLst>
                <a:ext uri="{FF2B5EF4-FFF2-40B4-BE49-F238E27FC236}">
                  <a16:creationId xmlns:a16="http://schemas.microsoft.com/office/drawing/2014/main" id="{D3BA9D8C-9B75-D2C2-95ED-3C28DF991C5F}"/>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118" name="Straight Connector 117">
              <a:extLst>
                <a:ext uri="{FF2B5EF4-FFF2-40B4-BE49-F238E27FC236}">
                  <a16:creationId xmlns:a16="http://schemas.microsoft.com/office/drawing/2014/main" id="{FA343ADD-AF48-6CE5-DC1D-45209ECE13C7}"/>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A6E0E4C8-9DFE-7E57-7FD1-15CFE491AB01}"/>
              </a:ext>
            </a:extLst>
          </p:cNvPr>
          <p:cNvSpPr txBox="1"/>
          <p:nvPr/>
        </p:nvSpPr>
        <p:spPr>
          <a:xfrm>
            <a:off x="27583002" y="18541189"/>
            <a:ext cx="12612170"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Participants will be instructed to </a:t>
            </a:r>
            <a:r>
              <a:rPr lang="en-US" sz="3600" b="1" dirty="0">
                <a:solidFill>
                  <a:srgbClr val="4D7000"/>
                </a:solidFill>
                <a:latin typeface="Amasis MT Pro" panose="02040504050005020304" pitchFamily="18" charset="0"/>
              </a:rPr>
              <a:t>attend to either the female talker or the male talker.</a:t>
            </a:r>
            <a:r>
              <a:rPr lang="en-US" sz="3600" dirty="0">
                <a:solidFill>
                  <a:schemeClr val="tx1">
                    <a:lumMod val="85000"/>
                    <a:lumOff val="15000"/>
                  </a:schemeClr>
                </a:solidFill>
                <a:latin typeface="Amasis MT Pro" panose="02040504050005020304" pitchFamily="18" charset="0"/>
              </a:rPr>
              <a:t> They will then perform a series of 2-option forced-choice lexical decision tasks, in which they will hear a recording and then select </a:t>
            </a:r>
            <a:r>
              <a:rPr lang="en-US" sz="3600" b="1" dirty="0">
                <a:solidFill>
                  <a:srgbClr val="4D7000"/>
                </a:solidFill>
                <a:latin typeface="Amasis MT Pro" panose="02040504050005020304" pitchFamily="18" charset="0"/>
              </a:rPr>
              <a:t>if the attended talker said a word or a nonword</a:t>
            </a:r>
            <a:r>
              <a:rPr lang="en-US" sz="3600" dirty="0">
                <a:solidFill>
                  <a:schemeClr val="tx1">
                    <a:lumMod val="85000"/>
                    <a:lumOff val="15000"/>
                  </a:schemeClr>
                </a:solidFill>
                <a:latin typeface="Amasis MT Pro" panose="02040504050005020304" pitchFamily="18" charset="0"/>
              </a:rPr>
              <a:t>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sp>
        <p:nvSpPr>
          <p:cNvPr id="120" name="TextBox 119">
            <a:extLst>
              <a:ext uri="{FF2B5EF4-FFF2-40B4-BE49-F238E27FC236}">
                <a16:creationId xmlns:a16="http://schemas.microsoft.com/office/drawing/2014/main" id="{94877A88-D78C-D80D-EB68-466878F6F9D8}"/>
              </a:ext>
            </a:extLst>
          </p:cNvPr>
          <p:cNvSpPr txBox="1"/>
          <p:nvPr/>
        </p:nvSpPr>
        <p:spPr>
          <a:xfrm>
            <a:off x="27403321" y="14274926"/>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21" name="Straight Connector 120">
            <a:extLst>
              <a:ext uri="{FF2B5EF4-FFF2-40B4-BE49-F238E27FC236}">
                <a16:creationId xmlns:a16="http://schemas.microsoft.com/office/drawing/2014/main" id="{A60CAF76-F64E-82E3-E66A-2542CD9AC66C}"/>
              </a:ext>
            </a:extLst>
          </p:cNvPr>
          <p:cNvCxnSpPr>
            <a:cxnSpLocks/>
          </p:cNvCxnSpPr>
          <p:nvPr/>
        </p:nvCxnSpPr>
        <p:spPr>
          <a:xfrm>
            <a:off x="31224948" y="14690424"/>
            <a:ext cx="8970224" cy="1849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E5C24286-857E-8427-4442-0F1385A738FB}"/>
              </a:ext>
            </a:extLst>
          </p:cNvPr>
          <p:cNvSpPr txBox="1"/>
          <p:nvPr/>
        </p:nvSpPr>
        <p:spPr>
          <a:xfrm>
            <a:off x="27493794" y="11883581"/>
            <a:ext cx="13203597" cy="2308324"/>
          </a:xfrm>
          <a:prstGeom prst="rect">
            <a:avLst/>
          </a:prstGeom>
          <a:noFill/>
        </p:spPr>
        <p:txBody>
          <a:bodyPr wrap="square" rtlCol="0">
            <a:spAutoFit/>
          </a:bodyPr>
          <a:lstStyle/>
          <a:p>
            <a:pPr algn="just"/>
            <a:r>
              <a:rPr lang="en-US" sz="3600" dirty="0">
                <a:latin typeface="Amasis MT Pro" panose="02040504050005020304" pitchFamily="18" charset="0"/>
              </a:rPr>
              <a:t>The </a:t>
            </a:r>
            <a:r>
              <a:rPr lang="und-Latn-001" sz="3600" dirty="0">
                <a:latin typeface="Amasis MT Pro" panose="02040504050005020304" pitchFamily="18" charset="0"/>
              </a:rPr>
              <a:t>horizontal </a:t>
            </a:r>
            <a:r>
              <a:rPr lang="en-US" sz="3600" dirty="0">
                <a:latin typeface="Amasis MT Pro" panose="02040504050005020304" pitchFamily="18" charset="0"/>
              </a:rPr>
              <a:t>word pairings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a:t>
            </a:r>
            <a:r>
              <a:rPr lang="und-Latn-001" sz="3600" dirty="0">
                <a:latin typeface="Amasis MT Pro" panose="02040504050005020304" pitchFamily="18" charset="0"/>
              </a:rPr>
              <a:t>E</a:t>
            </a:r>
            <a:r>
              <a:rPr lang="en-US" sz="3600" dirty="0" err="1">
                <a:latin typeface="Amasis MT Pro" panose="02040504050005020304" pitchFamily="18" charset="0"/>
              </a:rPr>
              <a:t>ar</a:t>
            </a:r>
            <a:r>
              <a:rPr lang="en-US" sz="3600" dirty="0">
                <a:latin typeface="Amasis MT Pro" panose="02040504050005020304" pitchFamily="18" charset="0"/>
              </a:rPr>
              <a:t> assignment will be counterbalanced across participants.</a:t>
            </a:r>
          </a:p>
        </p:txBody>
      </p:sp>
      <p:sp>
        <p:nvSpPr>
          <p:cNvPr id="123" name="TextBox 122">
            <a:extLst>
              <a:ext uri="{FF2B5EF4-FFF2-40B4-BE49-F238E27FC236}">
                <a16:creationId xmlns:a16="http://schemas.microsoft.com/office/drawing/2014/main" id="{83A6B819-6616-32A9-2489-4D964648741F}"/>
              </a:ext>
            </a:extLst>
          </p:cNvPr>
          <p:cNvSpPr txBox="1"/>
          <p:nvPr/>
        </p:nvSpPr>
        <p:spPr>
          <a:xfrm>
            <a:off x="17241041" y="16508158"/>
            <a:ext cx="8995636"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und-Latn-001" sz="3600" dirty="0">
                <a:solidFill>
                  <a:schemeClr val="tx1">
                    <a:lumMod val="85000"/>
                    <a:lumOff val="15000"/>
                  </a:schemeClr>
                </a:solidFill>
                <a:latin typeface="Amasis MT Pro" panose="02040504050005020304" pitchFamily="18" charset="0"/>
              </a:rPr>
              <a:t> </a:t>
            </a:r>
            <a:r>
              <a:rPr lang="en-US" sz="3600" dirty="0">
                <a:solidFill>
                  <a:schemeClr val="bg2">
                    <a:lumMod val="25000"/>
                  </a:schemeClr>
                </a:solidFill>
                <a:latin typeface="Amasis MT Pro" panose="02040504050005020304" pitchFamily="18" charset="0"/>
              </a:rPr>
              <a:t>10 unique S words and 10 unique </a:t>
            </a:r>
            <a:r>
              <a:rPr lang="en-US" sz="3600" dirty="0" err="1">
                <a:solidFill>
                  <a:schemeClr val="bg2">
                    <a:lumMod val="25000"/>
                  </a:schemeClr>
                </a:solidFill>
                <a:latin typeface="Amasis MT Pro" panose="02040504050005020304" pitchFamily="18" charset="0"/>
              </a:rPr>
              <a:t>Sh</a:t>
            </a:r>
            <a:r>
              <a:rPr lang="en-US" sz="3600" dirty="0">
                <a:solidFill>
                  <a:schemeClr val="bg2">
                    <a:lumMod val="25000"/>
                  </a:schemeClr>
                </a:solidFill>
                <a:latin typeface="Amasis MT Pro" panose="02040504050005020304" pitchFamily="18" charset="0"/>
              </a:rPr>
              <a:t> words were allocated to each talker.</a:t>
            </a:r>
            <a:endParaRPr lang="en-US" sz="3600" i="1" dirty="0">
              <a:solidFill>
                <a:schemeClr val="bg2">
                  <a:lumMod val="25000"/>
                </a:schemeClr>
              </a:solidFill>
              <a:latin typeface="Amasis MT Pro" panose="02040504050005020304" pitchFamily="18" charset="0"/>
            </a:endParaRPr>
          </a:p>
        </p:txBody>
      </p:sp>
      <p:sp>
        <p:nvSpPr>
          <p:cNvPr id="124" name="TextBox 123">
            <a:extLst>
              <a:ext uri="{FF2B5EF4-FFF2-40B4-BE49-F238E27FC236}">
                <a16:creationId xmlns:a16="http://schemas.microsoft.com/office/drawing/2014/main" id="{E4256F42-BA30-36DE-6EE5-436020E72E53}"/>
              </a:ext>
            </a:extLst>
          </p:cNvPr>
          <p:cNvSpPr txBox="1"/>
          <p:nvPr/>
        </p:nvSpPr>
        <p:spPr>
          <a:xfrm>
            <a:off x="27583002" y="9038698"/>
            <a:ext cx="13203598" cy="2862322"/>
          </a:xfrm>
          <a:prstGeom prst="rect">
            <a:avLst/>
          </a:prstGeom>
          <a:noFill/>
        </p:spPr>
        <p:txBody>
          <a:bodyPr wrap="square" rtlCol="0">
            <a:spAutoFit/>
          </a:bodyPr>
          <a:lstStyle/>
          <a:p>
            <a:pPr algn="just"/>
            <a:r>
              <a:rPr lang="en-US" sz="3600" b="1" dirty="0">
                <a:solidFill>
                  <a:srgbClr val="4D7000"/>
                </a:solidFill>
                <a:latin typeface="Amasis MT Pro" panose="02040504050005020304" pitchFamily="18" charset="0"/>
              </a:rPr>
              <a:t>Talker A an</a:t>
            </a:r>
            <a:r>
              <a:rPr lang="und-Latn-001" sz="3600" b="1" dirty="0">
                <a:solidFill>
                  <a:srgbClr val="4D7000"/>
                </a:solidFill>
                <a:latin typeface="Amasis MT Pro" panose="02040504050005020304" pitchFamily="18" charset="0"/>
              </a:rPr>
              <a:t>d</a:t>
            </a:r>
            <a:r>
              <a:rPr lang="en-US" sz="3600" b="1" dirty="0">
                <a:solidFill>
                  <a:srgbClr val="4D7000"/>
                </a:solidFill>
                <a:latin typeface="Amasis MT Pro" panose="02040504050005020304" pitchFamily="18" charset="0"/>
              </a:rPr>
              <a:t> B recordings were paired to create Materials A</a:t>
            </a:r>
            <a:r>
              <a:rPr lang="und-Latn-001" sz="3600" b="1" dirty="0">
                <a:solidFill>
                  <a:srgbClr val="4D7000"/>
                </a:solidFill>
                <a:latin typeface="Amasis MT Pro" panose="02040504050005020304" pitchFamily="18" charset="0"/>
              </a:rPr>
              <a:t> and</a:t>
            </a:r>
            <a:r>
              <a:rPr lang="en-US" sz="3600" b="1" dirty="0">
                <a:solidFill>
                  <a:srgbClr val="4D7000"/>
                </a:solidFill>
                <a:latin typeface="Amasis MT Pro" panose="02040504050005020304" pitchFamily="18" charset="0"/>
              </a:rPr>
              <a:t>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a:t>
            </a:r>
            <a:r>
              <a:rPr lang="und-Latn-001" sz="3600" dirty="0">
                <a:latin typeface="Amasis MT Pro" panose="02040504050005020304" pitchFamily="18" charset="0"/>
              </a:rPr>
              <a:t>e.</a:t>
            </a:r>
            <a:endParaRPr lang="en-US" sz="3600" i="1" dirty="0">
              <a:latin typeface="Amasis MT Pro" panose="02040504050005020304" pitchFamily="18" charset="0"/>
            </a:endParaRPr>
          </a:p>
        </p:txBody>
      </p:sp>
      <p:cxnSp>
        <p:nvCxnSpPr>
          <p:cNvPr id="125" name="Straight Connector 124">
            <a:extLst>
              <a:ext uri="{FF2B5EF4-FFF2-40B4-BE49-F238E27FC236}">
                <a16:creationId xmlns:a16="http://schemas.microsoft.com/office/drawing/2014/main" id="{65784C6C-DADE-9877-FDC3-A000B276E790}"/>
              </a:ext>
            </a:extLst>
          </p:cNvPr>
          <p:cNvCxnSpPr>
            <a:cxnSpLocks/>
          </p:cNvCxnSpPr>
          <p:nvPr/>
        </p:nvCxnSpPr>
        <p:spPr>
          <a:xfrm flipV="1">
            <a:off x="26941230" y="9285424"/>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B5EAEE67-D469-87E2-51FA-6CF5BD3E25F5}"/>
              </a:ext>
            </a:extLst>
          </p:cNvPr>
          <p:cNvSpPr txBox="1"/>
          <p:nvPr/>
        </p:nvSpPr>
        <p:spPr>
          <a:xfrm>
            <a:off x="27599360" y="14950156"/>
            <a:ext cx="12595812"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Each experiment consists </a:t>
            </a:r>
            <a:r>
              <a:rPr lang="en-US" sz="3600" dirty="0">
                <a:solidFill>
                  <a:schemeClr val="bg2">
                    <a:lumMod val="25000"/>
                  </a:schemeClr>
                </a:solidFill>
                <a:latin typeface="Amasis MT Pro" panose="02040504050005020304" pitchFamily="18" charset="0"/>
              </a:rPr>
              <a:t>of</a:t>
            </a:r>
            <a:r>
              <a:rPr lang="en-US" sz="3600" b="1" dirty="0">
                <a:solidFill>
                  <a:srgbClr val="4D7000"/>
                </a:solidFill>
                <a:latin typeface="Amasis MT Pro" panose="02040504050005020304" pitchFamily="18" charset="0"/>
              </a:rPr>
              <a:t>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The attended talker will have a 50% chance of saying a nonword.</a:t>
            </a:r>
          </a:p>
        </p:txBody>
      </p:sp>
      <p:cxnSp>
        <p:nvCxnSpPr>
          <p:cNvPr id="127" name="Straight Connector 126">
            <a:extLst>
              <a:ext uri="{FF2B5EF4-FFF2-40B4-BE49-F238E27FC236}">
                <a16:creationId xmlns:a16="http://schemas.microsoft.com/office/drawing/2014/main" id="{8E502B7F-70E4-FB7E-F812-3E5BEF8B9231}"/>
              </a:ext>
            </a:extLst>
          </p:cNvPr>
          <p:cNvCxnSpPr>
            <a:cxnSpLocks/>
          </p:cNvCxnSpPr>
          <p:nvPr/>
        </p:nvCxnSpPr>
        <p:spPr>
          <a:xfrm>
            <a:off x="21265650" y="9224212"/>
            <a:ext cx="4581390"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5DA6E60-B85C-FF8E-0EB9-7E02F743B734}"/>
              </a:ext>
            </a:extLst>
          </p:cNvPr>
          <p:cNvSpPr txBox="1"/>
          <p:nvPr/>
        </p:nvSpPr>
        <p:spPr>
          <a:xfrm>
            <a:off x="17185424" y="8808257"/>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129" name="Group 128">
            <a:extLst>
              <a:ext uri="{FF2B5EF4-FFF2-40B4-BE49-F238E27FC236}">
                <a16:creationId xmlns:a16="http://schemas.microsoft.com/office/drawing/2014/main" id="{7A66BBB9-1D74-28B9-7316-B92B6A1F1F2F}"/>
              </a:ext>
            </a:extLst>
          </p:cNvPr>
          <p:cNvGrpSpPr/>
          <p:nvPr/>
        </p:nvGrpSpPr>
        <p:grpSpPr>
          <a:xfrm>
            <a:off x="17099056" y="8178249"/>
            <a:ext cx="31163652" cy="830997"/>
            <a:chOff x="16707188" y="8070830"/>
            <a:chExt cx="31391596" cy="830997"/>
          </a:xfrm>
        </p:grpSpPr>
        <p:sp>
          <p:nvSpPr>
            <p:cNvPr id="130" name="TextBox 129">
              <a:extLst>
                <a:ext uri="{FF2B5EF4-FFF2-40B4-BE49-F238E27FC236}">
                  <a16:creationId xmlns:a16="http://schemas.microsoft.com/office/drawing/2014/main" id="{886FDEF7-8821-240B-B389-27AB0FD2CE27}"/>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131" name="Straight Connector 130">
              <a:extLst>
                <a:ext uri="{FF2B5EF4-FFF2-40B4-BE49-F238E27FC236}">
                  <a16:creationId xmlns:a16="http://schemas.microsoft.com/office/drawing/2014/main" id="{4BC5F55F-34A3-851B-7416-CF3DD58E4E38}"/>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B0F333A-7C99-28AC-68B5-3A60979E73D2}"/>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85EF6B0D-0208-5DA5-5964-7C76DD84D841}"/>
              </a:ext>
            </a:extLst>
          </p:cNvPr>
          <p:cNvGrpSpPr/>
          <p:nvPr/>
        </p:nvGrpSpPr>
        <p:grpSpPr>
          <a:xfrm>
            <a:off x="17143675" y="24292866"/>
            <a:ext cx="31119033" cy="830997"/>
            <a:chOff x="16869211" y="8092025"/>
            <a:chExt cx="31119033" cy="830997"/>
          </a:xfrm>
        </p:grpSpPr>
        <p:sp>
          <p:nvSpPr>
            <p:cNvPr id="134" name="TextBox 133">
              <a:extLst>
                <a:ext uri="{FF2B5EF4-FFF2-40B4-BE49-F238E27FC236}">
                  <a16:creationId xmlns:a16="http://schemas.microsoft.com/office/drawing/2014/main" id="{5668C4EA-5D9C-3ECB-B7C3-F355B0613B6F}"/>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135" name="Straight Connector 134">
              <a:extLst>
                <a:ext uri="{FF2B5EF4-FFF2-40B4-BE49-F238E27FC236}">
                  <a16:creationId xmlns:a16="http://schemas.microsoft.com/office/drawing/2014/main" id="{E37B378A-DCB5-A261-BC2B-126367E99DE2}"/>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6A74C1-9CAF-D048-7278-95F8825740E5}"/>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0ED731C5-76A8-837D-5605-7159C3DE7EBE}"/>
              </a:ext>
            </a:extLst>
          </p:cNvPr>
          <p:cNvSpPr txBox="1"/>
          <p:nvPr/>
        </p:nvSpPr>
        <p:spPr>
          <a:xfrm>
            <a:off x="17099056" y="25096072"/>
            <a:ext cx="20612693"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in each talker’s voice. This continuum is used to </a:t>
            </a:r>
            <a:r>
              <a:rPr lang="en-US" sz="3600" b="1" dirty="0">
                <a:solidFill>
                  <a:srgbClr val="4D7000"/>
                </a:solidFill>
                <a:latin typeface="Amasis MT Pro" panose="02040504050005020304" pitchFamily="18" charset="0"/>
              </a:rPr>
              <a:t>gauge when listener’s shift from perceiving a sound as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to “S” </a:t>
            </a:r>
            <a:r>
              <a:rPr lang="en-US" sz="3600" dirty="0">
                <a:solidFill>
                  <a:schemeClr val="tx1">
                    <a:lumMod val="85000"/>
                    <a:lumOff val="15000"/>
                  </a:schemeClr>
                </a:solidFill>
                <a:latin typeface="Amasis MT Pro" panose="02040504050005020304" pitchFamily="18" charset="0"/>
              </a:rPr>
              <a:t>(</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a:t>
            </a:r>
            <a:r>
              <a:rPr lang="en-US" sz="3600" dirty="0">
                <a:solidFill>
                  <a:schemeClr val="bg2">
                    <a:lumMod val="25000"/>
                  </a:schemeClr>
                </a:solidFill>
                <a:latin typeface="Amasis MT Pro" panose="02040504050005020304" pitchFamily="18" charset="0"/>
              </a:rPr>
              <a:t>select if the audio they heard was “asi” or “ashi”</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for each trial to produce results like the predictions, shown to the left. </a:t>
            </a:r>
          </a:p>
        </p:txBody>
      </p:sp>
      <p:grpSp>
        <p:nvGrpSpPr>
          <p:cNvPr id="138" name="Group 137">
            <a:extLst>
              <a:ext uri="{FF2B5EF4-FFF2-40B4-BE49-F238E27FC236}">
                <a16:creationId xmlns:a16="http://schemas.microsoft.com/office/drawing/2014/main" id="{A207F843-730B-C56A-728C-3DE5F34E61D2}"/>
              </a:ext>
            </a:extLst>
          </p:cNvPr>
          <p:cNvGrpSpPr/>
          <p:nvPr/>
        </p:nvGrpSpPr>
        <p:grpSpPr>
          <a:xfrm>
            <a:off x="28125234" y="21541823"/>
            <a:ext cx="10165564" cy="1348045"/>
            <a:chOff x="29966567" y="22265219"/>
            <a:chExt cx="10805596" cy="1454602"/>
          </a:xfrm>
        </p:grpSpPr>
        <p:pic>
          <p:nvPicPr>
            <p:cNvPr id="139" name="Picture 138">
              <a:extLst>
                <a:ext uri="{FF2B5EF4-FFF2-40B4-BE49-F238E27FC236}">
                  <a16:creationId xmlns:a16="http://schemas.microsoft.com/office/drawing/2014/main" id="{7FADB6D5-5E39-7EFB-8CC9-F667EE89F54D}"/>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40" name="Picture 2" descr="Loudspeaker Computer Icons Sound Symbol, symbol, text, hand png | PNGEgg">
              <a:extLst>
                <a:ext uri="{FF2B5EF4-FFF2-40B4-BE49-F238E27FC236}">
                  <a16:creationId xmlns:a16="http://schemas.microsoft.com/office/drawing/2014/main" id="{BB9A786F-FEF5-9C9B-C9AA-6F0CDE9727F3}"/>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traight Arrow Connector 140">
              <a:extLst>
                <a:ext uri="{FF2B5EF4-FFF2-40B4-BE49-F238E27FC236}">
                  <a16:creationId xmlns:a16="http://schemas.microsoft.com/office/drawing/2014/main" id="{00F1802C-82CB-3BE3-0F90-D0C8300B7F98}"/>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A202FC4-66A1-3980-4330-AD3DB45978A5}"/>
                </a:ext>
              </a:extLst>
            </p:cNvPr>
            <p:cNvSpPr txBox="1"/>
            <p:nvPr/>
          </p:nvSpPr>
          <p:spPr>
            <a:xfrm>
              <a:off x="30130551" y="22265219"/>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Listen</a:t>
              </a:r>
            </a:p>
          </p:txBody>
        </p:sp>
        <p:sp>
          <p:nvSpPr>
            <p:cNvPr id="143" name="TextBox 142">
              <a:extLst>
                <a:ext uri="{FF2B5EF4-FFF2-40B4-BE49-F238E27FC236}">
                  <a16:creationId xmlns:a16="http://schemas.microsoft.com/office/drawing/2014/main" id="{CE5A9FB3-437B-441F-BD48-976B8505A5CF}"/>
                </a:ext>
              </a:extLst>
            </p:cNvPr>
            <p:cNvSpPr txBox="1"/>
            <p:nvPr/>
          </p:nvSpPr>
          <p:spPr>
            <a:xfrm>
              <a:off x="36639875" y="22271676"/>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Select</a:t>
              </a:r>
            </a:p>
          </p:txBody>
        </p:sp>
      </p:grpSp>
      <p:pic>
        <p:nvPicPr>
          <p:cNvPr id="144" name="Picture 143" descr="A picture containing qr code&#10;&#10;Description automatically generated">
            <a:extLst>
              <a:ext uri="{FF2B5EF4-FFF2-40B4-BE49-F238E27FC236}">
                <a16:creationId xmlns:a16="http://schemas.microsoft.com/office/drawing/2014/main" id="{78DC811E-F1C8-E25B-E052-DAC1A7DC42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145" name="Rectangle: Rounded Corners 144">
            <a:extLst>
              <a:ext uri="{FF2B5EF4-FFF2-40B4-BE49-F238E27FC236}">
                <a16:creationId xmlns:a16="http://schemas.microsoft.com/office/drawing/2014/main" id="{112D73F6-8EB1-CA18-796F-E600F3691183}"/>
              </a:ext>
            </a:extLst>
          </p:cNvPr>
          <p:cNvSpPr/>
          <p:nvPr/>
        </p:nvSpPr>
        <p:spPr>
          <a:xfrm>
            <a:off x="37245282" y="27794049"/>
            <a:ext cx="10953936" cy="82129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146" name="TextBox 145">
            <a:extLst>
              <a:ext uri="{FF2B5EF4-FFF2-40B4-BE49-F238E27FC236}">
                <a16:creationId xmlns:a16="http://schemas.microsoft.com/office/drawing/2014/main" id="{2961DB00-F2E2-1F66-620C-6197226EC0FF}"/>
              </a:ext>
            </a:extLst>
          </p:cNvPr>
          <p:cNvSpPr txBox="1"/>
          <p:nvPr/>
        </p:nvSpPr>
        <p:spPr>
          <a:xfrm>
            <a:off x="37245282" y="30680440"/>
            <a:ext cx="8583002" cy="147732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147" name="TextBox 146">
            <a:extLst>
              <a:ext uri="{FF2B5EF4-FFF2-40B4-BE49-F238E27FC236}">
                <a16:creationId xmlns:a16="http://schemas.microsoft.com/office/drawing/2014/main" id="{1E60AAEA-C52E-066F-9797-256488611E15}"/>
              </a:ext>
            </a:extLst>
          </p:cNvPr>
          <p:cNvSpPr txBox="1"/>
          <p:nvPr/>
        </p:nvSpPr>
        <p:spPr>
          <a:xfrm>
            <a:off x="37240161" y="28702946"/>
            <a:ext cx="10970904" cy="200054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Thank you to Dr. Tanya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and Dr. Arthur Samuel for their permission to use the stimuli they developed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&amp; Samuel, 2005), the 2022 Meliora Mentors, the HLP Lab and the University of Rochester Brain &amp; Cognitive sciences department.</a:t>
            </a:r>
          </a:p>
        </p:txBody>
      </p:sp>
      <p:grpSp>
        <p:nvGrpSpPr>
          <p:cNvPr id="148" name="Group 147">
            <a:extLst>
              <a:ext uri="{FF2B5EF4-FFF2-40B4-BE49-F238E27FC236}">
                <a16:creationId xmlns:a16="http://schemas.microsoft.com/office/drawing/2014/main" id="{B4B29DA9-8E0C-90AC-B730-69E9B884AF52}"/>
              </a:ext>
            </a:extLst>
          </p:cNvPr>
          <p:cNvGrpSpPr/>
          <p:nvPr/>
        </p:nvGrpSpPr>
        <p:grpSpPr>
          <a:xfrm>
            <a:off x="38014402" y="24860391"/>
            <a:ext cx="9801774" cy="1786234"/>
            <a:chOff x="38498780" y="25255498"/>
            <a:chExt cx="9801774" cy="1786234"/>
          </a:xfrm>
        </p:grpSpPr>
        <p:sp>
          <p:nvSpPr>
            <p:cNvPr id="149" name="Rectangle: Rounded Corners 148">
              <a:extLst>
                <a:ext uri="{FF2B5EF4-FFF2-40B4-BE49-F238E27FC236}">
                  <a16:creationId xmlns:a16="http://schemas.microsoft.com/office/drawing/2014/main" id="{C7D7A39C-495F-A14B-9796-B853288810D9}"/>
                </a:ext>
              </a:extLst>
            </p:cNvPr>
            <p:cNvSpPr/>
            <p:nvPr/>
          </p:nvSpPr>
          <p:spPr>
            <a:xfrm>
              <a:off x="38785340" y="25863374"/>
              <a:ext cx="9228654" cy="471093"/>
            </a:xfrm>
            <a:prstGeom prst="roundRect">
              <a:avLst/>
            </a:prstGeom>
            <a:gradFill flip="none" rotWithShape="1">
              <a:gsLst>
                <a:gs pos="25000">
                  <a:srgbClr val="FFF0D9"/>
                </a:gs>
                <a:gs pos="75000">
                  <a:schemeClr val="accent5">
                    <a:lumMod val="20000"/>
                    <a:lumOff val="80000"/>
                  </a:schemeClr>
                </a:gs>
                <a:gs pos="0">
                  <a:srgbClr val="FFD89F"/>
                </a:gs>
                <a:gs pos="100000">
                  <a:schemeClr val="accent5">
                    <a:lumMod val="60000"/>
                    <a:lumOff val="40000"/>
                  </a:schemeClr>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0" name="Group 149">
              <a:extLst>
                <a:ext uri="{FF2B5EF4-FFF2-40B4-BE49-F238E27FC236}">
                  <a16:creationId xmlns:a16="http://schemas.microsoft.com/office/drawing/2014/main" id="{6856286D-A349-562D-AED8-608C7A2FA01A}"/>
                </a:ext>
              </a:extLst>
            </p:cNvPr>
            <p:cNvGrpSpPr/>
            <p:nvPr/>
          </p:nvGrpSpPr>
          <p:grpSpPr>
            <a:xfrm>
              <a:off x="38689948" y="26307797"/>
              <a:ext cx="9503286" cy="733935"/>
              <a:chOff x="38689948" y="26235594"/>
              <a:chExt cx="9503286" cy="733935"/>
            </a:xfrm>
          </p:grpSpPr>
          <p:sp>
            <p:nvSpPr>
              <p:cNvPr id="154" name="TextBox 153">
                <a:extLst>
                  <a:ext uri="{FF2B5EF4-FFF2-40B4-BE49-F238E27FC236}">
                    <a16:creationId xmlns:a16="http://schemas.microsoft.com/office/drawing/2014/main" id="{D8F83A9F-37B0-061D-2EF8-62FDBFA4FC0A}"/>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155" name="TextBox 154">
                <a:extLst>
                  <a:ext uri="{FF2B5EF4-FFF2-40B4-BE49-F238E27FC236}">
                    <a16:creationId xmlns:a16="http://schemas.microsoft.com/office/drawing/2014/main" id="{52475C5B-0925-9684-7E74-1C35C25F1C20}"/>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156" name="TextBox 155">
                <a:extLst>
                  <a:ext uri="{FF2B5EF4-FFF2-40B4-BE49-F238E27FC236}">
                    <a16:creationId xmlns:a16="http://schemas.microsoft.com/office/drawing/2014/main" id="{7D059D31-18FE-48FF-B157-E0A839AD449E}"/>
                  </a:ext>
                </a:extLst>
              </p:cNvPr>
              <p:cNvSpPr txBox="1"/>
              <p:nvPr/>
            </p:nvSpPr>
            <p:spPr>
              <a:xfrm>
                <a:off x="42787519" y="26384754"/>
                <a:ext cx="1458887" cy="584775"/>
              </a:xfrm>
              <a:prstGeom prst="rect">
                <a:avLst/>
              </a:prstGeom>
              <a:noFill/>
            </p:spPr>
            <p:txBody>
              <a:bodyPr wrap="square" rtlCol="0">
                <a:spAutoFit/>
              </a:bodyPr>
              <a:lstStyle/>
              <a:p>
                <a:pPr algn="ctr"/>
                <a:r>
                  <a:rPr lang="en-US" sz="3200" dirty="0">
                    <a:latin typeface="Amasis MT Pro" panose="02040504050005020304" pitchFamily="18" charset="0"/>
                  </a:rPr>
                  <a:t>?s/?</a:t>
                </a:r>
                <a:r>
                  <a:rPr lang="en-US" sz="3200" dirty="0" err="1">
                    <a:latin typeface="Amasis MT Pro" panose="02040504050005020304" pitchFamily="18" charset="0"/>
                  </a:rPr>
                  <a:t>sh</a:t>
                </a:r>
                <a:endParaRPr lang="en-US" sz="3200" dirty="0">
                  <a:latin typeface="Amasis MT Pro" panose="02040504050005020304" pitchFamily="18" charset="0"/>
                </a:endParaRPr>
              </a:p>
            </p:txBody>
          </p:sp>
        </p:grpSp>
        <p:sp>
          <p:nvSpPr>
            <p:cNvPr id="151" name="TextBox 150">
              <a:extLst>
                <a:ext uri="{FF2B5EF4-FFF2-40B4-BE49-F238E27FC236}">
                  <a16:creationId xmlns:a16="http://schemas.microsoft.com/office/drawing/2014/main" id="{592FDFE6-2EA6-009B-CC8C-D26220DC0EF6}"/>
                </a:ext>
              </a:extLst>
            </p:cNvPr>
            <p:cNvSpPr txBox="1"/>
            <p:nvPr/>
          </p:nvSpPr>
          <p:spPr>
            <a:xfrm>
              <a:off x="38498780" y="25293651"/>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152" name="TextBox 151">
              <a:extLst>
                <a:ext uri="{FF2B5EF4-FFF2-40B4-BE49-F238E27FC236}">
                  <a16:creationId xmlns:a16="http://schemas.microsoft.com/office/drawing/2014/main" id="{FC975828-9111-327D-56D0-FC7BB4E15E42}"/>
                </a:ext>
              </a:extLst>
            </p:cNvPr>
            <p:cNvSpPr txBox="1"/>
            <p:nvPr/>
          </p:nvSpPr>
          <p:spPr>
            <a:xfrm>
              <a:off x="47304526" y="25255498"/>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53" name="Straight Arrow Connector 152">
              <a:extLst>
                <a:ext uri="{FF2B5EF4-FFF2-40B4-BE49-F238E27FC236}">
                  <a16:creationId xmlns:a16="http://schemas.microsoft.com/office/drawing/2014/main" id="{99800ADE-60F2-28EB-E924-A33CEC968555}"/>
                </a:ext>
              </a:extLst>
            </p:cNvPr>
            <p:cNvCxnSpPr>
              <a:stCxn id="149" idx="1"/>
              <a:endCxn id="149"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58" name="TextBox 157">
            <a:extLst>
              <a:ext uri="{FF2B5EF4-FFF2-40B4-BE49-F238E27FC236}">
                <a16:creationId xmlns:a16="http://schemas.microsoft.com/office/drawing/2014/main" id="{4BD7022E-C2A1-B4A7-DC5C-585D85ADAE05}"/>
              </a:ext>
            </a:extLst>
          </p:cNvPr>
          <p:cNvSpPr txBox="1"/>
          <p:nvPr/>
        </p:nvSpPr>
        <p:spPr>
          <a:xfrm>
            <a:off x="40913450" y="23105913"/>
            <a:ext cx="7349258" cy="1384995"/>
          </a:xfrm>
          <a:prstGeom prst="rect">
            <a:avLst/>
          </a:prstGeom>
          <a:noFill/>
        </p:spPr>
        <p:txBody>
          <a:bodyPr wrap="square" rtlCol="0">
            <a:spAutoFit/>
          </a:bodyPr>
          <a:lstStyle/>
          <a:p>
            <a:pPr algn="ctr"/>
            <a:r>
              <a:rPr lang="en-US" sz="2800" i="1" dirty="0">
                <a:latin typeface="Amasis MT Pro" panose="02040504050005020304" pitchFamily="18" charset="0"/>
              </a:rPr>
              <a:t>Figure 3: A visual illustrating how the words spoken by Talker A and Talker B will be paired to produce two sets of materials.</a:t>
            </a:r>
          </a:p>
        </p:txBody>
      </p:sp>
      <p:sp>
        <p:nvSpPr>
          <p:cNvPr id="159" name="TextBox 158">
            <a:extLst>
              <a:ext uri="{FF2B5EF4-FFF2-40B4-BE49-F238E27FC236}">
                <a16:creationId xmlns:a16="http://schemas.microsoft.com/office/drawing/2014/main" id="{E3548849-F69F-E3CD-3F99-C8DB521783C1}"/>
              </a:ext>
            </a:extLst>
          </p:cNvPr>
          <p:cNvSpPr txBox="1"/>
          <p:nvPr/>
        </p:nvSpPr>
        <p:spPr>
          <a:xfrm>
            <a:off x="27555782" y="22937743"/>
            <a:ext cx="13079619" cy="1384995"/>
          </a:xfrm>
          <a:prstGeom prst="rect">
            <a:avLst/>
          </a:prstGeom>
          <a:noFill/>
        </p:spPr>
        <p:txBody>
          <a:bodyPr wrap="square" rtlCol="0">
            <a:spAutoFit/>
          </a:bodyPr>
          <a:lstStyle/>
          <a:p>
            <a:pPr algn="ctr"/>
            <a:r>
              <a:rPr lang="en-US" sz="2800" i="1" dirty="0">
                <a:latin typeface="Amasis MT Pro" panose="02040504050005020304" pitchFamily="18" charset="0"/>
              </a:rPr>
              <a:t>Figure 4: A static representation of how a participant will progress through a trial. Each trial will begin with the participant hearing an audio file, and then selecting either “Word” or “Nonword”.</a:t>
            </a:r>
          </a:p>
        </p:txBody>
      </p:sp>
      <p:sp>
        <p:nvSpPr>
          <p:cNvPr id="160" name="TextBox 159">
            <a:extLst>
              <a:ext uri="{FF2B5EF4-FFF2-40B4-BE49-F238E27FC236}">
                <a16:creationId xmlns:a16="http://schemas.microsoft.com/office/drawing/2014/main" id="{ABEFE768-FA51-B557-506B-305C22EF386E}"/>
              </a:ext>
            </a:extLst>
          </p:cNvPr>
          <p:cNvSpPr txBox="1"/>
          <p:nvPr/>
        </p:nvSpPr>
        <p:spPr>
          <a:xfrm>
            <a:off x="37669162" y="26604826"/>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sp>
        <p:nvSpPr>
          <p:cNvPr id="161" name="TextBox 160">
            <a:extLst>
              <a:ext uri="{FF2B5EF4-FFF2-40B4-BE49-F238E27FC236}">
                <a16:creationId xmlns:a16="http://schemas.microsoft.com/office/drawing/2014/main" id="{D90FF179-EBB3-DAFD-3C53-5E36FE1F3544}"/>
              </a:ext>
            </a:extLst>
          </p:cNvPr>
          <p:cNvSpPr txBox="1"/>
          <p:nvPr/>
        </p:nvSpPr>
        <p:spPr>
          <a:xfrm>
            <a:off x="17182484" y="14708914"/>
            <a:ext cx="9294049" cy="1754326"/>
          </a:xfrm>
          <a:prstGeom prst="rect">
            <a:avLst/>
          </a:prstGeom>
          <a:noFill/>
        </p:spPr>
        <p:txBody>
          <a:bodyPr wrap="square" rtlCol="0">
            <a:spAutoFit/>
          </a:bodyPr>
          <a:lstStyle/>
          <a:p>
            <a:r>
              <a:rPr lang="und-Latn-001" sz="3600" dirty="0">
                <a:solidFill>
                  <a:schemeClr val="tx1">
                    <a:lumMod val="85000"/>
                    <a:lumOff val="15000"/>
                  </a:schemeClr>
                </a:solidFill>
                <a:latin typeface="Amasis MT Pro" panose="02040504050005020304" pitchFamily="18" charset="0"/>
              </a:rPr>
              <a:t>Gender will be counterbalanced such that</a:t>
            </a:r>
            <a:r>
              <a:rPr lang="en-US" sz="3600" dirty="0">
                <a:solidFill>
                  <a:schemeClr val="tx1">
                    <a:lumMod val="85000"/>
                    <a:lumOff val="15000"/>
                  </a:schemeClr>
                </a:solidFill>
                <a:latin typeface="Amasis MT Pro" panose="02040504050005020304" pitchFamily="18" charset="0"/>
              </a:rPr>
              <a:t> </a:t>
            </a:r>
            <a:r>
              <a:rPr lang="und-Latn-001" sz="3600" b="1" dirty="0">
                <a:solidFill>
                  <a:srgbClr val="4D7000"/>
                </a:solidFill>
                <a:latin typeface="Amasis MT Pro" panose="02040504050005020304" pitchFamily="18" charset="0"/>
              </a:rPr>
              <a:t>ea</a:t>
            </a:r>
            <a:r>
              <a:rPr lang="en-US" sz="3600" b="1" dirty="0" err="1">
                <a:solidFill>
                  <a:srgbClr val="4D7000"/>
                </a:solidFill>
                <a:latin typeface="Amasis MT Pro" panose="02040504050005020304" pitchFamily="18" charset="0"/>
              </a:rPr>
              <a:t>ch</a:t>
            </a:r>
            <a:r>
              <a:rPr lang="en-US" sz="3600" b="1" dirty="0">
                <a:solidFill>
                  <a:srgbClr val="4D7000"/>
                </a:solidFill>
                <a:latin typeface="Amasis MT Pro" panose="02040504050005020304" pitchFamily="18" charset="0"/>
              </a:rPr>
              <a:t> experiment will have a male and a female talker:</a:t>
            </a:r>
            <a:endParaRPr lang="en-US" sz="3600" i="1" dirty="0">
              <a:solidFill>
                <a:schemeClr val="tx1">
                  <a:lumMod val="85000"/>
                  <a:lumOff val="15000"/>
                </a:schemeClr>
              </a:solidFill>
              <a:latin typeface="Amasis MT Pro" panose="02040504050005020304" pitchFamily="18" charset="0"/>
            </a:endParaRPr>
          </a:p>
        </p:txBody>
      </p:sp>
      <p:sp>
        <p:nvSpPr>
          <p:cNvPr id="165" name="Rectangle 164">
            <a:extLst>
              <a:ext uri="{FF2B5EF4-FFF2-40B4-BE49-F238E27FC236}">
                <a16:creationId xmlns:a16="http://schemas.microsoft.com/office/drawing/2014/main" id="{BD995FF2-5A28-0BAD-DD0D-71637880C00B}"/>
              </a:ext>
            </a:extLst>
          </p:cNvPr>
          <p:cNvSpPr/>
          <p:nvPr/>
        </p:nvSpPr>
        <p:spPr>
          <a:xfrm rot="10800000">
            <a:off x="17291813" y="21146011"/>
            <a:ext cx="4499817" cy="2719596"/>
          </a:xfrm>
          <a:prstGeom prst="rect">
            <a:avLst/>
          </a:prstGeom>
          <a:gradFill flip="none" rotWithShape="1">
            <a:gsLst>
              <a:gs pos="32000">
                <a:srgbClr val="FFFFFF">
                  <a:alpha val="99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2D07CB7C-9B2D-277E-7D5D-BB8231F18F73}"/>
              </a:ext>
            </a:extLst>
          </p:cNvPr>
          <p:cNvSpPr/>
          <p:nvPr/>
        </p:nvSpPr>
        <p:spPr>
          <a:xfrm rot="10800000">
            <a:off x="17207293" y="21804889"/>
            <a:ext cx="4616684" cy="2777813"/>
          </a:xfrm>
          <a:prstGeom prst="rect">
            <a:avLst/>
          </a:prstGeom>
          <a:gradFill flip="none" rotWithShape="1">
            <a:gsLst>
              <a:gs pos="32000">
                <a:srgbClr val="FFFFFF">
                  <a:alpha val="99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06E3F4AD-5D68-FBA7-F1D0-47267AF3A5BF}"/>
              </a:ext>
            </a:extLst>
          </p:cNvPr>
          <p:cNvSpPr/>
          <p:nvPr/>
        </p:nvSpPr>
        <p:spPr>
          <a:xfrm rot="10800000">
            <a:off x="21858503" y="21140050"/>
            <a:ext cx="4573703" cy="3035085"/>
          </a:xfrm>
          <a:prstGeom prst="rect">
            <a:avLst/>
          </a:prstGeom>
          <a:gradFill flip="none" rotWithShape="1">
            <a:gsLst>
              <a:gs pos="40000">
                <a:srgbClr val="FFFFF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1821F35A-2B6B-318A-65F5-5298214C2371}"/>
              </a:ext>
            </a:extLst>
          </p:cNvPr>
          <p:cNvSpPr txBox="1"/>
          <p:nvPr/>
        </p:nvSpPr>
        <p:spPr>
          <a:xfrm>
            <a:off x="17143675" y="23383190"/>
            <a:ext cx="9548753" cy="954107"/>
          </a:xfrm>
          <a:prstGeom prst="rect">
            <a:avLst/>
          </a:prstGeom>
          <a:noFill/>
          <a:ln>
            <a:noFill/>
          </a:ln>
        </p:spPr>
        <p:txBody>
          <a:bodyPr wrap="square" rtlCol="0">
            <a:spAutoFit/>
          </a:bodyPr>
          <a:lstStyle/>
          <a:p>
            <a:pPr algn="ctr"/>
            <a:r>
              <a:rPr lang="en-US" sz="2800" i="1" dirty="0">
                <a:latin typeface="Amasis MT Pro" panose="02040504050005020304" pitchFamily="18" charset="0"/>
              </a:rPr>
              <a:t>Figure 2: The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voice (left) and Talker B’s voice (right).</a:t>
            </a:r>
            <a:endParaRPr lang="en-US" sz="2800" i="1" dirty="0">
              <a:latin typeface="Amasis MT Pro" panose="02040504050005020304" pitchFamily="18" charset="0"/>
            </a:endParaRPr>
          </a:p>
        </p:txBody>
      </p:sp>
      <p:cxnSp>
        <p:nvCxnSpPr>
          <p:cNvPr id="6" name="Straight Connector 5">
            <a:extLst>
              <a:ext uri="{FF2B5EF4-FFF2-40B4-BE49-F238E27FC236}">
                <a16:creationId xmlns:a16="http://schemas.microsoft.com/office/drawing/2014/main" id="{ABFEA7DB-8679-AD31-E31F-443B3116F710}"/>
              </a:ext>
            </a:extLst>
          </p:cNvPr>
          <p:cNvCxnSpPr>
            <a:cxnSpLocks/>
          </p:cNvCxnSpPr>
          <p:nvPr/>
        </p:nvCxnSpPr>
        <p:spPr>
          <a:xfrm>
            <a:off x="43032585" y="25468267"/>
            <a:ext cx="0" cy="635382"/>
          </a:xfrm>
          <a:prstGeom prst="line">
            <a:avLst/>
          </a:prstGeom>
          <a:ln w="3810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ADA6E6B-FD65-66CD-F016-44A6D931FB9C}"/>
              </a:ext>
            </a:extLst>
          </p:cNvPr>
          <p:cNvSpPr txBox="1"/>
          <p:nvPr/>
        </p:nvSpPr>
        <p:spPr>
          <a:xfrm>
            <a:off x="832710" y="14507179"/>
            <a:ext cx="4588593" cy="2185214"/>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a:t>
            </a:r>
            <a:r>
              <a:rPr lang="en-US" sz="2800" i="1" dirty="0">
                <a:latin typeface="Amasis MT Pro" panose="02040504050005020304" pitchFamily="18" charset="0"/>
              </a:rPr>
              <a:t>if  adaptation </a:t>
            </a:r>
            <a:r>
              <a:rPr lang="en-US" sz="2800" b="1" i="1" dirty="0">
                <a:latin typeface="Amasis MT Pro" panose="02040504050005020304" pitchFamily="18" charset="0"/>
              </a:rPr>
              <a:t>is not </a:t>
            </a:r>
            <a:r>
              <a:rPr lang="en-US" sz="2800" i="1" dirty="0">
                <a:latin typeface="Amasis MT Pro" panose="02040504050005020304" pitchFamily="18" charset="0"/>
              </a:rPr>
              <a:t>automatic:</a:t>
            </a: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A</a:t>
            </a:r>
            <a:r>
              <a:rPr lang="und-Latn-001" sz="2800" i="1" dirty="0">
                <a:latin typeface="Amasis MT Pro" panose="02040504050005020304" pitchFamily="18" charset="0"/>
              </a:rPr>
              <a:t>daptation </a:t>
            </a:r>
            <a:r>
              <a:rPr lang="en-US" sz="2800" i="1" dirty="0">
                <a:latin typeface="Amasis MT Pro" panose="02040504050005020304" pitchFamily="18" charset="0"/>
              </a:rPr>
              <a:t>is found </a:t>
            </a:r>
            <a:r>
              <a:rPr lang="en-US" sz="2800" b="1" i="1" dirty="0">
                <a:latin typeface="Amasis MT Pro" panose="02040504050005020304" pitchFamily="18" charset="0"/>
              </a:rPr>
              <a:t>only</a:t>
            </a:r>
            <a:r>
              <a:rPr lang="und-Latn-001" sz="2800" i="1" dirty="0">
                <a:latin typeface="Amasis MT Pro" panose="02040504050005020304" pitchFamily="18" charset="0"/>
              </a:rPr>
              <a:t> for </a:t>
            </a:r>
            <a:r>
              <a:rPr lang="en-US" sz="2800" i="1" dirty="0">
                <a:latin typeface="Amasis MT Pro" panose="02040504050005020304" pitchFamily="18" charset="0"/>
              </a:rPr>
              <a:t>the </a:t>
            </a:r>
            <a:r>
              <a:rPr lang="und-Latn-001" sz="2800" i="1" dirty="0">
                <a:latin typeface="Amasis MT Pro" panose="02040504050005020304" pitchFamily="18" charset="0"/>
              </a:rPr>
              <a:t>attended talker. </a:t>
            </a:r>
            <a:endParaRPr lang="en-US" sz="2800" i="1" dirty="0">
              <a:latin typeface="Amasis MT Pro" panose="02040504050005020304" pitchFamily="18" charset="0"/>
            </a:endParaRPr>
          </a:p>
        </p:txBody>
      </p:sp>
      <p:sp>
        <p:nvSpPr>
          <p:cNvPr id="93" name="TextBox 92">
            <a:extLst>
              <a:ext uri="{FF2B5EF4-FFF2-40B4-BE49-F238E27FC236}">
                <a16:creationId xmlns:a16="http://schemas.microsoft.com/office/drawing/2014/main" id="{B35EF3EE-1DD1-6B75-0EBC-10B2B2CFF865}"/>
              </a:ext>
            </a:extLst>
          </p:cNvPr>
          <p:cNvSpPr txBox="1"/>
          <p:nvPr/>
        </p:nvSpPr>
        <p:spPr>
          <a:xfrm>
            <a:off x="832710" y="18728220"/>
            <a:ext cx="4588593" cy="2123658"/>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if adaptation </a:t>
            </a:r>
            <a:r>
              <a:rPr lang="und-Latn-001" sz="2800" b="1" i="1" dirty="0">
                <a:latin typeface="Amasis MT Pro" panose="02040504050005020304" pitchFamily="18" charset="0"/>
              </a:rPr>
              <a:t>is</a:t>
            </a:r>
            <a:r>
              <a:rPr lang="und-Latn-001" sz="2800" i="1" dirty="0">
                <a:latin typeface="Amasis MT Pro" panose="02040504050005020304" pitchFamily="18" charset="0"/>
              </a:rPr>
              <a:t> automatic</a:t>
            </a:r>
            <a:r>
              <a:rPr lang="en-US" sz="2800" i="1" dirty="0">
                <a:latin typeface="Amasis MT Pro" panose="02040504050005020304" pitchFamily="18" charset="0"/>
              </a:rPr>
              <a:t>:</a:t>
            </a: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Adaptation is found for </a:t>
            </a:r>
            <a:r>
              <a:rPr lang="en-US" sz="2800" b="1" i="1" dirty="0">
                <a:latin typeface="Amasis MT Pro" panose="02040504050005020304" pitchFamily="18" charset="0"/>
              </a:rPr>
              <a:t>both </a:t>
            </a:r>
            <a:r>
              <a:rPr lang="en-US" sz="2800" i="1" dirty="0">
                <a:latin typeface="Amasis MT Pro" panose="02040504050005020304" pitchFamily="18" charset="0"/>
              </a:rPr>
              <a:t>talkers</a:t>
            </a:r>
          </a:p>
        </p:txBody>
      </p:sp>
      <p:sp>
        <p:nvSpPr>
          <p:cNvPr id="94" name="TextBox 93">
            <a:extLst>
              <a:ext uri="{FF2B5EF4-FFF2-40B4-BE49-F238E27FC236}">
                <a16:creationId xmlns:a16="http://schemas.microsoft.com/office/drawing/2014/main" id="{8E49E71A-8291-B48B-9CCD-818B11DBF8F7}"/>
              </a:ext>
            </a:extLst>
          </p:cNvPr>
          <p:cNvSpPr txBox="1"/>
          <p:nvPr/>
        </p:nvSpPr>
        <p:spPr>
          <a:xfrm>
            <a:off x="788111" y="22588336"/>
            <a:ext cx="4581977" cy="2985433"/>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if </a:t>
            </a:r>
            <a:r>
              <a:rPr lang="en-US" sz="2800" i="1" dirty="0">
                <a:latin typeface="Amasis MT Pro" panose="02040504050005020304" pitchFamily="18" charset="0"/>
              </a:rPr>
              <a:t>there is </a:t>
            </a:r>
            <a:r>
              <a:rPr lang="en-US" sz="2800" b="1" i="1" dirty="0">
                <a:latin typeface="Amasis MT Pro" panose="02040504050005020304" pitchFamily="18" charset="0"/>
              </a:rPr>
              <a:t>no</a:t>
            </a:r>
            <a:r>
              <a:rPr lang="en-US" sz="2800" i="1" dirty="0">
                <a:latin typeface="Amasis MT Pro" panose="02040504050005020304" pitchFamily="18" charset="0"/>
              </a:rPr>
              <a:t> adaptation to either talker:</a:t>
            </a:r>
            <a:endParaRPr lang="en-US" sz="2800" b="1" i="1" dirty="0">
              <a:latin typeface="Amasis MT Pro" panose="02040504050005020304" pitchFamily="18" charset="0"/>
            </a:endParaRP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Simultaneous exposure to two talkers could disrupt the necessary attention to adapt to </a:t>
            </a:r>
            <a:r>
              <a:rPr lang="en-US" sz="2800" b="1" i="1" dirty="0">
                <a:latin typeface="Amasis MT Pro" panose="02040504050005020304" pitchFamily="18" charset="0"/>
              </a:rPr>
              <a:t>either</a:t>
            </a:r>
            <a:r>
              <a:rPr lang="en-US" sz="2800" i="1" dirty="0">
                <a:latin typeface="Amasis MT Pro" panose="02040504050005020304" pitchFamily="18" charset="0"/>
              </a:rPr>
              <a:t> talker</a:t>
            </a:r>
          </a:p>
        </p:txBody>
      </p:sp>
      <p:pic>
        <p:nvPicPr>
          <p:cNvPr id="8" name="Picture 7">
            <a:extLst>
              <a:ext uri="{FF2B5EF4-FFF2-40B4-BE49-F238E27FC236}">
                <a16:creationId xmlns:a16="http://schemas.microsoft.com/office/drawing/2014/main" id="{DFD0F7EA-F77E-29BB-97C2-4A3E6B9C4CAE}"/>
              </a:ext>
            </a:extLst>
          </p:cNvPr>
          <p:cNvPicPr>
            <a:picLocks noChangeAspect="1"/>
          </p:cNvPicPr>
          <p:nvPr/>
        </p:nvPicPr>
        <p:blipFill>
          <a:blip r:embed="rId10"/>
          <a:stretch>
            <a:fillRect/>
          </a:stretch>
        </p:blipFill>
        <p:spPr>
          <a:xfrm>
            <a:off x="5688797" y="13620175"/>
            <a:ext cx="10120960" cy="4599536"/>
          </a:xfrm>
          <a:prstGeom prst="rect">
            <a:avLst/>
          </a:prstGeom>
        </p:spPr>
      </p:pic>
      <p:pic>
        <p:nvPicPr>
          <p:cNvPr id="10" name="Picture 9">
            <a:extLst>
              <a:ext uri="{FF2B5EF4-FFF2-40B4-BE49-F238E27FC236}">
                <a16:creationId xmlns:a16="http://schemas.microsoft.com/office/drawing/2014/main" id="{3ADDB041-B9C8-A02E-CA2C-DC27160C80A1}"/>
              </a:ext>
            </a:extLst>
          </p:cNvPr>
          <p:cNvPicPr>
            <a:picLocks noChangeAspect="1"/>
          </p:cNvPicPr>
          <p:nvPr/>
        </p:nvPicPr>
        <p:blipFill rotWithShape="1">
          <a:blip r:embed="rId11"/>
          <a:srcRect t="2014"/>
          <a:stretch/>
        </p:blipFill>
        <p:spPr>
          <a:xfrm>
            <a:off x="5661423" y="17807860"/>
            <a:ext cx="10148334" cy="4531599"/>
          </a:xfrm>
          <a:prstGeom prst="rect">
            <a:avLst/>
          </a:prstGeom>
        </p:spPr>
      </p:pic>
      <p:pic>
        <p:nvPicPr>
          <p:cNvPr id="12" name="Picture 11">
            <a:extLst>
              <a:ext uri="{FF2B5EF4-FFF2-40B4-BE49-F238E27FC236}">
                <a16:creationId xmlns:a16="http://schemas.microsoft.com/office/drawing/2014/main" id="{D3FD99DD-679C-944E-6795-4EFF94457FBC}"/>
              </a:ext>
            </a:extLst>
          </p:cNvPr>
          <p:cNvPicPr>
            <a:picLocks noChangeAspect="1"/>
          </p:cNvPicPr>
          <p:nvPr/>
        </p:nvPicPr>
        <p:blipFill rotWithShape="1">
          <a:blip r:embed="rId12"/>
          <a:srcRect t="1121" r="253"/>
          <a:stretch/>
        </p:blipFill>
        <p:spPr>
          <a:xfrm>
            <a:off x="5576836" y="21890494"/>
            <a:ext cx="10205197" cy="4531599"/>
          </a:xfrm>
          <a:prstGeom prst="rect">
            <a:avLst/>
          </a:prstGeom>
        </p:spPr>
      </p:pic>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4879</TotalTime>
  <Words>1386</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116</cp:revision>
  <dcterms:created xsi:type="dcterms:W3CDTF">2022-07-25T16:59:43Z</dcterms:created>
  <dcterms:modified xsi:type="dcterms:W3CDTF">2022-07-31T20:37:06Z</dcterms:modified>
</cp:coreProperties>
</file>