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0" r:id="rId3"/>
  </p:sldMasterIdLst>
  <p:notesMasterIdLst>
    <p:notesMasterId r:id="rId30"/>
  </p:notesMasterIdLst>
  <p:sldIdLst>
    <p:sldId id="256" r:id="rId4"/>
    <p:sldId id="257" r:id="rId5"/>
    <p:sldId id="259" r:id="rId6"/>
    <p:sldId id="261" r:id="rId7"/>
    <p:sldId id="336" r:id="rId8"/>
    <p:sldId id="339" r:id="rId9"/>
    <p:sldId id="361" r:id="rId10"/>
    <p:sldId id="332" r:id="rId11"/>
    <p:sldId id="357" r:id="rId12"/>
    <p:sldId id="360" r:id="rId13"/>
    <p:sldId id="338" r:id="rId14"/>
    <p:sldId id="350" r:id="rId15"/>
    <p:sldId id="355" r:id="rId16"/>
    <p:sldId id="258" r:id="rId17"/>
    <p:sldId id="340" r:id="rId18"/>
    <p:sldId id="349" r:id="rId19"/>
    <p:sldId id="352" r:id="rId20"/>
    <p:sldId id="329" r:id="rId21"/>
    <p:sldId id="358" r:id="rId22"/>
    <p:sldId id="359" r:id="rId23"/>
    <p:sldId id="346" r:id="rId24"/>
    <p:sldId id="348" r:id="rId25"/>
    <p:sldId id="345" r:id="rId26"/>
    <p:sldId id="341" r:id="rId27"/>
    <p:sldId id="342" r:id="rId28"/>
    <p:sldId id="35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7EE5FB-1ADE-4D5D-BB17-D8D301F7F8C7}">
          <p14:sldIdLst>
            <p14:sldId id="256"/>
          </p14:sldIdLst>
        </p14:section>
        <p14:section name="Concept" id="{A508B41E-2A2C-4E3F-8109-7D8FA0C5D0A5}">
          <p14:sldIdLst>
            <p14:sldId id="257"/>
            <p14:sldId id="259"/>
            <p14:sldId id="261"/>
          </p14:sldIdLst>
        </p14:section>
        <p14:section name="Task" id="{BCADC231-846A-40CB-B20E-59AA01AC8B1A}">
          <p14:sldIdLst>
            <p14:sldId id="336"/>
            <p14:sldId id="339"/>
            <p14:sldId id="361"/>
            <p14:sldId id="332"/>
            <p14:sldId id="357"/>
          </p14:sldIdLst>
        </p14:section>
        <p14:section name="Methods" id="{3221A718-525C-4E96-A381-B769A0E19160}">
          <p14:sldIdLst>
            <p14:sldId id="360"/>
            <p14:sldId id="338"/>
            <p14:sldId id="350"/>
            <p14:sldId id="355"/>
          </p14:sldIdLst>
        </p14:section>
        <p14:section name="Results" id="{272A7B43-3D22-4FD4-9B9F-E903EC2874C4}">
          <p14:sldIdLst>
            <p14:sldId id="258"/>
            <p14:sldId id="340"/>
            <p14:sldId id="349"/>
            <p14:sldId id="352"/>
            <p14:sldId id="329"/>
          </p14:sldIdLst>
        </p14:section>
        <p14:section name="extra" id="{79E842B5-C580-420F-AE67-290B9695DE80}">
          <p14:sldIdLst>
            <p14:sldId id="358"/>
            <p14:sldId id="359"/>
            <p14:sldId id="346"/>
            <p14:sldId id="348"/>
            <p14:sldId id="345"/>
            <p14:sldId id="341"/>
            <p14:sldId id="342"/>
            <p14:sldId id="3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0C01"/>
    <a:srgbClr val="ECE0CC"/>
    <a:srgbClr val="FDEABB"/>
    <a:srgbClr val="981B02"/>
    <a:srgbClr val="FFF6E7"/>
    <a:srgbClr val="FFCCFF"/>
    <a:srgbClr val="FFBE5F"/>
    <a:srgbClr val="77CEF9"/>
    <a:srgbClr val="A9D18E"/>
    <a:srgbClr val="FEF3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667" autoAdjust="0"/>
  </p:normalViewPr>
  <p:slideViewPr>
    <p:cSldViewPr snapToGrid="0">
      <p:cViewPr varScale="1">
        <p:scale>
          <a:sx n="46" d="100"/>
          <a:sy n="46" d="100"/>
        </p:scale>
        <p:origin x="133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04A0F-4FD7-4AB7-A71C-8B951896A213}" type="datetimeFigureOut">
              <a:rPr lang="en-US" smtClean="0"/>
              <a:t>5/5/2023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3EA52-D3A0-40F1-9735-C074FB8CCFA0}" type="slidenum">
              <a:rPr lang="en-US" smtClean="0"/>
              <a:t>‹#›</a:t>
            </a:fld>
            <a:endParaRPr lang="en-US"/>
          </a:p>
        </p:txBody>
      </p:sp>
    </p:spTree>
    <p:extLst>
      <p:ext uri="{BB962C8B-B14F-4D97-AF65-F5344CB8AC3E}">
        <p14:creationId xmlns:p14="http://schemas.microsoft.com/office/powerpoint/2010/main" val="3658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perceive these sounds like this</a:t>
            </a:r>
          </a:p>
        </p:txBody>
      </p:sp>
      <p:sp>
        <p:nvSpPr>
          <p:cNvPr id="4" name="Slide Number Placeholder 3"/>
          <p:cNvSpPr>
            <a:spLocks noGrp="1"/>
          </p:cNvSpPr>
          <p:nvPr>
            <p:ph type="sldNum" sz="quarter" idx="5"/>
          </p:nvPr>
        </p:nvSpPr>
        <p:spPr/>
        <p:txBody>
          <a:bodyPr/>
          <a:lstStyle/>
          <a:p>
            <a:fld id="{3423EA52-D3A0-40F1-9735-C074FB8CCFA0}" type="slidenum">
              <a:rPr lang="en-US" smtClean="0"/>
              <a:t>2</a:t>
            </a:fld>
            <a:endParaRPr lang="en-US"/>
          </a:p>
        </p:txBody>
      </p:sp>
    </p:spTree>
    <p:extLst>
      <p:ext uri="{BB962C8B-B14F-4D97-AF65-F5344CB8AC3E}">
        <p14:creationId xmlns:p14="http://schemas.microsoft.com/office/powerpoint/2010/main" val="722809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practice filler trials where the participants were given feedback. They had to respond to all four trials correctly consecutively to progress to the Exposure Phase</a:t>
            </a:r>
          </a:p>
          <a:p>
            <a:endParaRPr lang="en-US" dirty="0"/>
          </a:p>
          <a:p>
            <a:r>
              <a:rPr lang="en-US" dirty="0"/>
              <a:t>The Exist survey consisted of some questions gauging the functionality of the experiment, feedback about what participant’s experienced, and some necessary demographic information.</a:t>
            </a:r>
          </a:p>
          <a:p>
            <a:endParaRPr lang="en-US" dirty="0"/>
          </a:p>
          <a:p>
            <a:pPr marL="171450" indent="-171450">
              <a:buFontTx/>
              <a:buChar char="-"/>
            </a:pPr>
            <a:r>
              <a:rPr lang="en-US" dirty="0"/>
              <a:t>25% of the trials in each exposure block are critical trials</a:t>
            </a:r>
          </a:p>
          <a:p>
            <a:pPr marL="0" indent="0">
              <a:buFontTx/>
              <a:buNone/>
            </a:pPr>
            <a:endParaRPr lang="en-US" dirty="0"/>
          </a:p>
          <a:p>
            <a:r>
              <a:rPr lang="en-US" dirty="0"/>
              <a:t>- Of the 2 critical trials, 1 is a typical sounding s or </a:t>
            </a:r>
            <a:r>
              <a:rPr lang="en-US" dirty="0" err="1"/>
              <a:t>sh</a:t>
            </a:r>
            <a:r>
              <a:rPr lang="en-US" dirty="0"/>
              <a:t>, and the second is an atypical production of the alternative.</a:t>
            </a:r>
          </a:p>
          <a:p>
            <a:endParaRPr lang="en-US" dirty="0"/>
          </a:p>
          <a:p>
            <a:endParaRPr lang="en-US" dirty="0"/>
          </a:p>
        </p:txBody>
      </p:sp>
      <p:sp>
        <p:nvSpPr>
          <p:cNvPr id="4" name="Slide Number Placeholder 3"/>
          <p:cNvSpPr>
            <a:spLocks noGrp="1"/>
          </p:cNvSpPr>
          <p:nvPr>
            <p:ph type="sldNum" sz="quarter" idx="5"/>
          </p:nvPr>
        </p:nvSpPr>
        <p:spPr/>
        <p:txBody>
          <a:bodyPr/>
          <a:lstStyle/>
          <a:p>
            <a:fld id="{3423EA52-D3A0-40F1-9735-C074FB8CCFA0}" type="slidenum">
              <a:rPr lang="en-US" smtClean="0"/>
              <a:t>12</a:t>
            </a:fld>
            <a:endParaRPr lang="en-US"/>
          </a:p>
        </p:txBody>
      </p:sp>
    </p:spTree>
    <p:extLst>
      <p:ext uri="{BB962C8B-B14F-4D97-AF65-F5344CB8AC3E}">
        <p14:creationId xmlns:p14="http://schemas.microsoft.com/office/powerpoint/2010/main" val="3597632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exclusions: most performed the task correctly and were able to perform the lexical decision task accurately </a:t>
            </a:r>
          </a:p>
        </p:txBody>
      </p:sp>
      <p:sp>
        <p:nvSpPr>
          <p:cNvPr id="4" name="Slide Number Placeholder 3"/>
          <p:cNvSpPr>
            <a:spLocks noGrp="1"/>
          </p:cNvSpPr>
          <p:nvPr>
            <p:ph type="sldNum" sz="quarter" idx="5"/>
          </p:nvPr>
        </p:nvSpPr>
        <p:spPr/>
        <p:txBody>
          <a:bodyPr/>
          <a:lstStyle/>
          <a:p>
            <a:fld id="{3423EA52-D3A0-40F1-9735-C074FB8CCFA0}" type="slidenum">
              <a:rPr lang="en-US" smtClean="0"/>
              <a:t>13</a:t>
            </a:fld>
            <a:endParaRPr lang="en-US"/>
          </a:p>
        </p:txBody>
      </p:sp>
    </p:spTree>
    <p:extLst>
      <p:ext uri="{BB962C8B-B14F-4D97-AF65-F5344CB8AC3E}">
        <p14:creationId xmlns:p14="http://schemas.microsoft.com/office/powerpoint/2010/main" val="2760742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points represent the actual average proportion of ASHI trials for each Test Item, and the lines/shading represent a 95% confidence interval</a:t>
            </a:r>
          </a:p>
        </p:txBody>
      </p:sp>
      <p:sp>
        <p:nvSpPr>
          <p:cNvPr id="4" name="Slide Number Placeholder 3"/>
          <p:cNvSpPr>
            <a:spLocks noGrp="1"/>
          </p:cNvSpPr>
          <p:nvPr>
            <p:ph type="sldNum" sz="quarter" idx="5"/>
          </p:nvPr>
        </p:nvSpPr>
        <p:spPr/>
        <p:txBody>
          <a:bodyPr/>
          <a:lstStyle/>
          <a:p>
            <a:fld id="{3423EA52-D3A0-40F1-9735-C074FB8CCFA0}" type="slidenum">
              <a:rPr lang="en-US" smtClean="0"/>
              <a:t>14</a:t>
            </a:fld>
            <a:endParaRPr lang="en-US"/>
          </a:p>
        </p:txBody>
      </p:sp>
    </p:spTree>
    <p:extLst>
      <p:ext uri="{BB962C8B-B14F-4D97-AF65-F5344CB8AC3E}">
        <p14:creationId xmlns:p14="http://schemas.microsoft.com/office/powerpoint/2010/main" val="3041668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Slight difference in the male attended talker and female unattended talker </a:t>
            </a:r>
          </a:p>
        </p:txBody>
      </p:sp>
      <p:sp>
        <p:nvSpPr>
          <p:cNvPr id="4" name="Slide Number Placeholder 3"/>
          <p:cNvSpPr>
            <a:spLocks noGrp="1"/>
          </p:cNvSpPr>
          <p:nvPr>
            <p:ph type="sldNum" sz="quarter" idx="5"/>
          </p:nvPr>
        </p:nvSpPr>
        <p:spPr/>
        <p:txBody>
          <a:bodyPr/>
          <a:lstStyle/>
          <a:p>
            <a:fld id="{3423EA52-D3A0-40F1-9735-C074FB8CCFA0}" type="slidenum">
              <a:rPr lang="en-US" smtClean="0"/>
              <a:t>15</a:t>
            </a:fld>
            <a:endParaRPr lang="en-US"/>
          </a:p>
        </p:txBody>
      </p:sp>
    </p:spTree>
    <p:extLst>
      <p:ext uri="{BB962C8B-B14F-4D97-AF65-F5344CB8AC3E}">
        <p14:creationId xmlns:p14="http://schemas.microsoft.com/office/powerpoint/2010/main" val="4119292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Samuel 2016 screened participants for their ability to categorize the ASI/ASHI spectrum</a:t>
            </a:r>
          </a:p>
          <a:p>
            <a:pPr marL="171450" indent="-171450">
              <a:buFontTx/>
              <a:buChar char="-"/>
            </a:pPr>
            <a:endParaRPr lang="en-US" dirty="0"/>
          </a:p>
          <a:p>
            <a:pPr marL="171450" indent="-171450">
              <a:buFontTx/>
              <a:buChar char="-"/>
            </a:pPr>
            <a:r>
              <a:rPr lang="en-US" dirty="0"/>
              <a:t>The Samuel 2016 test continuum was found to be s-biased by later experiments, so we sampled different steps from the ASHI/ASI continuum while still using the original synthesized stimuli</a:t>
            </a:r>
          </a:p>
          <a:p>
            <a:pPr marL="171450" indent="-171450">
              <a:buFontTx/>
              <a:buChar char="-"/>
            </a:pPr>
            <a:endParaRPr lang="en-US" dirty="0"/>
          </a:p>
          <a:p>
            <a:pPr marL="171450" indent="-171450">
              <a:buFontTx/>
              <a:buChar char="-"/>
            </a:pPr>
            <a:r>
              <a:rPr lang="en-US" dirty="0"/>
              <a:t>Our Talkers started speaking at the same time. Prior studies implemented a stimulus onset asynchrony, having one talker begin speaking first. In these studies, adaptation was found. It may be possible that the overlapping from both talkers produced too much noise in the environment that when listeners perceived an atypical production, they processed it as due to noise and did not learn that the talker produced an unusual pronunciation, but recognized the word through </a:t>
            </a:r>
            <a:r>
              <a:rPr lang="en-US"/>
              <a:t>top-down processing</a:t>
            </a:r>
          </a:p>
          <a:p>
            <a:pPr marL="171450" indent="-171450">
              <a:buFontTx/>
              <a:buChar char="-"/>
            </a:pPr>
            <a:endParaRPr lang="en-US" dirty="0"/>
          </a:p>
          <a:p>
            <a:pPr marL="171450" indent="-171450">
              <a:buFontTx/>
              <a:buChar char="-"/>
            </a:pPr>
            <a:r>
              <a:rPr lang="en-US" dirty="0"/>
              <a:t>A lexical recognition task encourages the listener to focus on if they had heard a word. Given the difficulty and the cognitive load of the task, it is possible that finer-grained speech cues were disregarded because they were less relevant to the task.</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3423EA52-D3A0-40F1-9735-C074FB8CCFA0}" type="slidenum">
              <a:rPr lang="en-US" smtClean="0"/>
              <a:t>16</a:t>
            </a:fld>
            <a:endParaRPr lang="en-US"/>
          </a:p>
        </p:txBody>
      </p:sp>
    </p:spTree>
    <p:extLst>
      <p:ext uri="{BB962C8B-B14F-4D97-AF65-F5344CB8AC3E}">
        <p14:creationId xmlns:p14="http://schemas.microsoft.com/office/powerpoint/2010/main" val="2238999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the Weisman fellowship, the department, and the U of R for the opportunity and experience</a:t>
            </a:r>
          </a:p>
        </p:txBody>
      </p:sp>
      <p:sp>
        <p:nvSpPr>
          <p:cNvPr id="4" name="Slide Number Placeholder 3"/>
          <p:cNvSpPr>
            <a:spLocks noGrp="1"/>
          </p:cNvSpPr>
          <p:nvPr>
            <p:ph type="sldNum" sz="quarter" idx="5"/>
          </p:nvPr>
        </p:nvSpPr>
        <p:spPr/>
        <p:txBody>
          <a:bodyPr/>
          <a:lstStyle/>
          <a:p>
            <a:fld id="{0775476F-A808-1F46-A368-07984F6DA22E}" type="slidenum">
              <a:rPr lang="en-US" smtClean="0"/>
              <a:t>17</a:t>
            </a:fld>
            <a:endParaRPr lang="en-US" dirty="0"/>
          </a:p>
        </p:txBody>
      </p:sp>
    </p:spTree>
    <p:extLst>
      <p:ext uri="{BB962C8B-B14F-4D97-AF65-F5344CB8AC3E}">
        <p14:creationId xmlns:p14="http://schemas.microsoft.com/office/powerpoint/2010/main" val="34967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5476F-A808-1F46-A368-07984F6DA2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7764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like this</a:t>
            </a:r>
          </a:p>
        </p:txBody>
      </p:sp>
      <p:sp>
        <p:nvSpPr>
          <p:cNvPr id="4" name="Slide Number Placeholder 3"/>
          <p:cNvSpPr>
            <a:spLocks noGrp="1"/>
          </p:cNvSpPr>
          <p:nvPr>
            <p:ph type="sldNum" sz="quarter" idx="5"/>
          </p:nvPr>
        </p:nvSpPr>
        <p:spPr/>
        <p:txBody>
          <a:bodyPr/>
          <a:lstStyle/>
          <a:p>
            <a:fld id="{3423EA52-D3A0-40F1-9735-C074FB8CCFA0}" type="slidenum">
              <a:rPr lang="en-US" smtClean="0"/>
              <a:t>3</a:t>
            </a:fld>
            <a:endParaRPr lang="en-US"/>
          </a:p>
        </p:txBody>
      </p:sp>
    </p:spTree>
    <p:extLst>
      <p:ext uri="{BB962C8B-B14F-4D97-AF65-F5344CB8AC3E}">
        <p14:creationId xmlns:p14="http://schemas.microsoft.com/office/powerpoint/2010/main" val="3612567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like this</a:t>
            </a:r>
          </a:p>
          <a:p>
            <a:endParaRPr lang="en-US" dirty="0"/>
          </a:p>
          <a:p>
            <a:r>
              <a:rPr lang="en-US" dirty="0"/>
              <a:t>Next slide: How do we learn from previous experiences?</a:t>
            </a:r>
          </a:p>
        </p:txBody>
      </p:sp>
      <p:sp>
        <p:nvSpPr>
          <p:cNvPr id="4" name="Slide Number Placeholder 3"/>
          <p:cNvSpPr>
            <a:spLocks noGrp="1"/>
          </p:cNvSpPr>
          <p:nvPr>
            <p:ph type="sldNum" sz="quarter" idx="5"/>
          </p:nvPr>
        </p:nvSpPr>
        <p:spPr/>
        <p:txBody>
          <a:bodyPr/>
          <a:lstStyle/>
          <a:p>
            <a:fld id="{3423EA52-D3A0-40F1-9735-C074FB8CCFA0}" type="slidenum">
              <a:rPr lang="en-US" smtClean="0"/>
              <a:t>4</a:t>
            </a:fld>
            <a:endParaRPr lang="en-US"/>
          </a:p>
        </p:txBody>
      </p:sp>
    </p:spTree>
    <p:extLst>
      <p:ext uri="{BB962C8B-B14F-4D97-AF65-F5344CB8AC3E}">
        <p14:creationId xmlns:p14="http://schemas.microsoft.com/office/powerpoint/2010/main" val="3440043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we are able to learn how a talker produces sounds is by recognizing the sound in an identifiable word. When simulating this process in participants, we often use a 2-alternative forced choice decision task in the field. </a:t>
            </a:r>
          </a:p>
          <a:p>
            <a:endParaRPr lang="en-US" dirty="0"/>
          </a:p>
          <a:p>
            <a:r>
              <a:rPr lang="en-US" dirty="0"/>
              <a:t>When unambiguous context is given, the atypical production is labelled. </a:t>
            </a:r>
          </a:p>
          <a:p>
            <a:endParaRPr lang="en-US" dirty="0"/>
          </a:p>
          <a:p>
            <a:r>
              <a:rPr lang="en-US" dirty="0"/>
              <a:t>---</a:t>
            </a:r>
          </a:p>
          <a:p>
            <a:r>
              <a:rPr lang="en-US" dirty="0"/>
              <a:t>Example of an ambiguous lexical context: seat vs sheet</a:t>
            </a:r>
          </a:p>
        </p:txBody>
      </p:sp>
      <p:sp>
        <p:nvSpPr>
          <p:cNvPr id="4" name="Slide Number Placeholder 3"/>
          <p:cNvSpPr>
            <a:spLocks noGrp="1"/>
          </p:cNvSpPr>
          <p:nvPr>
            <p:ph type="sldNum" sz="quarter" idx="5"/>
          </p:nvPr>
        </p:nvSpPr>
        <p:spPr/>
        <p:txBody>
          <a:bodyPr/>
          <a:lstStyle/>
          <a:p>
            <a:fld id="{3423EA52-D3A0-40F1-9735-C074FB8CCFA0}" type="slidenum">
              <a:rPr lang="en-US" smtClean="0"/>
              <a:t>5</a:t>
            </a:fld>
            <a:endParaRPr lang="en-US"/>
          </a:p>
        </p:txBody>
      </p:sp>
    </p:spTree>
    <p:extLst>
      <p:ext uri="{BB962C8B-B14F-4D97-AF65-F5344CB8AC3E}">
        <p14:creationId xmlns:p14="http://schemas.microsoft.com/office/powerpoint/2010/main" val="1697965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slide: How do we measure perception?</a:t>
            </a:r>
          </a:p>
        </p:txBody>
      </p:sp>
      <p:sp>
        <p:nvSpPr>
          <p:cNvPr id="4" name="Slide Number Placeholder 3"/>
          <p:cNvSpPr>
            <a:spLocks noGrp="1"/>
          </p:cNvSpPr>
          <p:nvPr>
            <p:ph type="sldNum" sz="quarter" idx="5"/>
          </p:nvPr>
        </p:nvSpPr>
        <p:spPr/>
        <p:txBody>
          <a:bodyPr/>
          <a:lstStyle/>
          <a:p>
            <a:fld id="{3423EA52-D3A0-40F1-9735-C074FB8CCFA0}" type="slidenum">
              <a:rPr lang="en-US" smtClean="0"/>
              <a:t>7</a:t>
            </a:fld>
            <a:endParaRPr lang="en-US"/>
          </a:p>
        </p:txBody>
      </p:sp>
    </p:spTree>
    <p:extLst>
      <p:ext uri="{BB962C8B-B14F-4D97-AF65-F5344CB8AC3E}">
        <p14:creationId xmlns:p14="http://schemas.microsoft.com/office/powerpoint/2010/main" val="1703191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these responses as a form of measure, we assign the value of 1 to one of the responses (here ASHI), and 0 to the other.</a:t>
            </a:r>
          </a:p>
        </p:txBody>
      </p:sp>
      <p:sp>
        <p:nvSpPr>
          <p:cNvPr id="4" name="Slide Number Placeholder 3"/>
          <p:cNvSpPr>
            <a:spLocks noGrp="1"/>
          </p:cNvSpPr>
          <p:nvPr>
            <p:ph type="sldNum" sz="quarter" idx="5"/>
          </p:nvPr>
        </p:nvSpPr>
        <p:spPr/>
        <p:txBody>
          <a:bodyPr/>
          <a:lstStyle/>
          <a:p>
            <a:fld id="{3423EA52-D3A0-40F1-9735-C074FB8CCFA0}" type="slidenum">
              <a:rPr lang="en-US" smtClean="0"/>
              <a:t>8</a:t>
            </a:fld>
            <a:endParaRPr lang="en-US"/>
          </a:p>
        </p:txBody>
      </p:sp>
    </p:spTree>
    <p:extLst>
      <p:ext uri="{BB962C8B-B14F-4D97-AF65-F5344CB8AC3E}">
        <p14:creationId xmlns:p14="http://schemas.microsoft.com/office/powerpoint/2010/main" val="4140158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3EA52-D3A0-40F1-9735-C074FB8CCFA0}" type="slidenum">
              <a:rPr lang="en-US" smtClean="0"/>
              <a:t>9</a:t>
            </a:fld>
            <a:endParaRPr lang="en-US"/>
          </a:p>
        </p:txBody>
      </p:sp>
    </p:spTree>
    <p:extLst>
      <p:ext uri="{BB962C8B-B14F-4D97-AF65-F5344CB8AC3E}">
        <p14:creationId xmlns:p14="http://schemas.microsoft.com/office/powerpoint/2010/main" val="442622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experiment I am presenting today, we will simulate two distinct talkers on the s/</a:t>
            </a:r>
            <a:r>
              <a:rPr lang="en-US" dirty="0" err="1"/>
              <a:t>sh</a:t>
            </a:r>
            <a:r>
              <a:rPr lang="en-US" dirty="0"/>
              <a:t> continuum, with inversely atypical productions.</a:t>
            </a:r>
          </a:p>
        </p:txBody>
      </p:sp>
      <p:sp>
        <p:nvSpPr>
          <p:cNvPr id="4" name="Slide Number Placeholder 3"/>
          <p:cNvSpPr>
            <a:spLocks noGrp="1"/>
          </p:cNvSpPr>
          <p:nvPr>
            <p:ph type="sldNum" sz="quarter" idx="5"/>
          </p:nvPr>
        </p:nvSpPr>
        <p:spPr/>
        <p:txBody>
          <a:bodyPr/>
          <a:lstStyle/>
          <a:p>
            <a:fld id="{3423EA52-D3A0-40F1-9735-C074FB8CCFA0}" type="slidenum">
              <a:rPr lang="en-US" smtClean="0"/>
              <a:t>10</a:t>
            </a:fld>
            <a:endParaRPr lang="en-US"/>
          </a:p>
        </p:txBody>
      </p:sp>
    </p:spTree>
    <p:extLst>
      <p:ext uri="{BB962C8B-B14F-4D97-AF65-F5344CB8AC3E}">
        <p14:creationId xmlns:p14="http://schemas.microsoft.com/office/powerpoint/2010/main" val="2208303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talker will be presented in one ear of the listener, and will produce a sound in either a male or female presenting voice. The second talker will be presented in the other ear, and be produced in the opposite ear. Our goal is to simulate two distinct talkers in different spatial locations. </a:t>
            </a:r>
          </a:p>
          <a:p>
            <a:endParaRPr lang="en-US" dirty="0"/>
          </a:p>
          <a:p>
            <a:r>
              <a:rPr lang="en-US" dirty="0"/>
              <a:t>During filler trials, one talker will produce a word and the other talker will produce a nonword.</a:t>
            </a:r>
          </a:p>
          <a:p>
            <a:endParaRPr lang="en-US" dirty="0"/>
          </a:p>
          <a:p>
            <a:r>
              <a:rPr lang="en-US" dirty="0"/>
              <a:t>During the critical trials, both talkers will produce words that contain an s/</a:t>
            </a:r>
            <a:r>
              <a:rPr lang="en-US" dirty="0" err="1"/>
              <a:t>sh</a:t>
            </a:r>
            <a:r>
              <a:rPr lang="en-US" dirty="0"/>
              <a:t> sound.</a:t>
            </a:r>
          </a:p>
          <a:p>
            <a:endParaRPr lang="en-US" dirty="0"/>
          </a:p>
          <a:p>
            <a:r>
              <a:rPr lang="en-US" dirty="0"/>
              <a:t>The ear presentation of the speaker and if the speaker produced a real English word were balanced for the Attended Talker</a:t>
            </a:r>
          </a:p>
        </p:txBody>
      </p:sp>
      <p:sp>
        <p:nvSpPr>
          <p:cNvPr id="4" name="Slide Number Placeholder 3"/>
          <p:cNvSpPr>
            <a:spLocks noGrp="1"/>
          </p:cNvSpPr>
          <p:nvPr>
            <p:ph type="sldNum" sz="quarter" idx="5"/>
          </p:nvPr>
        </p:nvSpPr>
        <p:spPr/>
        <p:txBody>
          <a:bodyPr/>
          <a:lstStyle/>
          <a:p>
            <a:fld id="{3423EA52-D3A0-40F1-9735-C074FB8CCFA0}" type="slidenum">
              <a:rPr lang="en-US" smtClean="0"/>
              <a:t>11</a:t>
            </a:fld>
            <a:endParaRPr lang="en-US"/>
          </a:p>
        </p:txBody>
      </p:sp>
    </p:spTree>
    <p:extLst>
      <p:ext uri="{BB962C8B-B14F-4D97-AF65-F5344CB8AC3E}">
        <p14:creationId xmlns:p14="http://schemas.microsoft.com/office/powerpoint/2010/main" val="3639936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12.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 Id="rId5" Type="http://schemas.openxmlformats.org/officeDocument/2006/relationships/image" Target="../media/image12.png"/><Relationship Id="rId4"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14.pn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0BDF6-4823-90AC-35AD-87D2FBCAA8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D5F9B-E827-1253-5EF8-66313ED74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87DDA2-ABD1-DD54-11CF-E6FE4E9BF73E}"/>
              </a:ext>
            </a:extLst>
          </p:cNvPr>
          <p:cNvSpPr>
            <a:spLocks noGrp="1"/>
          </p:cNvSpPr>
          <p:nvPr>
            <p:ph type="dt" sz="half" idx="10"/>
          </p:nvPr>
        </p:nvSpPr>
        <p:spPr/>
        <p:txBody>
          <a:bodyPr/>
          <a:lstStyle/>
          <a:p>
            <a:fld id="{53DC4837-BFE6-46F6-B3FC-96A636E772C4}" type="datetimeFigureOut">
              <a:rPr lang="en-US" smtClean="0"/>
              <a:t>5/5/2023</a:t>
            </a:fld>
            <a:endParaRPr lang="en-US"/>
          </a:p>
        </p:txBody>
      </p:sp>
      <p:sp>
        <p:nvSpPr>
          <p:cNvPr id="5" name="Footer Placeholder 4">
            <a:extLst>
              <a:ext uri="{FF2B5EF4-FFF2-40B4-BE49-F238E27FC236}">
                <a16:creationId xmlns:a16="http://schemas.microsoft.com/office/drawing/2014/main" id="{5E1AE0BF-5926-EA0A-BFF0-8CBDA2AD7C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59887-889C-B4D9-D037-9F50EFD9C5CA}"/>
              </a:ext>
            </a:extLst>
          </p:cNvPr>
          <p:cNvSpPr>
            <a:spLocks noGrp="1"/>
          </p:cNvSpPr>
          <p:nvPr>
            <p:ph type="sldNum" sz="quarter" idx="12"/>
          </p:nvPr>
        </p:nvSpPr>
        <p:spPr/>
        <p:txBody>
          <a:bodyPr/>
          <a:lstStyle/>
          <a:p>
            <a:fld id="{022B31FF-D90C-4929-B8C9-23655B2BB6AC}" type="slidenum">
              <a:rPr lang="en-US" smtClean="0"/>
              <a:t>‹#›</a:t>
            </a:fld>
            <a:endParaRPr lang="en-US"/>
          </a:p>
        </p:txBody>
      </p:sp>
    </p:spTree>
    <p:extLst>
      <p:ext uri="{BB962C8B-B14F-4D97-AF65-F5344CB8AC3E}">
        <p14:creationId xmlns:p14="http://schemas.microsoft.com/office/powerpoint/2010/main" val="3164617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DC27-8F76-779D-41C0-80F79200F3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5F8887-DF96-BB4D-6055-0A92C69CFD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BAC9B6-E802-F103-B9E3-0737B5A35F5E}"/>
              </a:ext>
            </a:extLst>
          </p:cNvPr>
          <p:cNvSpPr>
            <a:spLocks noGrp="1"/>
          </p:cNvSpPr>
          <p:nvPr>
            <p:ph type="dt" sz="half" idx="10"/>
          </p:nvPr>
        </p:nvSpPr>
        <p:spPr/>
        <p:txBody>
          <a:bodyPr/>
          <a:lstStyle/>
          <a:p>
            <a:fld id="{53DC4837-BFE6-46F6-B3FC-96A636E772C4}" type="datetimeFigureOut">
              <a:rPr lang="en-US" smtClean="0"/>
              <a:t>5/5/2023</a:t>
            </a:fld>
            <a:endParaRPr lang="en-US"/>
          </a:p>
        </p:txBody>
      </p:sp>
      <p:sp>
        <p:nvSpPr>
          <p:cNvPr id="5" name="Footer Placeholder 4">
            <a:extLst>
              <a:ext uri="{FF2B5EF4-FFF2-40B4-BE49-F238E27FC236}">
                <a16:creationId xmlns:a16="http://schemas.microsoft.com/office/drawing/2014/main" id="{9EA9661B-555D-39B8-503B-3BE904D9E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465A34-F12D-1EBD-0ED6-FB752AE67927}"/>
              </a:ext>
            </a:extLst>
          </p:cNvPr>
          <p:cNvSpPr>
            <a:spLocks noGrp="1"/>
          </p:cNvSpPr>
          <p:nvPr>
            <p:ph type="sldNum" sz="quarter" idx="12"/>
          </p:nvPr>
        </p:nvSpPr>
        <p:spPr/>
        <p:txBody>
          <a:bodyPr/>
          <a:lstStyle/>
          <a:p>
            <a:fld id="{022B31FF-D90C-4929-B8C9-23655B2BB6AC}" type="slidenum">
              <a:rPr lang="en-US" smtClean="0"/>
              <a:t>‹#›</a:t>
            </a:fld>
            <a:endParaRPr lang="en-US"/>
          </a:p>
        </p:txBody>
      </p:sp>
    </p:spTree>
    <p:extLst>
      <p:ext uri="{BB962C8B-B14F-4D97-AF65-F5344CB8AC3E}">
        <p14:creationId xmlns:p14="http://schemas.microsoft.com/office/powerpoint/2010/main" val="298116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8982D9-443A-6E08-9832-03C7BAA763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867839-CD68-8229-FF09-989D6C25EE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BEAF2-48C7-CE03-E651-E69CC5BBF043}"/>
              </a:ext>
            </a:extLst>
          </p:cNvPr>
          <p:cNvSpPr>
            <a:spLocks noGrp="1"/>
          </p:cNvSpPr>
          <p:nvPr>
            <p:ph type="dt" sz="half" idx="10"/>
          </p:nvPr>
        </p:nvSpPr>
        <p:spPr/>
        <p:txBody>
          <a:bodyPr/>
          <a:lstStyle/>
          <a:p>
            <a:fld id="{53DC4837-BFE6-46F6-B3FC-96A636E772C4}" type="datetimeFigureOut">
              <a:rPr lang="en-US" smtClean="0"/>
              <a:t>5/5/2023</a:t>
            </a:fld>
            <a:endParaRPr lang="en-US"/>
          </a:p>
        </p:txBody>
      </p:sp>
      <p:sp>
        <p:nvSpPr>
          <p:cNvPr id="5" name="Footer Placeholder 4">
            <a:extLst>
              <a:ext uri="{FF2B5EF4-FFF2-40B4-BE49-F238E27FC236}">
                <a16:creationId xmlns:a16="http://schemas.microsoft.com/office/drawing/2014/main" id="{AAA85CAE-1655-A7DC-CEFA-7076CBE76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7B7C4-E1F7-3996-518F-EA5CEE701091}"/>
              </a:ext>
            </a:extLst>
          </p:cNvPr>
          <p:cNvSpPr>
            <a:spLocks noGrp="1"/>
          </p:cNvSpPr>
          <p:nvPr>
            <p:ph type="sldNum" sz="quarter" idx="12"/>
          </p:nvPr>
        </p:nvSpPr>
        <p:spPr/>
        <p:txBody>
          <a:bodyPr/>
          <a:lstStyle/>
          <a:p>
            <a:fld id="{022B31FF-D90C-4929-B8C9-23655B2BB6AC}" type="slidenum">
              <a:rPr lang="en-US" smtClean="0"/>
              <a:t>‹#›</a:t>
            </a:fld>
            <a:endParaRPr lang="en-US"/>
          </a:p>
        </p:txBody>
      </p:sp>
    </p:spTree>
    <p:extLst>
      <p:ext uri="{BB962C8B-B14F-4D97-AF65-F5344CB8AC3E}">
        <p14:creationId xmlns:p14="http://schemas.microsoft.com/office/powerpoint/2010/main" val="2102597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85838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7323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3101109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13185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560747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068146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585459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892007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82DCE-230E-0568-6202-CC66DABD09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60919C-31FF-EBFA-B08D-A9B92B122D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1721C1-CC88-46E0-BBF4-71666FE36814}"/>
              </a:ext>
            </a:extLst>
          </p:cNvPr>
          <p:cNvSpPr>
            <a:spLocks noGrp="1"/>
          </p:cNvSpPr>
          <p:nvPr>
            <p:ph type="dt" sz="half" idx="10"/>
          </p:nvPr>
        </p:nvSpPr>
        <p:spPr/>
        <p:txBody>
          <a:bodyPr/>
          <a:lstStyle/>
          <a:p>
            <a:fld id="{53DC4837-BFE6-46F6-B3FC-96A636E772C4}" type="datetimeFigureOut">
              <a:rPr lang="en-US" smtClean="0"/>
              <a:t>5/5/2023</a:t>
            </a:fld>
            <a:endParaRPr lang="en-US"/>
          </a:p>
        </p:txBody>
      </p:sp>
      <p:sp>
        <p:nvSpPr>
          <p:cNvPr id="5" name="Footer Placeholder 4">
            <a:extLst>
              <a:ext uri="{FF2B5EF4-FFF2-40B4-BE49-F238E27FC236}">
                <a16:creationId xmlns:a16="http://schemas.microsoft.com/office/drawing/2014/main" id="{F103F35F-401A-FE1F-1715-A97AAFEFA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169EC-3F09-CE16-95C9-28C0CDDA138B}"/>
              </a:ext>
            </a:extLst>
          </p:cNvPr>
          <p:cNvSpPr>
            <a:spLocks noGrp="1"/>
          </p:cNvSpPr>
          <p:nvPr>
            <p:ph type="sldNum" sz="quarter" idx="12"/>
          </p:nvPr>
        </p:nvSpPr>
        <p:spPr/>
        <p:txBody>
          <a:bodyPr/>
          <a:lstStyle/>
          <a:p>
            <a:fld id="{022B31FF-D90C-4929-B8C9-23655B2BB6AC}" type="slidenum">
              <a:rPr lang="en-US" smtClean="0"/>
              <a:t>‹#›</a:t>
            </a:fld>
            <a:endParaRPr lang="en-US"/>
          </a:p>
        </p:txBody>
      </p:sp>
    </p:spTree>
    <p:extLst>
      <p:ext uri="{BB962C8B-B14F-4D97-AF65-F5344CB8AC3E}">
        <p14:creationId xmlns:p14="http://schemas.microsoft.com/office/powerpoint/2010/main" val="1852392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975061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2974671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814175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08101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6447695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42999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54174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870743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415959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3963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95EEF-5444-A23A-B3BE-88CC1E6900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475688-F68A-7716-AA57-AB59EBBC73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2E9E0F-292B-D493-3687-A3187C21C38D}"/>
              </a:ext>
            </a:extLst>
          </p:cNvPr>
          <p:cNvSpPr>
            <a:spLocks noGrp="1"/>
          </p:cNvSpPr>
          <p:nvPr>
            <p:ph type="dt" sz="half" idx="10"/>
          </p:nvPr>
        </p:nvSpPr>
        <p:spPr/>
        <p:txBody>
          <a:bodyPr/>
          <a:lstStyle/>
          <a:p>
            <a:fld id="{53DC4837-BFE6-46F6-B3FC-96A636E772C4}" type="datetimeFigureOut">
              <a:rPr lang="en-US" smtClean="0"/>
              <a:t>5/5/2023</a:t>
            </a:fld>
            <a:endParaRPr lang="en-US"/>
          </a:p>
        </p:txBody>
      </p:sp>
      <p:sp>
        <p:nvSpPr>
          <p:cNvPr id="5" name="Footer Placeholder 4">
            <a:extLst>
              <a:ext uri="{FF2B5EF4-FFF2-40B4-BE49-F238E27FC236}">
                <a16:creationId xmlns:a16="http://schemas.microsoft.com/office/drawing/2014/main" id="{3ED8ACAB-F7DD-3A5E-8D88-30FA684B2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DAEC0-44D8-02EA-FAEA-B2A297ADD06F}"/>
              </a:ext>
            </a:extLst>
          </p:cNvPr>
          <p:cNvSpPr>
            <a:spLocks noGrp="1"/>
          </p:cNvSpPr>
          <p:nvPr>
            <p:ph type="sldNum" sz="quarter" idx="12"/>
          </p:nvPr>
        </p:nvSpPr>
        <p:spPr/>
        <p:txBody>
          <a:bodyPr/>
          <a:lstStyle/>
          <a:p>
            <a:fld id="{022B31FF-D90C-4929-B8C9-23655B2BB6AC}" type="slidenum">
              <a:rPr lang="en-US" smtClean="0"/>
              <a:t>‹#›</a:t>
            </a:fld>
            <a:endParaRPr lang="en-US"/>
          </a:p>
        </p:txBody>
      </p:sp>
    </p:spTree>
    <p:extLst>
      <p:ext uri="{BB962C8B-B14F-4D97-AF65-F5344CB8AC3E}">
        <p14:creationId xmlns:p14="http://schemas.microsoft.com/office/powerpoint/2010/main" val="14551377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3529388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5741275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39854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22603760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365156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996377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308043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86442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15777885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266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AF42-2D1C-4453-92A3-E5C09F7571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AD21BE-DD46-23DD-0CFD-0C272F0660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1FE013-C471-A3D8-720F-6CDEDBC30D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D070B6-A206-898D-64D7-C4247E8BB9ED}"/>
              </a:ext>
            </a:extLst>
          </p:cNvPr>
          <p:cNvSpPr>
            <a:spLocks noGrp="1"/>
          </p:cNvSpPr>
          <p:nvPr>
            <p:ph type="dt" sz="half" idx="10"/>
          </p:nvPr>
        </p:nvSpPr>
        <p:spPr/>
        <p:txBody>
          <a:bodyPr/>
          <a:lstStyle/>
          <a:p>
            <a:fld id="{53DC4837-BFE6-46F6-B3FC-96A636E772C4}" type="datetimeFigureOut">
              <a:rPr lang="en-US" smtClean="0"/>
              <a:t>5/5/2023</a:t>
            </a:fld>
            <a:endParaRPr lang="en-US"/>
          </a:p>
        </p:txBody>
      </p:sp>
      <p:sp>
        <p:nvSpPr>
          <p:cNvPr id="6" name="Footer Placeholder 5">
            <a:extLst>
              <a:ext uri="{FF2B5EF4-FFF2-40B4-BE49-F238E27FC236}">
                <a16:creationId xmlns:a16="http://schemas.microsoft.com/office/drawing/2014/main" id="{4453CAF5-0D53-3384-11A8-0471B5F6E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1BC88-2600-9753-E239-027443BA9F1C}"/>
              </a:ext>
            </a:extLst>
          </p:cNvPr>
          <p:cNvSpPr>
            <a:spLocks noGrp="1"/>
          </p:cNvSpPr>
          <p:nvPr>
            <p:ph type="sldNum" sz="quarter" idx="12"/>
          </p:nvPr>
        </p:nvSpPr>
        <p:spPr/>
        <p:txBody>
          <a:bodyPr/>
          <a:lstStyle/>
          <a:p>
            <a:fld id="{022B31FF-D90C-4929-B8C9-23655B2BB6AC}" type="slidenum">
              <a:rPr lang="en-US" smtClean="0"/>
              <a:t>‹#›</a:t>
            </a:fld>
            <a:endParaRPr lang="en-US"/>
          </a:p>
        </p:txBody>
      </p:sp>
    </p:spTree>
    <p:extLst>
      <p:ext uri="{BB962C8B-B14F-4D97-AF65-F5344CB8AC3E}">
        <p14:creationId xmlns:p14="http://schemas.microsoft.com/office/powerpoint/2010/main" val="5013276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819911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127505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70918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10984436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08417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262623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91979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53720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1035916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106858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2CA5-0E1D-54CB-8E76-4C244CDE78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B216EA-7D2B-C098-FD49-9F41E8C109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A697BC-52E9-1AF0-CFEA-41D30FD4A6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CE5C1C-F76D-CC47-790C-887FEFC54F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20C316-DFCB-EFCB-9DB6-94C847A04D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E6FDB0-46F5-2055-568F-6F1C80AC2533}"/>
              </a:ext>
            </a:extLst>
          </p:cNvPr>
          <p:cNvSpPr>
            <a:spLocks noGrp="1"/>
          </p:cNvSpPr>
          <p:nvPr>
            <p:ph type="dt" sz="half" idx="10"/>
          </p:nvPr>
        </p:nvSpPr>
        <p:spPr/>
        <p:txBody>
          <a:bodyPr/>
          <a:lstStyle/>
          <a:p>
            <a:fld id="{53DC4837-BFE6-46F6-B3FC-96A636E772C4}" type="datetimeFigureOut">
              <a:rPr lang="en-US" smtClean="0"/>
              <a:t>5/5/2023</a:t>
            </a:fld>
            <a:endParaRPr lang="en-US"/>
          </a:p>
        </p:txBody>
      </p:sp>
      <p:sp>
        <p:nvSpPr>
          <p:cNvPr id="8" name="Footer Placeholder 7">
            <a:extLst>
              <a:ext uri="{FF2B5EF4-FFF2-40B4-BE49-F238E27FC236}">
                <a16:creationId xmlns:a16="http://schemas.microsoft.com/office/drawing/2014/main" id="{4BD3E047-D8A2-182F-46CE-D6165A40F3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77598A-7EB2-DB2F-6045-A1C31EAE5781}"/>
              </a:ext>
            </a:extLst>
          </p:cNvPr>
          <p:cNvSpPr>
            <a:spLocks noGrp="1"/>
          </p:cNvSpPr>
          <p:nvPr>
            <p:ph type="sldNum" sz="quarter" idx="12"/>
          </p:nvPr>
        </p:nvSpPr>
        <p:spPr/>
        <p:txBody>
          <a:bodyPr/>
          <a:lstStyle/>
          <a:p>
            <a:fld id="{022B31FF-D90C-4929-B8C9-23655B2BB6AC}" type="slidenum">
              <a:rPr lang="en-US" smtClean="0"/>
              <a:t>‹#›</a:t>
            </a:fld>
            <a:endParaRPr lang="en-US"/>
          </a:p>
        </p:txBody>
      </p:sp>
    </p:spTree>
    <p:extLst>
      <p:ext uri="{BB962C8B-B14F-4D97-AF65-F5344CB8AC3E}">
        <p14:creationId xmlns:p14="http://schemas.microsoft.com/office/powerpoint/2010/main" val="9319397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7032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9776-7AAA-94EF-E542-34E257C759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0F8727-7082-9C05-BF03-B9B105A3BF1D}"/>
              </a:ext>
            </a:extLst>
          </p:cNvPr>
          <p:cNvSpPr>
            <a:spLocks noGrp="1"/>
          </p:cNvSpPr>
          <p:nvPr>
            <p:ph type="dt" sz="half" idx="10"/>
          </p:nvPr>
        </p:nvSpPr>
        <p:spPr/>
        <p:txBody>
          <a:bodyPr/>
          <a:lstStyle/>
          <a:p>
            <a:fld id="{53DC4837-BFE6-46F6-B3FC-96A636E772C4}" type="datetimeFigureOut">
              <a:rPr lang="en-US" smtClean="0"/>
              <a:t>5/5/2023</a:t>
            </a:fld>
            <a:endParaRPr lang="en-US"/>
          </a:p>
        </p:txBody>
      </p:sp>
      <p:sp>
        <p:nvSpPr>
          <p:cNvPr id="4" name="Footer Placeholder 3">
            <a:extLst>
              <a:ext uri="{FF2B5EF4-FFF2-40B4-BE49-F238E27FC236}">
                <a16:creationId xmlns:a16="http://schemas.microsoft.com/office/drawing/2014/main" id="{7AC216D3-396A-2C58-911F-691625CD49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25AD23-DAA7-D567-939B-CB81165EC420}"/>
              </a:ext>
            </a:extLst>
          </p:cNvPr>
          <p:cNvSpPr>
            <a:spLocks noGrp="1"/>
          </p:cNvSpPr>
          <p:nvPr>
            <p:ph type="sldNum" sz="quarter" idx="12"/>
          </p:nvPr>
        </p:nvSpPr>
        <p:spPr/>
        <p:txBody>
          <a:bodyPr/>
          <a:lstStyle/>
          <a:p>
            <a:fld id="{022B31FF-D90C-4929-B8C9-23655B2BB6AC}" type="slidenum">
              <a:rPr lang="en-US" smtClean="0"/>
              <a:t>‹#›</a:t>
            </a:fld>
            <a:endParaRPr lang="en-US"/>
          </a:p>
        </p:txBody>
      </p:sp>
    </p:spTree>
    <p:extLst>
      <p:ext uri="{BB962C8B-B14F-4D97-AF65-F5344CB8AC3E}">
        <p14:creationId xmlns:p14="http://schemas.microsoft.com/office/powerpoint/2010/main" val="111168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544465-A10B-DEC5-E219-EB9982AD7FB4}"/>
              </a:ext>
            </a:extLst>
          </p:cNvPr>
          <p:cNvSpPr>
            <a:spLocks noGrp="1"/>
          </p:cNvSpPr>
          <p:nvPr>
            <p:ph type="dt" sz="half" idx="10"/>
          </p:nvPr>
        </p:nvSpPr>
        <p:spPr/>
        <p:txBody>
          <a:bodyPr/>
          <a:lstStyle/>
          <a:p>
            <a:fld id="{53DC4837-BFE6-46F6-B3FC-96A636E772C4}" type="datetimeFigureOut">
              <a:rPr lang="en-US" smtClean="0"/>
              <a:t>5/5/2023</a:t>
            </a:fld>
            <a:endParaRPr lang="en-US"/>
          </a:p>
        </p:txBody>
      </p:sp>
      <p:sp>
        <p:nvSpPr>
          <p:cNvPr id="3" name="Footer Placeholder 2">
            <a:extLst>
              <a:ext uri="{FF2B5EF4-FFF2-40B4-BE49-F238E27FC236}">
                <a16:creationId xmlns:a16="http://schemas.microsoft.com/office/drawing/2014/main" id="{045C5932-D762-13A7-08EC-C9FEDA492F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BEC110-C788-85FA-C850-26FB28332552}"/>
              </a:ext>
            </a:extLst>
          </p:cNvPr>
          <p:cNvSpPr>
            <a:spLocks noGrp="1"/>
          </p:cNvSpPr>
          <p:nvPr>
            <p:ph type="sldNum" sz="quarter" idx="12"/>
          </p:nvPr>
        </p:nvSpPr>
        <p:spPr/>
        <p:txBody>
          <a:bodyPr/>
          <a:lstStyle/>
          <a:p>
            <a:fld id="{022B31FF-D90C-4929-B8C9-23655B2BB6AC}" type="slidenum">
              <a:rPr lang="en-US" smtClean="0"/>
              <a:t>‹#›</a:t>
            </a:fld>
            <a:endParaRPr lang="en-US"/>
          </a:p>
        </p:txBody>
      </p:sp>
    </p:spTree>
    <p:extLst>
      <p:ext uri="{BB962C8B-B14F-4D97-AF65-F5344CB8AC3E}">
        <p14:creationId xmlns:p14="http://schemas.microsoft.com/office/powerpoint/2010/main" val="20517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43C2-2C66-91D3-66BF-F078ACA1B3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2390F2-6032-0AA5-6D6A-96581C896B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B92323-4FE8-3EAF-7CF4-A3C25D7D5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26085-6A30-BB8C-A328-B0F1B259AE7C}"/>
              </a:ext>
            </a:extLst>
          </p:cNvPr>
          <p:cNvSpPr>
            <a:spLocks noGrp="1"/>
          </p:cNvSpPr>
          <p:nvPr>
            <p:ph type="dt" sz="half" idx="10"/>
          </p:nvPr>
        </p:nvSpPr>
        <p:spPr/>
        <p:txBody>
          <a:bodyPr/>
          <a:lstStyle/>
          <a:p>
            <a:fld id="{53DC4837-BFE6-46F6-B3FC-96A636E772C4}" type="datetimeFigureOut">
              <a:rPr lang="en-US" smtClean="0"/>
              <a:t>5/5/2023</a:t>
            </a:fld>
            <a:endParaRPr lang="en-US"/>
          </a:p>
        </p:txBody>
      </p:sp>
      <p:sp>
        <p:nvSpPr>
          <p:cNvPr id="6" name="Footer Placeholder 5">
            <a:extLst>
              <a:ext uri="{FF2B5EF4-FFF2-40B4-BE49-F238E27FC236}">
                <a16:creationId xmlns:a16="http://schemas.microsoft.com/office/drawing/2014/main" id="{8A0A63CF-B0F3-9E9B-5C9D-E3EEA0E00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233C06-A7B2-19F6-038F-15592959EACB}"/>
              </a:ext>
            </a:extLst>
          </p:cNvPr>
          <p:cNvSpPr>
            <a:spLocks noGrp="1"/>
          </p:cNvSpPr>
          <p:nvPr>
            <p:ph type="sldNum" sz="quarter" idx="12"/>
          </p:nvPr>
        </p:nvSpPr>
        <p:spPr/>
        <p:txBody>
          <a:bodyPr/>
          <a:lstStyle/>
          <a:p>
            <a:fld id="{022B31FF-D90C-4929-B8C9-23655B2BB6AC}" type="slidenum">
              <a:rPr lang="en-US" smtClean="0"/>
              <a:t>‹#›</a:t>
            </a:fld>
            <a:endParaRPr lang="en-US"/>
          </a:p>
        </p:txBody>
      </p:sp>
    </p:spTree>
    <p:extLst>
      <p:ext uri="{BB962C8B-B14F-4D97-AF65-F5344CB8AC3E}">
        <p14:creationId xmlns:p14="http://schemas.microsoft.com/office/powerpoint/2010/main" val="3424935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8D3D-56AB-DB41-1EC2-31E621BE65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831036-66F7-4D6F-C276-FB617F9BCA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35AA2C-27E1-9191-27D9-8907AEE371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AEADC8-655C-8BC4-EED3-C53928CE2ABC}"/>
              </a:ext>
            </a:extLst>
          </p:cNvPr>
          <p:cNvSpPr>
            <a:spLocks noGrp="1"/>
          </p:cNvSpPr>
          <p:nvPr>
            <p:ph type="dt" sz="half" idx="10"/>
          </p:nvPr>
        </p:nvSpPr>
        <p:spPr/>
        <p:txBody>
          <a:bodyPr/>
          <a:lstStyle/>
          <a:p>
            <a:fld id="{53DC4837-BFE6-46F6-B3FC-96A636E772C4}" type="datetimeFigureOut">
              <a:rPr lang="en-US" smtClean="0"/>
              <a:t>5/5/2023</a:t>
            </a:fld>
            <a:endParaRPr lang="en-US"/>
          </a:p>
        </p:txBody>
      </p:sp>
      <p:sp>
        <p:nvSpPr>
          <p:cNvPr id="6" name="Footer Placeholder 5">
            <a:extLst>
              <a:ext uri="{FF2B5EF4-FFF2-40B4-BE49-F238E27FC236}">
                <a16:creationId xmlns:a16="http://schemas.microsoft.com/office/drawing/2014/main" id="{DEC5D2A6-B750-7B45-0E4F-6283F5D2C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2E5634-8E51-00E0-86E1-6814CDD62B57}"/>
              </a:ext>
            </a:extLst>
          </p:cNvPr>
          <p:cNvSpPr>
            <a:spLocks noGrp="1"/>
          </p:cNvSpPr>
          <p:nvPr>
            <p:ph type="sldNum" sz="quarter" idx="12"/>
          </p:nvPr>
        </p:nvSpPr>
        <p:spPr/>
        <p:txBody>
          <a:bodyPr/>
          <a:lstStyle/>
          <a:p>
            <a:fld id="{022B31FF-D90C-4929-B8C9-23655B2BB6AC}" type="slidenum">
              <a:rPr lang="en-US" smtClean="0"/>
              <a:t>‹#›</a:t>
            </a:fld>
            <a:endParaRPr lang="en-US"/>
          </a:p>
        </p:txBody>
      </p:sp>
    </p:spTree>
    <p:extLst>
      <p:ext uri="{BB962C8B-B14F-4D97-AF65-F5344CB8AC3E}">
        <p14:creationId xmlns:p14="http://schemas.microsoft.com/office/powerpoint/2010/main" val="188048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theme" Target="../theme/theme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6E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3BEDA9-5DE9-73FF-AD86-7649AECF0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FDF189-1744-987B-FBC5-AACBBC286C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55D2A2-6F3F-682B-23DC-6A132CFD48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DC4837-BFE6-46F6-B3FC-96A636E772C4}" type="datetimeFigureOut">
              <a:rPr lang="en-US" smtClean="0"/>
              <a:t>5/5/2023</a:t>
            </a:fld>
            <a:endParaRPr lang="en-US"/>
          </a:p>
        </p:txBody>
      </p:sp>
      <p:sp>
        <p:nvSpPr>
          <p:cNvPr id="5" name="Footer Placeholder 4">
            <a:extLst>
              <a:ext uri="{FF2B5EF4-FFF2-40B4-BE49-F238E27FC236}">
                <a16:creationId xmlns:a16="http://schemas.microsoft.com/office/drawing/2014/main" id="{58CE5621-81B6-A672-7FB9-51C1D4B3C2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04DE85-3A3D-D9D0-31D7-24F11082F5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B31FF-D90C-4929-B8C9-23655B2BB6AC}" type="slidenum">
              <a:rPr lang="en-US" smtClean="0"/>
              <a:t>‹#›</a:t>
            </a:fld>
            <a:endParaRPr lang="en-US"/>
          </a:p>
        </p:txBody>
      </p:sp>
    </p:spTree>
    <p:extLst>
      <p:ext uri="{BB962C8B-B14F-4D97-AF65-F5344CB8AC3E}">
        <p14:creationId xmlns:p14="http://schemas.microsoft.com/office/powerpoint/2010/main" val="1315985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0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6E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17564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224810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audio" Target="../media/media15.wav"/><Relationship Id="rId3" Type="http://schemas.microsoft.com/office/2007/relationships/media" Target="../media/media13.wav"/><Relationship Id="rId7" Type="http://schemas.microsoft.com/office/2007/relationships/media" Target="../media/media15.wav"/><Relationship Id="rId2" Type="http://schemas.openxmlformats.org/officeDocument/2006/relationships/audio" Target="../media/media12.wav"/><Relationship Id="rId1" Type="http://schemas.microsoft.com/office/2007/relationships/media" Target="../media/media12.wav"/><Relationship Id="rId6" Type="http://schemas.openxmlformats.org/officeDocument/2006/relationships/audio" Target="../media/media14.wav"/><Relationship Id="rId11" Type="http://schemas.openxmlformats.org/officeDocument/2006/relationships/image" Target="../media/image15.png"/><Relationship Id="rId5" Type="http://schemas.microsoft.com/office/2007/relationships/media" Target="../media/media14.wav"/><Relationship Id="rId10" Type="http://schemas.openxmlformats.org/officeDocument/2006/relationships/notesSlide" Target="../notesSlides/notesSlide8.xml"/><Relationship Id="rId4" Type="http://schemas.openxmlformats.org/officeDocument/2006/relationships/audio" Target="../media/media13.wav"/><Relationship Id="rId9"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microsoft.com/office/2007/relationships/media" Target="../media/media17.wav"/><Relationship Id="rId7" Type="http://schemas.openxmlformats.org/officeDocument/2006/relationships/image" Target="../media/image15.png"/><Relationship Id="rId2" Type="http://schemas.openxmlformats.org/officeDocument/2006/relationships/audio" Target="../media/media16.wav"/><Relationship Id="rId1" Type="http://schemas.microsoft.com/office/2007/relationships/media" Target="../media/media16.wav"/><Relationship Id="rId6" Type="http://schemas.openxmlformats.org/officeDocument/2006/relationships/notesSlide" Target="../notesSlides/notesSlide9.xml"/><Relationship Id="rId5" Type="http://schemas.openxmlformats.org/officeDocument/2006/relationships/slideLayout" Target="../slideLayouts/slideLayout25.xml"/><Relationship Id="rId4" Type="http://schemas.openxmlformats.org/officeDocument/2006/relationships/audio" Target="../media/media17.wav"/><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jpg"/><Relationship Id="rId7" Type="http://schemas.openxmlformats.org/officeDocument/2006/relationships/image" Target="../media/image27.jp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audio" Target="../media/media4.wav"/><Relationship Id="rId13" Type="http://schemas.openxmlformats.org/officeDocument/2006/relationships/slideLayout" Target="../slideLayouts/slideLayout2.xml"/><Relationship Id="rId3" Type="http://schemas.microsoft.com/office/2007/relationships/media" Target="../media/media2.wav"/><Relationship Id="rId7" Type="http://schemas.microsoft.com/office/2007/relationships/media" Target="../media/media4.wav"/><Relationship Id="rId12" Type="http://schemas.openxmlformats.org/officeDocument/2006/relationships/audio" Target="../media/media6.wav"/><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microsoft.com/office/2007/relationships/media" Target="../media/media6.wav"/><Relationship Id="rId5" Type="http://schemas.microsoft.com/office/2007/relationships/media" Target="../media/media3.wav"/><Relationship Id="rId15" Type="http://schemas.openxmlformats.org/officeDocument/2006/relationships/image" Target="../media/image15.png"/><Relationship Id="rId10" Type="http://schemas.openxmlformats.org/officeDocument/2006/relationships/audio" Target="../media/media5.wav"/><Relationship Id="rId4" Type="http://schemas.openxmlformats.org/officeDocument/2006/relationships/audio" Target="../media/media2.wav"/><Relationship Id="rId9" Type="http://schemas.microsoft.com/office/2007/relationships/media" Target="../media/media5.wav"/><Relationship Id="rId1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audio" Target="../media/media4.wav"/><Relationship Id="rId13" Type="http://schemas.openxmlformats.org/officeDocument/2006/relationships/slideLayout" Target="../slideLayouts/slideLayout2.xml"/><Relationship Id="rId3" Type="http://schemas.microsoft.com/office/2007/relationships/media" Target="../media/media2.wav"/><Relationship Id="rId7" Type="http://schemas.microsoft.com/office/2007/relationships/media" Target="../media/media4.wav"/><Relationship Id="rId12" Type="http://schemas.openxmlformats.org/officeDocument/2006/relationships/audio" Target="../media/media6.wav"/><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microsoft.com/office/2007/relationships/media" Target="../media/media6.wav"/><Relationship Id="rId5" Type="http://schemas.microsoft.com/office/2007/relationships/media" Target="../media/media3.wav"/><Relationship Id="rId15" Type="http://schemas.openxmlformats.org/officeDocument/2006/relationships/image" Target="../media/image15.png"/><Relationship Id="rId10" Type="http://schemas.openxmlformats.org/officeDocument/2006/relationships/audio" Target="../media/media5.wav"/><Relationship Id="rId4" Type="http://schemas.openxmlformats.org/officeDocument/2006/relationships/audio" Target="../media/media2.wav"/><Relationship Id="rId9" Type="http://schemas.microsoft.com/office/2007/relationships/media" Target="../media/media5.wav"/><Relationship Id="rId1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audio" Target="../media/media4.wav"/><Relationship Id="rId13" Type="http://schemas.openxmlformats.org/officeDocument/2006/relationships/slideLayout" Target="../slideLayouts/slideLayout2.xml"/><Relationship Id="rId3" Type="http://schemas.microsoft.com/office/2007/relationships/media" Target="../media/media2.wav"/><Relationship Id="rId7" Type="http://schemas.microsoft.com/office/2007/relationships/media" Target="../media/media4.wav"/><Relationship Id="rId12" Type="http://schemas.openxmlformats.org/officeDocument/2006/relationships/audio" Target="../media/media6.wav"/><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microsoft.com/office/2007/relationships/media" Target="../media/media6.wav"/><Relationship Id="rId5" Type="http://schemas.microsoft.com/office/2007/relationships/media" Target="../media/media3.wav"/><Relationship Id="rId15" Type="http://schemas.openxmlformats.org/officeDocument/2006/relationships/image" Target="../media/image15.png"/><Relationship Id="rId10" Type="http://schemas.openxmlformats.org/officeDocument/2006/relationships/audio" Target="../media/media5.wav"/><Relationship Id="rId4" Type="http://schemas.openxmlformats.org/officeDocument/2006/relationships/audio" Target="../media/media2.wav"/><Relationship Id="rId9" Type="http://schemas.microsoft.com/office/2007/relationships/media" Target="../media/media5.wav"/><Relationship Id="rId1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3" Type="http://schemas.microsoft.com/office/2007/relationships/media" Target="../media/media8.wav"/><Relationship Id="rId7" Type="http://schemas.openxmlformats.org/officeDocument/2006/relationships/slideLayout" Target="../slideLayouts/slideLayout25.xml"/><Relationship Id="rId2" Type="http://schemas.openxmlformats.org/officeDocument/2006/relationships/audio" Target="../media/media7.wav"/><Relationship Id="rId1" Type="http://schemas.microsoft.com/office/2007/relationships/media" Target="../media/media7.wav"/><Relationship Id="rId6" Type="http://schemas.openxmlformats.org/officeDocument/2006/relationships/audio" Target="../media/media9.wav"/><Relationship Id="rId5" Type="http://schemas.microsoft.com/office/2007/relationships/media" Target="../media/media9.wav"/><Relationship Id="rId4" Type="http://schemas.openxmlformats.org/officeDocument/2006/relationships/audio" Target="../media/media8.wav"/><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audio" Target="../media/media3.wav"/><Relationship Id="rId13" Type="http://schemas.microsoft.com/office/2007/relationships/media" Target="../media/media6.wav"/><Relationship Id="rId18" Type="http://schemas.openxmlformats.org/officeDocument/2006/relationships/image" Target="../media/image17.svg"/><Relationship Id="rId3" Type="http://schemas.microsoft.com/office/2007/relationships/media" Target="../media/media1.wav"/><Relationship Id="rId7" Type="http://schemas.microsoft.com/office/2007/relationships/media" Target="../media/media3.wav"/><Relationship Id="rId12" Type="http://schemas.openxmlformats.org/officeDocument/2006/relationships/audio" Target="../media/media5.wav"/><Relationship Id="rId17" Type="http://schemas.openxmlformats.org/officeDocument/2006/relationships/image" Target="../media/image16.png"/><Relationship Id="rId2" Type="http://schemas.openxmlformats.org/officeDocument/2006/relationships/audio" Target="../media/media10.wav"/><Relationship Id="rId16" Type="http://schemas.openxmlformats.org/officeDocument/2006/relationships/image" Target="../media/image15.png"/><Relationship Id="rId1" Type="http://schemas.microsoft.com/office/2007/relationships/media" Target="../media/media10.wav"/><Relationship Id="rId6" Type="http://schemas.openxmlformats.org/officeDocument/2006/relationships/audio" Target="../media/media2.wav"/><Relationship Id="rId11" Type="http://schemas.microsoft.com/office/2007/relationships/media" Target="../media/media5.wav"/><Relationship Id="rId5" Type="http://schemas.microsoft.com/office/2007/relationships/media" Target="../media/media2.wav"/><Relationship Id="rId15" Type="http://schemas.openxmlformats.org/officeDocument/2006/relationships/slideLayout" Target="../slideLayouts/slideLayout2.xml"/><Relationship Id="rId10" Type="http://schemas.openxmlformats.org/officeDocument/2006/relationships/audio" Target="../media/media4.wav"/><Relationship Id="rId4" Type="http://schemas.openxmlformats.org/officeDocument/2006/relationships/audio" Target="../media/media1.wav"/><Relationship Id="rId9" Type="http://schemas.microsoft.com/office/2007/relationships/media" Target="../media/media4.wav"/><Relationship Id="rId14" Type="http://schemas.openxmlformats.org/officeDocument/2006/relationships/audio" Target="../media/media6.wav"/></Relationships>
</file>

<file path=ppt/slides/_rels/slide7.xml.rels><?xml version="1.0" encoding="UTF-8" standalone="yes"?>
<Relationships xmlns="http://schemas.openxmlformats.org/package/2006/relationships"><Relationship Id="rId8" Type="http://schemas.openxmlformats.org/officeDocument/2006/relationships/audio" Target="../media/media3.wav"/><Relationship Id="rId13" Type="http://schemas.microsoft.com/office/2007/relationships/media" Target="../media/media6.wav"/><Relationship Id="rId18" Type="http://schemas.openxmlformats.org/officeDocument/2006/relationships/image" Target="../media/image16.png"/><Relationship Id="rId3" Type="http://schemas.microsoft.com/office/2007/relationships/media" Target="../media/media1.wav"/><Relationship Id="rId7" Type="http://schemas.microsoft.com/office/2007/relationships/media" Target="../media/media3.wav"/><Relationship Id="rId12" Type="http://schemas.openxmlformats.org/officeDocument/2006/relationships/audio" Target="../media/media5.wav"/><Relationship Id="rId17" Type="http://schemas.openxmlformats.org/officeDocument/2006/relationships/image" Target="../media/image15.png"/><Relationship Id="rId2" Type="http://schemas.openxmlformats.org/officeDocument/2006/relationships/audio" Target="../media/media11.wav"/><Relationship Id="rId16" Type="http://schemas.openxmlformats.org/officeDocument/2006/relationships/notesSlide" Target="../notesSlides/notesSlide5.xml"/><Relationship Id="rId1" Type="http://schemas.microsoft.com/office/2007/relationships/media" Target="../media/media11.wav"/><Relationship Id="rId6" Type="http://schemas.openxmlformats.org/officeDocument/2006/relationships/audio" Target="../media/media2.wav"/><Relationship Id="rId11" Type="http://schemas.microsoft.com/office/2007/relationships/media" Target="../media/media5.wav"/><Relationship Id="rId5" Type="http://schemas.microsoft.com/office/2007/relationships/media" Target="../media/media2.wav"/><Relationship Id="rId15" Type="http://schemas.openxmlformats.org/officeDocument/2006/relationships/slideLayout" Target="../slideLayouts/slideLayout2.xml"/><Relationship Id="rId10" Type="http://schemas.openxmlformats.org/officeDocument/2006/relationships/audio" Target="../media/media4.wav"/><Relationship Id="rId19" Type="http://schemas.openxmlformats.org/officeDocument/2006/relationships/image" Target="../media/image17.svg"/><Relationship Id="rId4" Type="http://schemas.openxmlformats.org/officeDocument/2006/relationships/audio" Target="../media/media1.wav"/><Relationship Id="rId9" Type="http://schemas.microsoft.com/office/2007/relationships/media" Target="../media/media4.wav"/><Relationship Id="rId14" Type="http://schemas.openxmlformats.org/officeDocument/2006/relationships/audio" Target="../media/media6.wav"/></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15.png"/><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E0419A8-A607-E369-A6EC-4E7723076E64}"/>
              </a:ext>
            </a:extLst>
          </p:cNvPr>
          <p:cNvSpPr>
            <a:spLocks noGrp="1"/>
          </p:cNvSpPr>
          <p:nvPr>
            <p:ph type="subTitle" idx="1"/>
          </p:nvPr>
        </p:nvSpPr>
        <p:spPr>
          <a:xfrm>
            <a:off x="1445172" y="5250770"/>
            <a:ext cx="9144000" cy="748823"/>
          </a:xfrm>
        </p:spPr>
        <p:txBody>
          <a:bodyPr>
            <a:normAutofit/>
          </a:bodyPr>
          <a:lstStyle/>
          <a:p>
            <a:r>
              <a:rPr lang="en-US" dirty="0">
                <a:solidFill>
                  <a:srgbClr val="410C01"/>
                </a:solidFill>
                <a:latin typeface="Sylfaen" panose="010A0502050306030303" pitchFamily="18" charset="0"/>
              </a:rPr>
              <a:t>Rachel Sabatello</a:t>
            </a:r>
          </a:p>
        </p:txBody>
      </p:sp>
      <p:sp>
        <p:nvSpPr>
          <p:cNvPr id="4" name="Title 1">
            <a:extLst>
              <a:ext uri="{FF2B5EF4-FFF2-40B4-BE49-F238E27FC236}">
                <a16:creationId xmlns:a16="http://schemas.microsoft.com/office/drawing/2014/main" id="{837529EA-4FAF-1274-E148-1132A0556106}"/>
              </a:ext>
            </a:extLst>
          </p:cNvPr>
          <p:cNvSpPr txBox="1">
            <a:spLocks/>
          </p:cNvSpPr>
          <p:nvPr/>
        </p:nvSpPr>
        <p:spPr>
          <a:xfrm>
            <a:off x="1445172" y="2490748"/>
            <a:ext cx="9144000" cy="1655763"/>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10C01"/>
                </a:solidFill>
                <a:latin typeface="Sylfaen" panose="010A0502050306030303" pitchFamily="18" charset="0"/>
              </a:rPr>
              <a:t>The Cognitive Cost of </a:t>
            </a:r>
          </a:p>
          <a:p>
            <a:br>
              <a:rPr lang="en-US" dirty="0">
                <a:solidFill>
                  <a:srgbClr val="410C01"/>
                </a:solidFill>
                <a:latin typeface="Sylfaen" panose="010A0502050306030303" pitchFamily="18" charset="0"/>
              </a:rPr>
            </a:br>
            <a:r>
              <a:rPr lang="en-US" dirty="0">
                <a:solidFill>
                  <a:srgbClr val="410C01"/>
                </a:solidFill>
                <a:latin typeface="Sylfaen" panose="010A0502050306030303" pitchFamily="18" charset="0"/>
              </a:rPr>
              <a:t>Speech Perception Adaptation </a:t>
            </a:r>
          </a:p>
        </p:txBody>
      </p:sp>
      <p:sp>
        <p:nvSpPr>
          <p:cNvPr id="6" name="Rectangle 5">
            <a:extLst>
              <a:ext uri="{FF2B5EF4-FFF2-40B4-BE49-F238E27FC236}">
                <a16:creationId xmlns:a16="http://schemas.microsoft.com/office/drawing/2014/main" id="{0BC97945-FFDD-BCE9-A361-1BB757EBAFCE}"/>
              </a:ext>
            </a:extLst>
          </p:cNvPr>
          <p:cNvSpPr/>
          <p:nvPr/>
        </p:nvSpPr>
        <p:spPr>
          <a:xfrm rot="168451">
            <a:off x="2173256" y="1044482"/>
            <a:ext cx="7687833" cy="3671975"/>
          </a:xfrm>
          <a:prstGeom prst="rect">
            <a:avLst/>
          </a:prstGeom>
          <a:noFill/>
        </p:spPr>
        <p:txBody>
          <a:bodyPr wrap="none" lIns="91440" tIns="45720" rIns="91440" bIns="45720">
            <a:prstTxWarp prst="textArchUp">
              <a:avLst>
                <a:gd name="adj" fmla="val 9644473"/>
              </a:avLst>
            </a:prstTxWarp>
            <a:spAutoFit/>
          </a:bodyPr>
          <a:lstStyle/>
          <a:p>
            <a:pPr algn="ctr"/>
            <a:r>
              <a:rPr lang="en-US" sz="4400" cap="none" spc="0" dirty="0">
                <a:ln w="0"/>
                <a:solidFill>
                  <a:srgbClr val="410C01"/>
                </a:solidFill>
                <a:effectLst>
                  <a:outerShdw blurRad="38100" dist="25400" dir="5400000" algn="ctr" rotWithShape="0">
                    <a:srgbClr val="6E747A">
                      <a:alpha val="43000"/>
                    </a:srgbClr>
                  </a:outerShdw>
                </a:effectLst>
                <a:latin typeface="Sylfaen" panose="010A0502050306030303" pitchFamily="18" charset="0"/>
              </a:rPr>
              <a:t>Are You Paying Attention?</a:t>
            </a:r>
            <a:endParaRPr lang="en-US" sz="6000" b="0" cap="none" spc="0" dirty="0">
              <a:ln w="0"/>
              <a:solidFill>
                <a:srgbClr val="410C01"/>
              </a:solidFill>
              <a:effectLst>
                <a:outerShdw blurRad="38100" dist="25400" dir="5400000" algn="ctr" rotWithShape="0">
                  <a:srgbClr val="6E747A">
                    <a:alpha val="43000"/>
                  </a:srgbClr>
                </a:outerShdw>
              </a:effectLst>
              <a:latin typeface="Sylfaen" panose="010A0502050306030303" pitchFamily="18" charset="0"/>
            </a:endParaRPr>
          </a:p>
        </p:txBody>
      </p:sp>
      <p:cxnSp>
        <p:nvCxnSpPr>
          <p:cNvPr id="10" name="Straight Connector 9">
            <a:extLst>
              <a:ext uri="{FF2B5EF4-FFF2-40B4-BE49-F238E27FC236}">
                <a16:creationId xmlns:a16="http://schemas.microsoft.com/office/drawing/2014/main" id="{1D6B3507-6816-922D-13F8-7D62574050DE}"/>
              </a:ext>
            </a:extLst>
          </p:cNvPr>
          <p:cNvCxnSpPr/>
          <p:nvPr/>
        </p:nvCxnSpPr>
        <p:spPr>
          <a:xfrm>
            <a:off x="594360" y="5118186"/>
            <a:ext cx="10641330"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805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6A60C7-9917-4650-BBE0-8B7D04EBA605}"/>
              </a:ext>
            </a:extLst>
          </p:cNvPr>
          <p:cNvSpPr/>
          <p:nvPr/>
        </p:nvSpPr>
        <p:spPr>
          <a:xfrm>
            <a:off x="560717" y="319177"/>
            <a:ext cx="11024558" cy="63145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8E63276-5025-27BE-FB85-694D1ED163E7}"/>
              </a:ext>
            </a:extLst>
          </p:cNvPr>
          <p:cNvSpPr/>
          <p:nvPr/>
        </p:nvSpPr>
        <p:spPr>
          <a:xfrm>
            <a:off x="519021" y="1899637"/>
            <a:ext cx="11153955" cy="4438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763EA376-A2A8-D9A9-4474-A6B7A4603B05}"/>
              </a:ext>
            </a:extLst>
          </p:cNvPr>
          <p:cNvSpPr>
            <a:spLocks noGrp="1"/>
          </p:cNvSpPr>
          <p:nvPr>
            <p:ph type="title"/>
          </p:nvPr>
        </p:nvSpPr>
        <p:spPr>
          <a:xfrm>
            <a:off x="839788" y="365125"/>
            <a:ext cx="10515600" cy="764935"/>
          </a:xfrm>
        </p:spPr>
        <p:txBody>
          <a:bodyPr>
            <a:normAutofit/>
          </a:bodyPr>
          <a:lstStyle/>
          <a:p>
            <a:r>
              <a:rPr lang="en-US" sz="3600" dirty="0"/>
              <a:t>Experimental Design</a:t>
            </a:r>
          </a:p>
        </p:txBody>
      </p:sp>
      <p:cxnSp>
        <p:nvCxnSpPr>
          <p:cNvPr id="17" name="Straight Connector 16">
            <a:extLst>
              <a:ext uri="{FF2B5EF4-FFF2-40B4-BE49-F238E27FC236}">
                <a16:creationId xmlns:a16="http://schemas.microsoft.com/office/drawing/2014/main" id="{CE3F89C7-E3C6-B5BE-15E1-8689CF724A56}"/>
              </a:ext>
            </a:extLst>
          </p:cNvPr>
          <p:cNvCxnSpPr/>
          <p:nvPr/>
        </p:nvCxnSpPr>
        <p:spPr>
          <a:xfrm flipV="1">
            <a:off x="519021" y="1073083"/>
            <a:ext cx="11153955" cy="69475"/>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4E0602EF-AED7-29E2-AC68-E5AE5A58E567}"/>
              </a:ext>
            </a:extLst>
          </p:cNvPr>
          <p:cNvGrpSpPr/>
          <p:nvPr/>
        </p:nvGrpSpPr>
        <p:grpSpPr>
          <a:xfrm>
            <a:off x="2959626" y="2021362"/>
            <a:ext cx="5913731" cy="2442230"/>
            <a:chOff x="2999316" y="2368677"/>
            <a:chExt cx="5913731" cy="2442230"/>
          </a:xfrm>
        </p:grpSpPr>
        <p:cxnSp>
          <p:nvCxnSpPr>
            <p:cNvPr id="3" name="Straight Connector 2">
              <a:extLst>
                <a:ext uri="{FF2B5EF4-FFF2-40B4-BE49-F238E27FC236}">
                  <a16:creationId xmlns:a16="http://schemas.microsoft.com/office/drawing/2014/main" id="{075AC325-B2D5-7D1E-9B77-191CE9271824}"/>
                </a:ext>
              </a:extLst>
            </p:cNvPr>
            <p:cNvCxnSpPr>
              <a:cxnSpLocks/>
            </p:cNvCxnSpPr>
            <p:nvPr/>
          </p:nvCxnSpPr>
          <p:spPr>
            <a:xfrm>
              <a:off x="6067654" y="3196753"/>
              <a:ext cx="0" cy="1602941"/>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D71792D3-D9EC-2A8B-4F24-C9C817A80C7D}"/>
                </a:ext>
              </a:extLst>
            </p:cNvPr>
            <p:cNvCxnSpPr>
              <a:cxnSpLocks/>
            </p:cNvCxnSpPr>
            <p:nvPr/>
          </p:nvCxnSpPr>
          <p:spPr>
            <a:xfrm>
              <a:off x="3023283" y="4395567"/>
              <a:ext cx="3029323" cy="11570"/>
            </a:xfrm>
            <a:prstGeom prst="straightConnector1">
              <a:avLst/>
            </a:prstGeom>
            <a:ln w="28575">
              <a:solidFill>
                <a:srgbClr val="FE97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385DAAF-023B-2858-234B-DF0D9124AB4A}"/>
                </a:ext>
              </a:extLst>
            </p:cNvPr>
            <p:cNvCxnSpPr>
              <a:cxnSpLocks/>
            </p:cNvCxnSpPr>
            <p:nvPr/>
          </p:nvCxnSpPr>
          <p:spPr>
            <a:xfrm flipV="1">
              <a:off x="6104408" y="4141023"/>
              <a:ext cx="2808639" cy="34769"/>
            </a:xfrm>
            <a:prstGeom prst="straightConnector1">
              <a:avLst/>
            </a:prstGeom>
            <a:ln w="28575">
              <a:solidFill>
                <a:srgbClr val="77CEF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25D0242-EB62-7A88-B994-A9D20FD04154}"/>
                </a:ext>
              </a:extLst>
            </p:cNvPr>
            <p:cNvCxnSpPr>
              <a:cxnSpLocks/>
            </p:cNvCxnSpPr>
            <p:nvPr/>
          </p:nvCxnSpPr>
          <p:spPr>
            <a:xfrm>
              <a:off x="3023283" y="3196753"/>
              <a:ext cx="0" cy="1586583"/>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341AC6-DC28-DF50-0693-E1239124080A}"/>
                </a:ext>
              </a:extLst>
            </p:cNvPr>
            <p:cNvCxnSpPr>
              <a:cxnSpLocks/>
            </p:cNvCxnSpPr>
            <p:nvPr/>
          </p:nvCxnSpPr>
          <p:spPr>
            <a:xfrm flipH="1">
              <a:off x="8876291" y="3196753"/>
              <a:ext cx="30091" cy="1586583"/>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141D54D-DD1D-297E-0C47-EBDD5456FA72}"/>
                </a:ext>
              </a:extLst>
            </p:cNvPr>
            <p:cNvSpPr txBox="1"/>
            <p:nvPr/>
          </p:nvSpPr>
          <p:spPr>
            <a:xfrm>
              <a:off x="3898483" y="4410796"/>
              <a:ext cx="1238813" cy="40011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E9700"/>
                  </a:solidFill>
                  <a:effectLst/>
                  <a:uLnTx/>
                  <a:uFillTx/>
                  <a:latin typeface="Sylfaen" panose="010A0502050306030303" pitchFamily="18" charset="0"/>
                  <a:ea typeface="+mn-ea"/>
                  <a:cs typeface="+mn-cs"/>
                </a:rPr>
                <a:t>S — ?sh</a:t>
              </a:r>
            </a:p>
          </p:txBody>
        </p:sp>
        <p:sp>
          <p:nvSpPr>
            <p:cNvPr id="20" name="TextBox 19">
              <a:extLst>
                <a:ext uri="{FF2B5EF4-FFF2-40B4-BE49-F238E27FC236}">
                  <a16:creationId xmlns:a16="http://schemas.microsoft.com/office/drawing/2014/main" id="{CE5B3AAA-348A-7A45-4122-3960CE631CC2}"/>
                </a:ext>
              </a:extLst>
            </p:cNvPr>
            <p:cNvSpPr txBox="1"/>
            <p:nvPr/>
          </p:nvSpPr>
          <p:spPr>
            <a:xfrm>
              <a:off x="7009704" y="4110793"/>
              <a:ext cx="1334115" cy="40011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0CA7F4"/>
                  </a:solidFill>
                  <a:effectLst/>
                  <a:uLnTx/>
                  <a:uFillTx/>
                  <a:latin typeface="Sylfaen" panose="010A0502050306030303" pitchFamily="18" charset="0"/>
                  <a:ea typeface="+mn-ea"/>
                  <a:cs typeface="+mn-cs"/>
                </a:rPr>
                <a:t>?s — Sh</a:t>
              </a:r>
            </a:p>
          </p:txBody>
        </p:sp>
        <p:sp>
          <p:nvSpPr>
            <p:cNvPr id="21" name="TextBox 20">
              <a:extLst>
                <a:ext uri="{FF2B5EF4-FFF2-40B4-BE49-F238E27FC236}">
                  <a16:creationId xmlns:a16="http://schemas.microsoft.com/office/drawing/2014/main" id="{70D768B5-6945-9077-4A27-A4DDF11CE506}"/>
                </a:ext>
              </a:extLst>
            </p:cNvPr>
            <p:cNvSpPr txBox="1"/>
            <p:nvPr/>
          </p:nvSpPr>
          <p:spPr>
            <a:xfrm>
              <a:off x="3592510" y="4057354"/>
              <a:ext cx="1652706" cy="40011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E9700"/>
                  </a:solidFill>
                  <a:effectLst/>
                  <a:uLnTx/>
                  <a:uFillTx/>
                  <a:latin typeface="Sylfaen" panose="010A0502050306030303" pitchFamily="18" charset="0"/>
                  <a:ea typeface="+mn-ea"/>
                  <a:cs typeface="+mn-cs"/>
                </a:rPr>
                <a:t>Continuum A</a:t>
              </a:r>
            </a:p>
          </p:txBody>
        </p:sp>
        <p:sp>
          <p:nvSpPr>
            <p:cNvPr id="22" name="TextBox 21">
              <a:extLst>
                <a:ext uri="{FF2B5EF4-FFF2-40B4-BE49-F238E27FC236}">
                  <a16:creationId xmlns:a16="http://schemas.microsoft.com/office/drawing/2014/main" id="{12E6A8CE-79C9-DA0C-AC29-E4049493C6A2}"/>
                </a:ext>
              </a:extLst>
            </p:cNvPr>
            <p:cNvSpPr txBox="1"/>
            <p:nvPr/>
          </p:nvSpPr>
          <p:spPr>
            <a:xfrm>
              <a:off x="6655257" y="3833133"/>
              <a:ext cx="1706938" cy="40011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0CA7F4"/>
                  </a:solidFill>
                  <a:effectLst/>
                  <a:uLnTx/>
                  <a:uFillTx/>
                  <a:latin typeface="Sylfaen" panose="010A0502050306030303" pitchFamily="18" charset="0"/>
                  <a:ea typeface="+mn-ea"/>
                  <a:cs typeface="+mn-cs"/>
                </a:rPr>
                <a:t>Continuum B</a:t>
              </a:r>
            </a:p>
          </p:txBody>
        </p:sp>
        <p:sp>
          <p:nvSpPr>
            <p:cNvPr id="23" name="Rectangle: Rounded Corners 22">
              <a:extLst>
                <a:ext uri="{FF2B5EF4-FFF2-40B4-BE49-F238E27FC236}">
                  <a16:creationId xmlns:a16="http://schemas.microsoft.com/office/drawing/2014/main" id="{3D04AE70-6A6C-40AB-C64F-9D934415A0BE}"/>
                </a:ext>
              </a:extLst>
            </p:cNvPr>
            <p:cNvSpPr/>
            <p:nvPr/>
          </p:nvSpPr>
          <p:spPr>
            <a:xfrm>
              <a:off x="3023283" y="2368677"/>
              <a:ext cx="5883099" cy="334868"/>
            </a:xfrm>
            <a:prstGeom prst="roundRect">
              <a:avLst/>
            </a:prstGeom>
            <a:gradFill flip="none" rotWithShape="1">
              <a:gsLst>
                <a:gs pos="0">
                  <a:srgbClr val="F69C73">
                    <a:alpha val="40000"/>
                  </a:srgbClr>
                </a:gs>
                <a:gs pos="6900">
                  <a:srgbClr val="EB9A73"/>
                </a:gs>
                <a:gs pos="100000">
                  <a:schemeClr val="tx2">
                    <a:lumMod val="50000"/>
                  </a:schemeClr>
                </a:gs>
              </a:gsLst>
              <a:lin ang="0" scaled="1"/>
              <a:tileRect/>
            </a:gradFill>
            <a:ln w="158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Light"/>
                <a:ea typeface="+mn-ea"/>
                <a:cs typeface="+mn-cs"/>
              </a:endParaRPr>
            </a:p>
          </p:txBody>
        </p:sp>
        <p:cxnSp>
          <p:nvCxnSpPr>
            <p:cNvPr id="24" name="Straight Arrow Connector 23">
              <a:extLst>
                <a:ext uri="{FF2B5EF4-FFF2-40B4-BE49-F238E27FC236}">
                  <a16:creationId xmlns:a16="http://schemas.microsoft.com/office/drawing/2014/main" id="{120D4D99-0D3A-0949-0F21-2C2DB261B1BE}"/>
                </a:ext>
              </a:extLst>
            </p:cNvPr>
            <p:cNvCxnSpPr>
              <a:cxnSpLocks/>
            </p:cNvCxnSpPr>
            <p:nvPr/>
          </p:nvCxnSpPr>
          <p:spPr>
            <a:xfrm flipV="1">
              <a:off x="2999316" y="2533956"/>
              <a:ext cx="5907066" cy="4308"/>
            </a:xfrm>
            <a:prstGeom prst="straightConnector1">
              <a:avLst/>
            </a:prstGeom>
            <a:ln w="19050">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84A52411-F04C-6672-96CB-C7518265FFB4}"/>
              </a:ext>
            </a:extLst>
          </p:cNvPr>
          <p:cNvSpPr txBox="1"/>
          <p:nvPr/>
        </p:nvSpPr>
        <p:spPr>
          <a:xfrm>
            <a:off x="9073042" y="1981818"/>
            <a:ext cx="1091595" cy="523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Sylfaen" panose="010A0502050306030303" pitchFamily="18" charset="0"/>
                <a:ea typeface="+mn-ea"/>
                <a:cs typeface="+mn-cs"/>
              </a:rPr>
              <a:t>ASHI</a:t>
            </a:r>
          </a:p>
        </p:txBody>
      </p:sp>
      <p:sp>
        <p:nvSpPr>
          <p:cNvPr id="26" name="TextBox 25">
            <a:extLst>
              <a:ext uri="{FF2B5EF4-FFF2-40B4-BE49-F238E27FC236}">
                <a16:creationId xmlns:a16="http://schemas.microsoft.com/office/drawing/2014/main" id="{983620DE-0349-6A19-9072-058FC16D291C}"/>
              </a:ext>
            </a:extLst>
          </p:cNvPr>
          <p:cNvSpPr txBox="1"/>
          <p:nvPr/>
        </p:nvSpPr>
        <p:spPr>
          <a:xfrm>
            <a:off x="2065348" y="1968601"/>
            <a:ext cx="1091595" cy="523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Sylfaen" panose="010A0502050306030303" pitchFamily="18" charset="0"/>
                <a:ea typeface="+mn-ea"/>
                <a:cs typeface="+mn-cs"/>
              </a:rPr>
              <a:t>ASI</a:t>
            </a:r>
          </a:p>
        </p:txBody>
      </p:sp>
      <p:sp>
        <p:nvSpPr>
          <p:cNvPr id="27" name="TextBox 26">
            <a:extLst>
              <a:ext uri="{FF2B5EF4-FFF2-40B4-BE49-F238E27FC236}">
                <a16:creationId xmlns:a16="http://schemas.microsoft.com/office/drawing/2014/main" id="{3E443287-FB33-F8E1-4516-765D5E57E1BC}"/>
              </a:ext>
            </a:extLst>
          </p:cNvPr>
          <p:cNvSpPr txBox="1"/>
          <p:nvPr/>
        </p:nvSpPr>
        <p:spPr>
          <a:xfrm>
            <a:off x="2889503" y="2308828"/>
            <a:ext cx="1091595" cy="5252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Sylfaen" panose="010A0502050306030303" pitchFamily="18" charset="0"/>
                <a:ea typeface="+mn-ea"/>
                <a:cs typeface="+mn-cs"/>
              </a:rPr>
              <a:t>S</a:t>
            </a:r>
          </a:p>
        </p:txBody>
      </p:sp>
      <p:sp>
        <p:nvSpPr>
          <p:cNvPr id="28" name="TextBox 27">
            <a:extLst>
              <a:ext uri="{FF2B5EF4-FFF2-40B4-BE49-F238E27FC236}">
                <a16:creationId xmlns:a16="http://schemas.microsoft.com/office/drawing/2014/main" id="{0014EF15-26F9-E68E-5866-1A6D29980997}"/>
              </a:ext>
            </a:extLst>
          </p:cNvPr>
          <p:cNvSpPr txBox="1"/>
          <p:nvPr/>
        </p:nvSpPr>
        <p:spPr>
          <a:xfrm>
            <a:off x="8568642" y="2413016"/>
            <a:ext cx="1091595" cy="5252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Sylfaen" panose="010A0502050306030303" pitchFamily="18" charset="0"/>
                <a:ea typeface="+mn-ea"/>
                <a:cs typeface="+mn-cs"/>
              </a:rPr>
              <a:t>Sh</a:t>
            </a:r>
          </a:p>
        </p:txBody>
      </p:sp>
      <p:sp>
        <p:nvSpPr>
          <p:cNvPr id="29" name="TextBox 28">
            <a:extLst>
              <a:ext uri="{FF2B5EF4-FFF2-40B4-BE49-F238E27FC236}">
                <a16:creationId xmlns:a16="http://schemas.microsoft.com/office/drawing/2014/main" id="{0917A596-CBAA-648B-0CFD-D70C44C8226D}"/>
              </a:ext>
            </a:extLst>
          </p:cNvPr>
          <p:cNvSpPr txBox="1"/>
          <p:nvPr/>
        </p:nvSpPr>
        <p:spPr>
          <a:xfrm>
            <a:off x="5627309" y="2452388"/>
            <a:ext cx="907835" cy="40011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lfaen" panose="010A0502050306030303" pitchFamily="18" charset="0"/>
                <a:ea typeface="+mn-ea"/>
                <a:cs typeface="+mn-cs"/>
              </a:rPr>
              <a:t>?sh/?s</a:t>
            </a:r>
            <a:endParaRPr kumimoji="0" lang="en-US" sz="1600" b="1" i="0" u="none" strike="noStrike" kern="1200" cap="none" spc="0" normalizeH="0" baseline="0" noProof="0" dirty="0">
              <a:ln>
                <a:noFill/>
              </a:ln>
              <a:solidFill>
                <a:srgbClr val="000000"/>
              </a:solidFill>
              <a:effectLst/>
              <a:uLnTx/>
              <a:uFillTx/>
              <a:latin typeface="Sylfaen" panose="010A0502050306030303" pitchFamily="18" charset="0"/>
              <a:ea typeface="+mn-ea"/>
              <a:cs typeface="+mn-cs"/>
            </a:endParaRPr>
          </a:p>
        </p:txBody>
      </p:sp>
      <p:pic>
        <p:nvPicPr>
          <p:cNvPr id="30" name="F_S_Dinosaur">
            <a:hlinkClick r:id="" action="ppaction://media"/>
            <a:extLst>
              <a:ext uri="{FF2B5EF4-FFF2-40B4-BE49-F238E27FC236}">
                <a16:creationId xmlns:a16="http://schemas.microsoft.com/office/drawing/2014/main" id="{31D4C1BC-D504-3717-0EFD-57CC4047531C}"/>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2765049" y="4649939"/>
            <a:ext cx="406400" cy="406400"/>
          </a:xfrm>
          <a:prstGeom prst="rect">
            <a:avLst/>
          </a:prstGeom>
        </p:spPr>
      </p:pic>
      <p:pic>
        <p:nvPicPr>
          <p:cNvPr id="31" name="F_Xs_Dinosaur">
            <a:hlinkClick r:id="" action="ppaction://media"/>
            <a:extLst>
              <a:ext uri="{FF2B5EF4-FFF2-40B4-BE49-F238E27FC236}">
                <a16:creationId xmlns:a16="http://schemas.microsoft.com/office/drawing/2014/main" id="{60DF72F2-8A6F-80B0-5DC0-50FE41600469}"/>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5859559" y="5208456"/>
            <a:ext cx="406400" cy="406400"/>
          </a:xfrm>
          <a:prstGeom prst="rect">
            <a:avLst/>
          </a:prstGeom>
        </p:spPr>
      </p:pic>
      <p:pic>
        <p:nvPicPr>
          <p:cNvPr id="32" name="F_Sh_Beneficial">
            <a:hlinkClick r:id="" action="ppaction://media"/>
            <a:extLst>
              <a:ext uri="{FF2B5EF4-FFF2-40B4-BE49-F238E27FC236}">
                <a16:creationId xmlns:a16="http://schemas.microsoft.com/office/drawing/2014/main" id="{A448C378-58CD-7E48-0402-9B8DBEECE693}"/>
              </a:ext>
            </a:extLst>
          </p:cNvPr>
          <p:cNvPicPr>
            <a:picLocks noChangeAspect="1"/>
          </p:cNvPicPr>
          <p:nvPr>
            <a:audioFile r:link="rId6"/>
            <p:extLst>
              <p:ext uri="{DAA4B4D4-6D71-4841-9C94-3DE7FCFB9230}">
                <p14:media xmlns:p14="http://schemas.microsoft.com/office/powerpoint/2010/main" r:embed="rId5"/>
              </p:ext>
            </p:extLst>
          </p:nvPr>
        </p:nvPicPr>
        <p:blipFill>
          <a:blip r:embed="rId11"/>
          <a:stretch>
            <a:fillRect/>
          </a:stretch>
        </p:blipFill>
        <p:spPr>
          <a:xfrm>
            <a:off x="8836601" y="5208456"/>
            <a:ext cx="406400" cy="406400"/>
          </a:xfrm>
          <a:prstGeom prst="rect">
            <a:avLst/>
          </a:prstGeom>
        </p:spPr>
      </p:pic>
      <p:pic>
        <p:nvPicPr>
          <p:cNvPr id="33" name="F_Xsh_Beneficial">
            <a:hlinkClick r:id="" action="ppaction://media"/>
            <a:extLst>
              <a:ext uri="{FF2B5EF4-FFF2-40B4-BE49-F238E27FC236}">
                <a16:creationId xmlns:a16="http://schemas.microsoft.com/office/drawing/2014/main" id="{6A7434BA-7ED6-81CF-D4F1-9D7E72DEFC2F}"/>
              </a:ext>
            </a:extLst>
          </p:cNvPr>
          <p:cNvPicPr>
            <a:picLocks noChangeAspect="1"/>
          </p:cNvPicPr>
          <p:nvPr>
            <a:audioFile r:link="rId8"/>
            <p:extLst>
              <p:ext uri="{DAA4B4D4-6D71-4841-9C94-3DE7FCFB9230}">
                <p14:media xmlns:p14="http://schemas.microsoft.com/office/powerpoint/2010/main" r:embed="rId7"/>
              </p:ext>
            </p:extLst>
          </p:nvPr>
        </p:nvPicPr>
        <p:blipFill>
          <a:blip r:embed="rId11"/>
          <a:stretch>
            <a:fillRect/>
          </a:stretch>
        </p:blipFill>
        <p:spPr>
          <a:xfrm>
            <a:off x="5859559" y="4655069"/>
            <a:ext cx="406400" cy="406400"/>
          </a:xfrm>
          <a:prstGeom prst="rect">
            <a:avLst/>
          </a:prstGeom>
        </p:spPr>
      </p:pic>
    </p:spTree>
    <p:extLst>
      <p:ext uri="{BB962C8B-B14F-4D97-AF65-F5344CB8AC3E}">
        <p14:creationId xmlns:p14="http://schemas.microsoft.com/office/powerpoint/2010/main" val="138360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p:cTn id="25" fill="hold" display="0">
                  <p:stCondLst>
                    <p:cond delay="indefinite"/>
                  </p:stCondLst>
                  <p:endCondLst>
                    <p:cond evt="onStopAudio" delay="0">
                      <p:tgtEl>
                        <p:sldTgt/>
                      </p:tgtEl>
                    </p:cond>
                  </p:endCondLst>
                </p:cTn>
                <p:tgtEl>
                  <p:spTgt spid="30"/>
                </p:tgtEl>
              </p:cMediaNode>
            </p:audio>
            <p:audio>
              <p:cMediaNode vol="80000">
                <p:cTn id="26" fill="hold" display="0">
                  <p:stCondLst>
                    <p:cond delay="indefinite"/>
                  </p:stCondLst>
                  <p:endCondLst>
                    <p:cond evt="onStopAudio" delay="0">
                      <p:tgtEl>
                        <p:sldTgt/>
                      </p:tgtEl>
                    </p:cond>
                  </p:endCondLst>
                </p:cTn>
                <p:tgtEl>
                  <p:spTgt spid="31"/>
                </p:tgtEl>
              </p:cMediaNode>
            </p:audio>
            <p:audio>
              <p:cMediaNode vol="80000">
                <p:cTn id="27" fill="hold" display="0">
                  <p:stCondLst>
                    <p:cond delay="indefinite"/>
                  </p:stCondLst>
                  <p:endCondLst>
                    <p:cond evt="onStopAudio" delay="0">
                      <p:tgtEl>
                        <p:sldTgt/>
                      </p:tgtEl>
                    </p:cond>
                  </p:endCondLst>
                </p:cTn>
                <p:tgtEl>
                  <p:spTgt spid="32"/>
                </p:tgtEl>
              </p:cMediaNode>
            </p:audio>
            <p:audio>
              <p:cMediaNode vol="80000">
                <p:cTn id="28" fill="hold" display="0">
                  <p:stCondLst>
                    <p:cond delay="indefinite"/>
                  </p:stCondLst>
                  <p:endCondLst>
                    <p:cond evt="onStopAudio" delay="0">
                      <p:tgtEl>
                        <p:sldTgt/>
                      </p:tgtEl>
                    </p:cond>
                  </p:endCondLst>
                </p:cTn>
                <p:tgtEl>
                  <p:spTgt spid="33"/>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6A60C7-9917-4650-BBE0-8B7D04EBA605}"/>
              </a:ext>
            </a:extLst>
          </p:cNvPr>
          <p:cNvSpPr/>
          <p:nvPr/>
        </p:nvSpPr>
        <p:spPr>
          <a:xfrm>
            <a:off x="560717" y="319177"/>
            <a:ext cx="11024558" cy="63145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8E63276-5025-27BE-FB85-694D1ED163E7}"/>
              </a:ext>
            </a:extLst>
          </p:cNvPr>
          <p:cNvSpPr/>
          <p:nvPr/>
        </p:nvSpPr>
        <p:spPr>
          <a:xfrm>
            <a:off x="519022" y="2157765"/>
            <a:ext cx="11153955" cy="4438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763EA376-A2A8-D9A9-4474-A6B7A4603B05}"/>
              </a:ext>
            </a:extLst>
          </p:cNvPr>
          <p:cNvSpPr>
            <a:spLocks noGrp="1"/>
          </p:cNvSpPr>
          <p:nvPr>
            <p:ph type="title"/>
          </p:nvPr>
        </p:nvSpPr>
        <p:spPr>
          <a:xfrm>
            <a:off x="839788" y="365125"/>
            <a:ext cx="10515600" cy="764935"/>
          </a:xfrm>
        </p:spPr>
        <p:txBody>
          <a:bodyPr>
            <a:normAutofit/>
          </a:bodyPr>
          <a:lstStyle/>
          <a:p>
            <a:r>
              <a:rPr lang="en-US" sz="3600" dirty="0"/>
              <a:t>The Exposure Phase</a:t>
            </a:r>
          </a:p>
        </p:txBody>
      </p:sp>
      <p:grpSp>
        <p:nvGrpSpPr>
          <p:cNvPr id="5" name="Group 4">
            <a:extLst>
              <a:ext uri="{FF2B5EF4-FFF2-40B4-BE49-F238E27FC236}">
                <a16:creationId xmlns:a16="http://schemas.microsoft.com/office/drawing/2014/main" id="{B1E42BBE-1551-D20B-9E46-6F3938A600FE}"/>
              </a:ext>
            </a:extLst>
          </p:cNvPr>
          <p:cNvGrpSpPr/>
          <p:nvPr/>
        </p:nvGrpSpPr>
        <p:grpSpPr>
          <a:xfrm>
            <a:off x="1329210" y="1691148"/>
            <a:ext cx="9750875" cy="4589962"/>
            <a:chOff x="1983921" y="1394691"/>
            <a:chExt cx="8416605" cy="3813459"/>
          </a:xfrm>
        </p:grpSpPr>
        <p:pic>
          <p:nvPicPr>
            <p:cNvPr id="6" name="Critical_Sh.Publisher.M.L_S.Eraser.F.R">
              <a:hlinkClick r:id="" action="ppaction://media"/>
              <a:extLst>
                <a:ext uri="{FF2B5EF4-FFF2-40B4-BE49-F238E27FC236}">
                  <a16:creationId xmlns:a16="http://schemas.microsoft.com/office/drawing/2014/main" id="{97F80736-4A1F-AE7F-B5AF-3180C0D98CAA}"/>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661777" y="4088092"/>
              <a:ext cx="406400" cy="406400"/>
            </a:xfrm>
            <a:prstGeom prst="rect">
              <a:avLst/>
            </a:prstGeom>
          </p:spPr>
        </p:pic>
        <p:pic>
          <p:nvPicPr>
            <p:cNvPr id="7" name="Picture 6">
              <a:extLst>
                <a:ext uri="{FF2B5EF4-FFF2-40B4-BE49-F238E27FC236}">
                  <a16:creationId xmlns:a16="http://schemas.microsoft.com/office/drawing/2014/main" id="{217D1956-7E95-DF7E-88EB-02BB20ABF0E7}"/>
                </a:ext>
              </a:extLst>
            </p:cNvPr>
            <p:cNvPicPr>
              <a:picLocks noChangeAspect="1"/>
            </p:cNvPicPr>
            <p:nvPr/>
          </p:nvPicPr>
          <p:blipFill rotWithShape="1">
            <a:blip r:embed="rId8"/>
            <a:srcRect l="28967" t="3122" r="27183" b="73266"/>
            <a:stretch/>
          </p:blipFill>
          <p:spPr>
            <a:xfrm>
              <a:off x="4581236" y="1394691"/>
              <a:ext cx="3177309" cy="1099127"/>
            </a:xfrm>
            <a:prstGeom prst="rect">
              <a:avLst/>
            </a:prstGeom>
          </p:spPr>
        </p:pic>
        <p:pic>
          <p:nvPicPr>
            <p:cNvPr id="8" name="Picture 7">
              <a:extLst>
                <a:ext uri="{FF2B5EF4-FFF2-40B4-BE49-F238E27FC236}">
                  <a16:creationId xmlns:a16="http://schemas.microsoft.com/office/drawing/2014/main" id="{B1D0A405-999D-0633-7661-8E6FA8D82965}"/>
                </a:ext>
              </a:extLst>
            </p:cNvPr>
            <p:cNvPicPr>
              <a:picLocks noChangeAspect="1"/>
            </p:cNvPicPr>
            <p:nvPr/>
          </p:nvPicPr>
          <p:blipFill rotWithShape="1">
            <a:blip r:embed="rId8"/>
            <a:srcRect l="34250" t="65550" r="31708"/>
            <a:stretch/>
          </p:blipFill>
          <p:spPr>
            <a:xfrm>
              <a:off x="5101164" y="3780834"/>
              <a:ext cx="2195557" cy="1427316"/>
            </a:xfrm>
            <a:prstGeom prst="rect">
              <a:avLst/>
            </a:prstGeom>
          </p:spPr>
        </p:pic>
        <p:pic>
          <p:nvPicPr>
            <p:cNvPr id="9" name="Picture 8">
              <a:extLst>
                <a:ext uri="{FF2B5EF4-FFF2-40B4-BE49-F238E27FC236}">
                  <a16:creationId xmlns:a16="http://schemas.microsoft.com/office/drawing/2014/main" id="{F096219A-8780-DDCE-1D28-6A90FCEB67B7}"/>
                </a:ext>
              </a:extLst>
            </p:cNvPr>
            <p:cNvPicPr>
              <a:picLocks noChangeAspect="1"/>
            </p:cNvPicPr>
            <p:nvPr/>
          </p:nvPicPr>
          <p:blipFill rotWithShape="1">
            <a:blip r:embed="rId8"/>
            <a:srcRect l="53888" t="26735" r="1051" b="35640"/>
            <a:stretch/>
          </p:blipFill>
          <p:spPr>
            <a:xfrm>
              <a:off x="7135475" y="2237401"/>
              <a:ext cx="3265051" cy="1751360"/>
            </a:xfrm>
            <a:prstGeom prst="rect">
              <a:avLst/>
            </a:prstGeom>
          </p:spPr>
        </p:pic>
        <p:pic>
          <p:nvPicPr>
            <p:cNvPr id="10" name="Filler_N.Logelai.M.L_W.Inhabit.F.R">
              <a:hlinkClick r:id="" action="ppaction://media"/>
              <a:extLst>
                <a:ext uri="{FF2B5EF4-FFF2-40B4-BE49-F238E27FC236}">
                  <a16:creationId xmlns:a16="http://schemas.microsoft.com/office/drawing/2014/main" id="{DC41D494-81D5-1711-E8B6-5F56DAD350B5}"/>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3329708" y="4088092"/>
              <a:ext cx="406400" cy="406400"/>
            </a:xfrm>
            <a:prstGeom prst="rect">
              <a:avLst/>
            </a:prstGeom>
          </p:spPr>
        </p:pic>
        <p:pic>
          <p:nvPicPr>
            <p:cNvPr id="11" name="Picture 10">
              <a:extLst>
                <a:ext uri="{FF2B5EF4-FFF2-40B4-BE49-F238E27FC236}">
                  <a16:creationId xmlns:a16="http://schemas.microsoft.com/office/drawing/2014/main" id="{20971718-8D4D-2E1D-511C-EFBDDF625041}"/>
                </a:ext>
              </a:extLst>
            </p:cNvPr>
            <p:cNvPicPr>
              <a:picLocks noChangeAspect="1"/>
            </p:cNvPicPr>
            <p:nvPr/>
          </p:nvPicPr>
          <p:blipFill>
            <a:blip r:embed="rId9"/>
            <a:stretch>
              <a:fillRect/>
            </a:stretch>
          </p:blipFill>
          <p:spPr>
            <a:xfrm>
              <a:off x="1983921" y="2230601"/>
              <a:ext cx="3181514" cy="1752690"/>
            </a:xfrm>
            <a:prstGeom prst="rect">
              <a:avLst/>
            </a:prstGeom>
          </p:spPr>
        </p:pic>
      </p:grpSp>
      <p:cxnSp>
        <p:nvCxnSpPr>
          <p:cNvPr id="17" name="Straight Connector 16">
            <a:extLst>
              <a:ext uri="{FF2B5EF4-FFF2-40B4-BE49-F238E27FC236}">
                <a16:creationId xmlns:a16="http://schemas.microsoft.com/office/drawing/2014/main" id="{CE3F89C7-E3C6-B5BE-15E1-8689CF724A56}"/>
              </a:ext>
            </a:extLst>
          </p:cNvPr>
          <p:cNvCxnSpPr/>
          <p:nvPr/>
        </p:nvCxnSpPr>
        <p:spPr>
          <a:xfrm flipV="1">
            <a:off x="519021" y="1073083"/>
            <a:ext cx="11153955" cy="69475"/>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23569"/>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6"/>
                </p:tgtEl>
              </p:cMediaNode>
            </p:audio>
            <p:audio>
              <p:cMediaNode vol="80000">
                <p:cTn id="3" fill="hold" display="0">
                  <p:stCondLst>
                    <p:cond delay="indefinite"/>
                  </p:stCondLst>
                  <p:endCondLst>
                    <p:cond evt="onStopAudio" delay="0">
                      <p:tgtEl>
                        <p:sldTgt/>
                      </p:tgtEl>
                    </p:cond>
                  </p:endCondLst>
                </p:cTn>
                <p:tgtEl>
                  <p:spTgt spid="10"/>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D7DC74C0-510B-0BFA-8B7E-3EDE82EA6EE6}"/>
              </a:ext>
            </a:extLst>
          </p:cNvPr>
          <p:cNvGrpSpPr/>
          <p:nvPr/>
        </p:nvGrpSpPr>
        <p:grpSpPr>
          <a:xfrm>
            <a:off x="747941" y="2033206"/>
            <a:ext cx="10828659" cy="1954370"/>
            <a:chOff x="722234" y="3085449"/>
            <a:chExt cx="10828659" cy="1954370"/>
          </a:xfrm>
        </p:grpSpPr>
        <p:sp>
          <p:nvSpPr>
            <p:cNvPr id="4" name="Rectangle: Rounded Corners 3">
              <a:extLst>
                <a:ext uri="{FF2B5EF4-FFF2-40B4-BE49-F238E27FC236}">
                  <a16:creationId xmlns:a16="http://schemas.microsoft.com/office/drawing/2014/main" id="{7094F886-CBE8-06A8-E6EE-5B31996AAD4C}"/>
                </a:ext>
              </a:extLst>
            </p:cNvPr>
            <p:cNvSpPr/>
            <p:nvPr/>
          </p:nvSpPr>
          <p:spPr>
            <a:xfrm>
              <a:off x="1055342" y="3186161"/>
              <a:ext cx="432620" cy="1750142"/>
            </a:xfrm>
            <a:prstGeom prst="roundRect">
              <a:avLst/>
            </a:prstGeom>
            <a:solidFill>
              <a:srgbClr val="A9D18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5" name="Rectangle: Rounded Corners 4">
              <a:extLst>
                <a:ext uri="{FF2B5EF4-FFF2-40B4-BE49-F238E27FC236}">
                  <a16:creationId xmlns:a16="http://schemas.microsoft.com/office/drawing/2014/main" id="{738D8034-E5CD-2274-9AA7-A71B62132D67}"/>
                </a:ext>
              </a:extLst>
            </p:cNvPr>
            <p:cNvSpPr/>
            <p:nvPr/>
          </p:nvSpPr>
          <p:spPr>
            <a:xfrm>
              <a:off x="1519319" y="3193535"/>
              <a:ext cx="432620" cy="1750142"/>
            </a:xfrm>
            <a:prstGeom prst="roundRect">
              <a:avLst/>
            </a:prstGeom>
            <a:solidFill>
              <a:srgbClr val="A9D18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6" name="Rectangle: Rounded Corners 5">
              <a:extLst>
                <a:ext uri="{FF2B5EF4-FFF2-40B4-BE49-F238E27FC236}">
                  <a16:creationId xmlns:a16="http://schemas.microsoft.com/office/drawing/2014/main" id="{F76DFD2E-8F63-5C24-5451-397E03028CD5}"/>
                </a:ext>
              </a:extLst>
            </p:cNvPr>
            <p:cNvSpPr/>
            <p:nvPr/>
          </p:nvSpPr>
          <p:spPr>
            <a:xfrm>
              <a:off x="1987580" y="3186161"/>
              <a:ext cx="432620" cy="1750142"/>
            </a:xfrm>
            <a:prstGeom prst="roundRect">
              <a:avLst/>
            </a:prstGeom>
            <a:solidFill>
              <a:srgbClr val="A9D18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7" name="Rectangle: Rounded Corners 6">
              <a:extLst>
                <a:ext uri="{FF2B5EF4-FFF2-40B4-BE49-F238E27FC236}">
                  <a16:creationId xmlns:a16="http://schemas.microsoft.com/office/drawing/2014/main" id="{B62FA23C-7AAD-0E21-8F1C-17B22FD21DB0}"/>
                </a:ext>
              </a:extLst>
            </p:cNvPr>
            <p:cNvSpPr/>
            <p:nvPr/>
          </p:nvSpPr>
          <p:spPr>
            <a:xfrm>
              <a:off x="2458915" y="3200910"/>
              <a:ext cx="432620" cy="1750142"/>
            </a:xfrm>
            <a:prstGeom prst="roundRect">
              <a:avLst/>
            </a:prstGeom>
            <a:solidFill>
              <a:srgbClr val="A9D18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8" name="Rectangle: Rounded Corners 7">
              <a:extLst>
                <a:ext uri="{FF2B5EF4-FFF2-40B4-BE49-F238E27FC236}">
                  <a16:creationId xmlns:a16="http://schemas.microsoft.com/office/drawing/2014/main" id="{5DB056F6-1E14-5574-86C0-7119D12151CD}"/>
                </a:ext>
              </a:extLst>
            </p:cNvPr>
            <p:cNvSpPr/>
            <p:nvPr/>
          </p:nvSpPr>
          <p:spPr>
            <a:xfrm>
              <a:off x="3400358" y="3186161"/>
              <a:ext cx="432620" cy="1750142"/>
            </a:xfrm>
            <a:prstGeom prst="roundRect">
              <a:avLst/>
            </a:prstGeom>
            <a:solidFill>
              <a:srgbClr val="A9D18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9" name="Rectangle: Rounded Corners 8">
              <a:extLst>
                <a:ext uri="{FF2B5EF4-FFF2-40B4-BE49-F238E27FC236}">
                  <a16:creationId xmlns:a16="http://schemas.microsoft.com/office/drawing/2014/main" id="{4E7D120F-7949-C1FC-D507-4182EE1971BE}"/>
                </a:ext>
              </a:extLst>
            </p:cNvPr>
            <p:cNvSpPr/>
            <p:nvPr/>
          </p:nvSpPr>
          <p:spPr>
            <a:xfrm>
              <a:off x="5279556" y="3193535"/>
              <a:ext cx="432620" cy="1750142"/>
            </a:xfrm>
            <a:prstGeom prst="roundRect">
              <a:avLst/>
            </a:prstGeom>
            <a:solidFill>
              <a:srgbClr val="A9D18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10" name="Rectangle: Rounded Corners 9">
              <a:extLst>
                <a:ext uri="{FF2B5EF4-FFF2-40B4-BE49-F238E27FC236}">
                  <a16:creationId xmlns:a16="http://schemas.microsoft.com/office/drawing/2014/main" id="{B9E24E1E-183B-8458-105F-4F5DCDD547F8}"/>
                </a:ext>
              </a:extLst>
            </p:cNvPr>
            <p:cNvSpPr/>
            <p:nvPr/>
          </p:nvSpPr>
          <p:spPr>
            <a:xfrm>
              <a:off x="4807603" y="3193535"/>
              <a:ext cx="432620" cy="1750142"/>
            </a:xfrm>
            <a:prstGeom prst="roundRect">
              <a:avLst/>
            </a:prstGeom>
            <a:solidFill>
              <a:srgbClr val="A9D18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11" name="Rectangle: Rounded Corners 10">
              <a:extLst>
                <a:ext uri="{FF2B5EF4-FFF2-40B4-BE49-F238E27FC236}">
                  <a16:creationId xmlns:a16="http://schemas.microsoft.com/office/drawing/2014/main" id="{40DFE15C-D042-B6F6-D3BF-CB2B58785D3B}"/>
                </a:ext>
              </a:extLst>
            </p:cNvPr>
            <p:cNvSpPr/>
            <p:nvPr/>
          </p:nvSpPr>
          <p:spPr>
            <a:xfrm>
              <a:off x="2927176" y="3200910"/>
              <a:ext cx="432620" cy="1750142"/>
            </a:xfrm>
            <a:prstGeom prst="roundRect">
              <a:avLst/>
            </a:prstGeom>
            <a:solidFill>
              <a:srgbClr val="A9D18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12" name="Rectangle: Rounded Corners 11">
              <a:extLst>
                <a:ext uri="{FF2B5EF4-FFF2-40B4-BE49-F238E27FC236}">
                  <a16:creationId xmlns:a16="http://schemas.microsoft.com/office/drawing/2014/main" id="{85F02408-2F31-7AAC-A68A-CC93361B34D4}"/>
                </a:ext>
              </a:extLst>
            </p:cNvPr>
            <p:cNvSpPr/>
            <p:nvPr/>
          </p:nvSpPr>
          <p:spPr>
            <a:xfrm>
              <a:off x="4338111" y="3186161"/>
              <a:ext cx="432620" cy="1750142"/>
            </a:xfrm>
            <a:prstGeom prst="roundRect">
              <a:avLst/>
            </a:prstGeom>
            <a:solidFill>
              <a:srgbClr val="A9D18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13" name="Rectangle: Rounded Corners 12">
              <a:extLst>
                <a:ext uri="{FF2B5EF4-FFF2-40B4-BE49-F238E27FC236}">
                  <a16:creationId xmlns:a16="http://schemas.microsoft.com/office/drawing/2014/main" id="{B735FF56-6ACD-152A-0F36-2A4E6E371B7C}"/>
                </a:ext>
              </a:extLst>
            </p:cNvPr>
            <p:cNvSpPr/>
            <p:nvPr/>
          </p:nvSpPr>
          <p:spPr>
            <a:xfrm>
              <a:off x="5745356" y="3186161"/>
              <a:ext cx="432620" cy="1750142"/>
            </a:xfrm>
            <a:prstGeom prst="roundRect">
              <a:avLst/>
            </a:prstGeom>
            <a:solidFill>
              <a:srgbClr val="A9D18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14" name="Rectangle: Rounded Corners 13">
              <a:extLst>
                <a:ext uri="{FF2B5EF4-FFF2-40B4-BE49-F238E27FC236}">
                  <a16:creationId xmlns:a16="http://schemas.microsoft.com/office/drawing/2014/main" id="{63F776A2-0EBD-9107-F332-A5ACAA73B455}"/>
                </a:ext>
              </a:extLst>
            </p:cNvPr>
            <p:cNvSpPr/>
            <p:nvPr/>
          </p:nvSpPr>
          <p:spPr>
            <a:xfrm>
              <a:off x="3868619" y="3186161"/>
              <a:ext cx="432620" cy="1750142"/>
            </a:xfrm>
            <a:prstGeom prst="roundRect">
              <a:avLst/>
            </a:prstGeom>
            <a:solidFill>
              <a:srgbClr val="A9D18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27" name="Rectangle: Rounded Corners 26">
              <a:extLst>
                <a:ext uri="{FF2B5EF4-FFF2-40B4-BE49-F238E27FC236}">
                  <a16:creationId xmlns:a16="http://schemas.microsoft.com/office/drawing/2014/main" id="{82A7EBEF-6378-7534-0C86-2E528BBEDBA2}"/>
                </a:ext>
              </a:extLst>
            </p:cNvPr>
            <p:cNvSpPr/>
            <p:nvPr/>
          </p:nvSpPr>
          <p:spPr>
            <a:xfrm>
              <a:off x="6236365" y="3186161"/>
              <a:ext cx="357624" cy="1750142"/>
            </a:xfrm>
            <a:prstGeom prst="roundRect">
              <a:avLst>
                <a:gd name="adj" fmla="val 48661"/>
              </a:avLst>
            </a:prstGeom>
            <a:solidFill>
              <a:srgbClr val="77CEF9">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38" name="Rectangle: Rounded Corners 37">
              <a:extLst>
                <a:ext uri="{FF2B5EF4-FFF2-40B4-BE49-F238E27FC236}">
                  <a16:creationId xmlns:a16="http://schemas.microsoft.com/office/drawing/2014/main" id="{8A4188E7-F3BB-9D13-C6F3-999667CDE2BB}"/>
                </a:ext>
              </a:extLst>
            </p:cNvPr>
            <p:cNvSpPr/>
            <p:nvPr/>
          </p:nvSpPr>
          <p:spPr>
            <a:xfrm>
              <a:off x="6640529" y="3186161"/>
              <a:ext cx="357624" cy="1750142"/>
            </a:xfrm>
            <a:prstGeom prst="roundRect">
              <a:avLst>
                <a:gd name="adj" fmla="val 48661"/>
              </a:avLst>
            </a:prstGeom>
            <a:solidFill>
              <a:srgbClr val="77CEF9">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39" name="Rectangle: Rounded Corners 38">
              <a:extLst>
                <a:ext uri="{FF2B5EF4-FFF2-40B4-BE49-F238E27FC236}">
                  <a16:creationId xmlns:a16="http://schemas.microsoft.com/office/drawing/2014/main" id="{CE54A9FC-0CF4-C34F-73E6-393336EEA6C2}"/>
                </a:ext>
              </a:extLst>
            </p:cNvPr>
            <p:cNvSpPr/>
            <p:nvPr/>
          </p:nvSpPr>
          <p:spPr>
            <a:xfrm>
              <a:off x="7044693" y="3186161"/>
              <a:ext cx="357624" cy="1750142"/>
            </a:xfrm>
            <a:prstGeom prst="roundRect">
              <a:avLst>
                <a:gd name="adj" fmla="val 48661"/>
              </a:avLst>
            </a:prstGeom>
            <a:solidFill>
              <a:srgbClr val="FFBE5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40" name="Rectangle: Rounded Corners 39">
              <a:extLst>
                <a:ext uri="{FF2B5EF4-FFF2-40B4-BE49-F238E27FC236}">
                  <a16:creationId xmlns:a16="http://schemas.microsoft.com/office/drawing/2014/main" id="{95529C93-1665-D947-BFD4-D3BC3B219D62}"/>
                </a:ext>
              </a:extLst>
            </p:cNvPr>
            <p:cNvSpPr/>
            <p:nvPr/>
          </p:nvSpPr>
          <p:spPr>
            <a:xfrm>
              <a:off x="7448857" y="3186161"/>
              <a:ext cx="357624" cy="1750142"/>
            </a:xfrm>
            <a:prstGeom prst="roundRect">
              <a:avLst>
                <a:gd name="adj" fmla="val 48661"/>
              </a:avLst>
            </a:prstGeom>
            <a:solidFill>
              <a:srgbClr val="FFBE5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41" name="Rectangle: Rounded Corners 40">
              <a:extLst>
                <a:ext uri="{FF2B5EF4-FFF2-40B4-BE49-F238E27FC236}">
                  <a16:creationId xmlns:a16="http://schemas.microsoft.com/office/drawing/2014/main" id="{EBBE4519-A246-C8D1-59E7-756F0C9F014B}"/>
                </a:ext>
              </a:extLst>
            </p:cNvPr>
            <p:cNvSpPr/>
            <p:nvPr/>
          </p:nvSpPr>
          <p:spPr>
            <a:xfrm>
              <a:off x="7853021" y="3193535"/>
              <a:ext cx="357624" cy="1750142"/>
            </a:xfrm>
            <a:prstGeom prst="roundRect">
              <a:avLst>
                <a:gd name="adj" fmla="val 48661"/>
              </a:avLst>
            </a:prstGeom>
            <a:solidFill>
              <a:srgbClr val="77CEF9">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42" name="Rectangle: Rounded Corners 41">
              <a:extLst>
                <a:ext uri="{FF2B5EF4-FFF2-40B4-BE49-F238E27FC236}">
                  <a16:creationId xmlns:a16="http://schemas.microsoft.com/office/drawing/2014/main" id="{A7834DE5-66F4-02AA-B2B0-BC0A3E2AA32B}"/>
                </a:ext>
              </a:extLst>
            </p:cNvPr>
            <p:cNvSpPr/>
            <p:nvPr/>
          </p:nvSpPr>
          <p:spPr>
            <a:xfrm>
              <a:off x="8257185" y="3193535"/>
              <a:ext cx="357624" cy="1750142"/>
            </a:xfrm>
            <a:prstGeom prst="roundRect">
              <a:avLst>
                <a:gd name="adj" fmla="val 48661"/>
              </a:avLst>
            </a:prstGeom>
            <a:solidFill>
              <a:srgbClr val="77CEF9">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43" name="Rectangle: Rounded Corners 42">
              <a:extLst>
                <a:ext uri="{FF2B5EF4-FFF2-40B4-BE49-F238E27FC236}">
                  <a16:creationId xmlns:a16="http://schemas.microsoft.com/office/drawing/2014/main" id="{78ED48D3-6538-4B5D-4CDF-8949A537A479}"/>
                </a:ext>
              </a:extLst>
            </p:cNvPr>
            <p:cNvSpPr/>
            <p:nvPr/>
          </p:nvSpPr>
          <p:spPr>
            <a:xfrm>
              <a:off x="8661349" y="3193535"/>
              <a:ext cx="357624" cy="1750142"/>
            </a:xfrm>
            <a:prstGeom prst="roundRect">
              <a:avLst>
                <a:gd name="adj" fmla="val 48661"/>
              </a:avLst>
            </a:prstGeom>
            <a:solidFill>
              <a:srgbClr val="FFBE5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44" name="Rectangle: Rounded Corners 43">
              <a:extLst>
                <a:ext uri="{FF2B5EF4-FFF2-40B4-BE49-F238E27FC236}">
                  <a16:creationId xmlns:a16="http://schemas.microsoft.com/office/drawing/2014/main" id="{6B06E369-F73A-3F03-6A24-A23165A3BEE5}"/>
                </a:ext>
              </a:extLst>
            </p:cNvPr>
            <p:cNvSpPr/>
            <p:nvPr/>
          </p:nvSpPr>
          <p:spPr>
            <a:xfrm>
              <a:off x="9065513" y="3193535"/>
              <a:ext cx="357624" cy="1750142"/>
            </a:xfrm>
            <a:prstGeom prst="roundRect">
              <a:avLst>
                <a:gd name="adj" fmla="val 48661"/>
              </a:avLst>
            </a:prstGeom>
            <a:solidFill>
              <a:srgbClr val="FFBE5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49" name="Rectangle: Rounded Corners 48">
              <a:extLst>
                <a:ext uri="{FF2B5EF4-FFF2-40B4-BE49-F238E27FC236}">
                  <a16:creationId xmlns:a16="http://schemas.microsoft.com/office/drawing/2014/main" id="{637EEC6E-BDCD-3B50-2057-1A6E471D48F8}"/>
                </a:ext>
              </a:extLst>
            </p:cNvPr>
            <p:cNvSpPr/>
            <p:nvPr/>
          </p:nvSpPr>
          <p:spPr>
            <a:xfrm>
              <a:off x="9464034" y="3186161"/>
              <a:ext cx="357624" cy="1750142"/>
            </a:xfrm>
            <a:prstGeom prst="roundRect">
              <a:avLst>
                <a:gd name="adj" fmla="val 48661"/>
              </a:avLst>
            </a:prstGeom>
            <a:solidFill>
              <a:srgbClr val="77CEF9">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50" name="Rectangle: Rounded Corners 49">
              <a:extLst>
                <a:ext uri="{FF2B5EF4-FFF2-40B4-BE49-F238E27FC236}">
                  <a16:creationId xmlns:a16="http://schemas.microsoft.com/office/drawing/2014/main" id="{1CD0D7C7-A21F-3AF9-8434-3BFDC988084A}"/>
                </a:ext>
              </a:extLst>
            </p:cNvPr>
            <p:cNvSpPr/>
            <p:nvPr/>
          </p:nvSpPr>
          <p:spPr>
            <a:xfrm>
              <a:off x="9868198" y="3186161"/>
              <a:ext cx="357624" cy="1750142"/>
            </a:xfrm>
            <a:prstGeom prst="roundRect">
              <a:avLst>
                <a:gd name="adj" fmla="val 48661"/>
              </a:avLst>
            </a:prstGeom>
            <a:solidFill>
              <a:srgbClr val="77CEF9">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51" name="Rectangle: Rounded Corners 50">
              <a:extLst>
                <a:ext uri="{FF2B5EF4-FFF2-40B4-BE49-F238E27FC236}">
                  <a16:creationId xmlns:a16="http://schemas.microsoft.com/office/drawing/2014/main" id="{D4E746C1-E91C-72E6-AA9B-B535FCF859DE}"/>
                </a:ext>
              </a:extLst>
            </p:cNvPr>
            <p:cNvSpPr/>
            <p:nvPr/>
          </p:nvSpPr>
          <p:spPr>
            <a:xfrm>
              <a:off x="10272362" y="3186161"/>
              <a:ext cx="357624" cy="1750142"/>
            </a:xfrm>
            <a:prstGeom prst="roundRect">
              <a:avLst>
                <a:gd name="adj" fmla="val 48661"/>
              </a:avLst>
            </a:prstGeom>
            <a:solidFill>
              <a:srgbClr val="FFBE5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52" name="Rectangle: Rounded Corners 51">
              <a:extLst>
                <a:ext uri="{FF2B5EF4-FFF2-40B4-BE49-F238E27FC236}">
                  <a16:creationId xmlns:a16="http://schemas.microsoft.com/office/drawing/2014/main" id="{1C30C5B4-422A-9F1C-F46F-0F1A6DD0ECB2}"/>
                </a:ext>
              </a:extLst>
            </p:cNvPr>
            <p:cNvSpPr/>
            <p:nvPr/>
          </p:nvSpPr>
          <p:spPr>
            <a:xfrm>
              <a:off x="10676526" y="3186161"/>
              <a:ext cx="357624" cy="1750142"/>
            </a:xfrm>
            <a:prstGeom prst="roundRect">
              <a:avLst>
                <a:gd name="adj" fmla="val 48661"/>
              </a:avLst>
            </a:prstGeom>
            <a:solidFill>
              <a:srgbClr val="FFBE5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53" name="Rectangle 52">
              <a:extLst>
                <a:ext uri="{FF2B5EF4-FFF2-40B4-BE49-F238E27FC236}">
                  <a16:creationId xmlns:a16="http://schemas.microsoft.com/office/drawing/2014/main" id="{AD98F652-9859-74ED-D6E6-415D0FF60211}"/>
                </a:ext>
              </a:extLst>
            </p:cNvPr>
            <p:cNvSpPr/>
            <p:nvPr/>
          </p:nvSpPr>
          <p:spPr>
            <a:xfrm>
              <a:off x="11105832" y="3085449"/>
              <a:ext cx="445061" cy="1954369"/>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23DFD655-3234-E8FE-05ED-C5932DB5D82E}"/>
                </a:ext>
              </a:extLst>
            </p:cNvPr>
            <p:cNvSpPr/>
            <p:nvPr/>
          </p:nvSpPr>
          <p:spPr>
            <a:xfrm>
              <a:off x="722234" y="3085450"/>
              <a:ext cx="261426" cy="1954369"/>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CFF"/>
                </a:solidFill>
              </a:endParaRPr>
            </a:p>
          </p:txBody>
        </p:sp>
      </p:grpSp>
      <p:cxnSp>
        <p:nvCxnSpPr>
          <p:cNvPr id="60" name="Straight Arrow Connector 59">
            <a:extLst>
              <a:ext uri="{FF2B5EF4-FFF2-40B4-BE49-F238E27FC236}">
                <a16:creationId xmlns:a16="http://schemas.microsoft.com/office/drawing/2014/main" id="{96FA53BD-A1AD-7F25-92EC-7E211BCDF9D5}"/>
              </a:ext>
            </a:extLst>
          </p:cNvPr>
          <p:cNvCxnSpPr>
            <a:cxnSpLocks/>
          </p:cNvCxnSpPr>
          <p:nvPr/>
        </p:nvCxnSpPr>
        <p:spPr>
          <a:xfrm>
            <a:off x="11354068" y="1181737"/>
            <a:ext cx="0" cy="860649"/>
          </a:xfrm>
          <a:prstGeom prst="straightConnector1">
            <a:avLst/>
          </a:prstGeom>
          <a:ln w="28575">
            <a:solidFill>
              <a:schemeClr val="bg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2CA91303-A09E-0A13-571D-2158B6290F53}"/>
              </a:ext>
            </a:extLst>
          </p:cNvPr>
          <p:cNvSpPr txBox="1"/>
          <p:nvPr/>
        </p:nvSpPr>
        <p:spPr>
          <a:xfrm>
            <a:off x="0" y="772447"/>
            <a:ext cx="1940943" cy="400110"/>
          </a:xfrm>
          <a:prstGeom prst="rect">
            <a:avLst/>
          </a:prstGeom>
          <a:noFill/>
        </p:spPr>
        <p:txBody>
          <a:bodyPr wrap="square" rtlCol="0">
            <a:spAutoFit/>
          </a:bodyPr>
          <a:lstStyle/>
          <a:p>
            <a:pPr algn="ctr"/>
            <a:r>
              <a:rPr lang="en-US" sz="2000" dirty="0">
                <a:solidFill>
                  <a:schemeClr val="bg2">
                    <a:lumMod val="50000"/>
                  </a:schemeClr>
                </a:solidFill>
                <a:latin typeface="Sylfaen" panose="010A0502050306030303" pitchFamily="18" charset="0"/>
              </a:rPr>
              <a:t>Practice Block</a:t>
            </a:r>
          </a:p>
        </p:txBody>
      </p:sp>
      <p:sp>
        <p:nvSpPr>
          <p:cNvPr id="63" name="TextBox 62">
            <a:extLst>
              <a:ext uri="{FF2B5EF4-FFF2-40B4-BE49-F238E27FC236}">
                <a16:creationId xmlns:a16="http://schemas.microsoft.com/office/drawing/2014/main" id="{140ED015-DC21-9FC8-CAFF-411E9F447FB6}"/>
              </a:ext>
            </a:extLst>
          </p:cNvPr>
          <p:cNvSpPr txBox="1"/>
          <p:nvPr/>
        </p:nvSpPr>
        <p:spPr>
          <a:xfrm>
            <a:off x="10383597" y="772447"/>
            <a:ext cx="1940943" cy="400110"/>
          </a:xfrm>
          <a:prstGeom prst="rect">
            <a:avLst/>
          </a:prstGeom>
          <a:noFill/>
        </p:spPr>
        <p:txBody>
          <a:bodyPr wrap="square" rtlCol="0">
            <a:spAutoFit/>
          </a:bodyPr>
          <a:lstStyle/>
          <a:p>
            <a:pPr algn="ctr"/>
            <a:r>
              <a:rPr lang="en-US" sz="2000" dirty="0">
                <a:solidFill>
                  <a:schemeClr val="bg2">
                    <a:lumMod val="50000"/>
                  </a:schemeClr>
                </a:solidFill>
                <a:latin typeface="Sylfaen" panose="010A0502050306030303" pitchFamily="18" charset="0"/>
              </a:rPr>
              <a:t>Exit Survey</a:t>
            </a:r>
          </a:p>
        </p:txBody>
      </p:sp>
      <p:cxnSp>
        <p:nvCxnSpPr>
          <p:cNvPr id="65" name="Straight Arrow Connector 64">
            <a:extLst>
              <a:ext uri="{FF2B5EF4-FFF2-40B4-BE49-F238E27FC236}">
                <a16:creationId xmlns:a16="http://schemas.microsoft.com/office/drawing/2014/main" id="{63176834-5BD7-329E-4C98-09B91E81E13F}"/>
              </a:ext>
            </a:extLst>
          </p:cNvPr>
          <p:cNvCxnSpPr>
            <a:cxnSpLocks/>
          </p:cNvCxnSpPr>
          <p:nvPr/>
        </p:nvCxnSpPr>
        <p:spPr>
          <a:xfrm>
            <a:off x="850488" y="1172557"/>
            <a:ext cx="0" cy="860649"/>
          </a:xfrm>
          <a:prstGeom prst="straightConnector1">
            <a:avLst/>
          </a:prstGeom>
          <a:ln w="28575">
            <a:solidFill>
              <a:schemeClr val="bg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Left Brace 65">
            <a:extLst>
              <a:ext uri="{FF2B5EF4-FFF2-40B4-BE49-F238E27FC236}">
                <a16:creationId xmlns:a16="http://schemas.microsoft.com/office/drawing/2014/main" id="{7A250839-9DF5-D049-5D6D-470C67BD55B9}"/>
              </a:ext>
            </a:extLst>
          </p:cNvPr>
          <p:cNvSpPr/>
          <p:nvPr/>
        </p:nvSpPr>
        <p:spPr>
          <a:xfrm rot="5400000">
            <a:off x="3212040" y="-721629"/>
            <a:ext cx="860649" cy="5122635"/>
          </a:xfrm>
          <a:prstGeom prst="leftBrace">
            <a:avLst>
              <a:gd name="adj1" fmla="val 58447"/>
              <a:gd name="adj2" fmla="val 51192"/>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Left Brace 66">
            <a:extLst>
              <a:ext uri="{FF2B5EF4-FFF2-40B4-BE49-F238E27FC236}">
                <a16:creationId xmlns:a16="http://schemas.microsoft.com/office/drawing/2014/main" id="{4131A37F-EA9E-9E34-BAC4-41A87A3EBF6F}"/>
              </a:ext>
            </a:extLst>
          </p:cNvPr>
          <p:cNvSpPr/>
          <p:nvPr/>
        </p:nvSpPr>
        <p:spPr>
          <a:xfrm rot="5400000">
            <a:off x="8230638" y="-559203"/>
            <a:ext cx="860649" cy="4797783"/>
          </a:xfrm>
          <a:prstGeom prst="leftBrace">
            <a:avLst>
              <a:gd name="adj1" fmla="val 58447"/>
              <a:gd name="adj2" fmla="val 51192"/>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TextBox 67">
            <a:extLst>
              <a:ext uri="{FF2B5EF4-FFF2-40B4-BE49-F238E27FC236}">
                <a16:creationId xmlns:a16="http://schemas.microsoft.com/office/drawing/2014/main" id="{401EC013-5D08-DE91-4CA9-B085B0A09ADE}"/>
              </a:ext>
            </a:extLst>
          </p:cNvPr>
          <p:cNvSpPr txBox="1"/>
          <p:nvPr/>
        </p:nvSpPr>
        <p:spPr>
          <a:xfrm>
            <a:off x="1977646" y="1075643"/>
            <a:ext cx="3176490" cy="400110"/>
          </a:xfrm>
          <a:prstGeom prst="rect">
            <a:avLst/>
          </a:prstGeom>
          <a:noFill/>
        </p:spPr>
        <p:txBody>
          <a:bodyPr wrap="square" rtlCol="0">
            <a:spAutoFit/>
          </a:bodyPr>
          <a:lstStyle/>
          <a:p>
            <a:pPr algn="ctr"/>
            <a:r>
              <a:rPr lang="en-US" sz="2000" dirty="0">
                <a:solidFill>
                  <a:schemeClr val="bg2">
                    <a:lumMod val="50000"/>
                  </a:schemeClr>
                </a:solidFill>
                <a:latin typeface="Sylfaen" panose="010A0502050306030303" pitchFamily="18" charset="0"/>
              </a:rPr>
              <a:t>Exposure Phase</a:t>
            </a:r>
          </a:p>
        </p:txBody>
      </p:sp>
      <p:sp>
        <p:nvSpPr>
          <p:cNvPr id="69" name="TextBox 68">
            <a:extLst>
              <a:ext uri="{FF2B5EF4-FFF2-40B4-BE49-F238E27FC236}">
                <a16:creationId xmlns:a16="http://schemas.microsoft.com/office/drawing/2014/main" id="{11706D51-9340-B89F-3E46-7593863961A4}"/>
              </a:ext>
            </a:extLst>
          </p:cNvPr>
          <p:cNvSpPr txBox="1"/>
          <p:nvPr/>
        </p:nvSpPr>
        <p:spPr>
          <a:xfrm>
            <a:off x="6984576" y="1060380"/>
            <a:ext cx="3176490" cy="400110"/>
          </a:xfrm>
          <a:prstGeom prst="rect">
            <a:avLst/>
          </a:prstGeom>
          <a:noFill/>
        </p:spPr>
        <p:txBody>
          <a:bodyPr wrap="square" rtlCol="0">
            <a:spAutoFit/>
          </a:bodyPr>
          <a:lstStyle/>
          <a:p>
            <a:pPr algn="ctr"/>
            <a:r>
              <a:rPr lang="en-US" sz="2000" dirty="0">
                <a:solidFill>
                  <a:schemeClr val="bg2">
                    <a:lumMod val="50000"/>
                  </a:schemeClr>
                </a:solidFill>
                <a:latin typeface="Sylfaen" panose="010A0502050306030303" pitchFamily="18" charset="0"/>
              </a:rPr>
              <a:t>Test Phase</a:t>
            </a:r>
          </a:p>
        </p:txBody>
      </p:sp>
      <p:grpSp>
        <p:nvGrpSpPr>
          <p:cNvPr id="81" name="Group 80">
            <a:extLst>
              <a:ext uri="{FF2B5EF4-FFF2-40B4-BE49-F238E27FC236}">
                <a16:creationId xmlns:a16="http://schemas.microsoft.com/office/drawing/2014/main" id="{738858C8-7A2E-672A-84D5-3617FFC431B4}"/>
              </a:ext>
            </a:extLst>
          </p:cNvPr>
          <p:cNvGrpSpPr/>
          <p:nvPr/>
        </p:nvGrpSpPr>
        <p:grpSpPr>
          <a:xfrm>
            <a:off x="1297359" y="3884060"/>
            <a:ext cx="3968571" cy="2316844"/>
            <a:chOff x="1231088" y="4204100"/>
            <a:chExt cx="3968571" cy="2316844"/>
          </a:xfrm>
        </p:grpSpPr>
        <p:cxnSp>
          <p:nvCxnSpPr>
            <p:cNvPr id="72" name="Straight Arrow Connector 71">
              <a:extLst>
                <a:ext uri="{FF2B5EF4-FFF2-40B4-BE49-F238E27FC236}">
                  <a16:creationId xmlns:a16="http://schemas.microsoft.com/office/drawing/2014/main" id="{C1AD6277-316D-8854-65A1-BA860ED852BC}"/>
                </a:ext>
              </a:extLst>
            </p:cNvPr>
            <p:cNvCxnSpPr>
              <a:cxnSpLocks/>
            </p:cNvCxnSpPr>
            <p:nvPr/>
          </p:nvCxnSpPr>
          <p:spPr>
            <a:xfrm>
              <a:off x="1231088" y="4204100"/>
              <a:ext cx="0" cy="2313658"/>
            </a:xfrm>
            <a:prstGeom prst="straightConnector1">
              <a:avLst/>
            </a:prstGeom>
            <a:ln w="28575">
              <a:solidFill>
                <a:schemeClr val="bg2">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9E9C62C9-E67F-9925-8163-2AB27CB948A7}"/>
                </a:ext>
              </a:extLst>
            </p:cNvPr>
            <p:cNvSpPr txBox="1"/>
            <p:nvPr/>
          </p:nvSpPr>
          <p:spPr>
            <a:xfrm>
              <a:off x="1259576" y="4581952"/>
              <a:ext cx="3940083" cy="1938992"/>
            </a:xfrm>
            <a:prstGeom prst="rect">
              <a:avLst/>
            </a:prstGeom>
            <a:noFill/>
          </p:spPr>
          <p:txBody>
            <a:bodyPr wrap="square" rtlCol="0">
              <a:spAutoFit/>
            </a:bodyPr>
            <a:lstStyle/>
            <a:p>
              <a:pPr algn="ctr"/>
              <a:r>
                <a:rPr lang="en-US" sz="2000" dirty="0">
                  <a:solidFill>
                    <a:schemeClr val="bg2">
                      <a:lumMod val="50000"/>
                    </a:schemeClr>
                  </a:solidFill>
                  <a:latin typeface="Sylfaen" panose="010A0502050306030303" pitchFamily="18" charset="0"/>
                </a:rPr>
                <a:t>Exposure Block</a:t>
              </a:r>
            </a:p>
            <a:p>
              <a:pPr marL="342900" indent="-342900">
                <a:buFont typeface="Arial" panose="020B0604020202020204" pitchFamily="34" charset="0"/>
                <a:buChar char="•"/>
              </a:pPr>
              <a:r>
                <a:rPr lang="en-US" sz="2000" dirty="0">
                  <a:solidFill>
                    <a:schemeClr val="bg2">
                      <a:lumMod val="50000"/>
                    </a:schemeClr>
                  </a:solidFill>
                  <a:latin typeface="Sylfaen" panose="010A0502050306030303" pitchFamily="18" charset="0"/>
                </a:rPr>
                <a:t>Both Talkers heard during trials</a:t>
              </a:r>
            </a:p>
            <a:p>
              <a:pPr marL="342900" indent="-342900">
                <a:buFont typeface="Arial" panose="020B0604020202020204" pitchFamily="34" charset="0"/>
                <a:buChar char="•"/>
              </a:pPr>
              <a:r>
                <a:rPr lang="en-US" sz="2000" dirty="0">
                  <a:solidFill>
                    <a:schemeClr val="bg2">
                      <a:lumMod val="50000"/>
                    </a:schemeClr>
                  </a:solidFill>
                  <a:latin typeface="Sylfaen" panose="010A0502050306030303" pitchFamily="18" charset="0"/>
                </a:rPr>
                <a:t>Contains 8 trials</a:t>
              </a:r>
            </a:p>
            <a:p>
              <a:pPr marL="800100" lvl="1" indent="-342900">
                <a:buFont typeface="Arial" panose="020B0604020202020204" pitchFamily="34" charset="0"/>
                <a:buChar char="•"/>
              </a:pPr>
              <a:r>
                <a:rPr lang="en-US" sz="2000" dirty="0">
                  <a:solidFill>
                    <a:schemeClr val="bg2">
                      <a:lumMod val="50000"/>
                    </a:schemeClr>
                  </a:solidFill>
                  <a:latin typeface="Sylfaen" panose="010A0502050306030303" pitchFamily="18" charset="0"/>
                </a:rPr>
                <a:t>2 Critical Items</a:t>
              </a:r>
            </a:p>
            <a:p>
              <a:pPr marL="800100" lvl="1" indent="-342900">
                <a:buFont typeface="Arial" panose="020B0604020202020204" pitchFamily="34" charset="0"/>
                <a:buChar char="•"/>
              </a:pPr>
              <a:r>
                <a:rPr lang="en-US" sz="2000" dirty="0">
                  <a:solidFill>
                    <a:schemeClr val="bg2">
                      <a:lumMod val="50000"/>
                    </a:schemeClr>
                  </a:solidFill>
                  <a:latin typeface="Sylfaen" panose="010A0502050306030303" pitchFamily="18" charset="0"/>
                </a:rPr>
                <a:t>6 Filler Items</a:t>
              </a:r>
            </a:p>
            <a:p>
              <a:pPr marL="342900" indent="-342900">
                <a:buFont typeface="Arial" panose="020B0604020202020204" pitchFamily="34" charset="0"/>
                <a:buChar char="•"/>
              </a:pPr>
              <a:r>
                <a:rPr lang="en-US" sz="2000" dirty="0">
                  <a:solidFill>
                    <a:schemeClr val="bg2">
                      <a:lumMod val="50000"/>
                    </a:schemeClr>
                  </a:solidFill>
                  <a:latin typeface="Sylfaen" panose="010A0502050306030303" pitchFamily="18" charset="0"/>
                </a:rPr>
                <a:t>Randomized within block</a:t>
              </a:r>
            </a:p>
          </p:txBody>
        </p:sp>
      </p:grpSp>
      <p:sp>
        <p:nvSpPr>
          <p:cNvPr id="111" name="Title 12">
            <a:extLst>
              <a:ext uri="{FF2B5EF4-FFF2-40B4-BE49-F238E27FC236}">
                <a16:creationId xmlns:a16="http://schemas.microsoft.com/office/drawing/2014/main" id="{2F738CA9-A3FC-2DAA-A1D3-766344FA9571}"/>
              </a:ext>
            </a:extLst>
          </p:cNvPr>
          <p:cNvSpPr>
            <a:spLocks noGrp="1"/>
          </p:cNvSpPr>
          <p:nvPr>
            <p:ph type="title"/>
          </p:nvPr>
        </p:nvSpPr>
        <p:spPr>
          <a:xfrm>
            <a:off x="878654" y="113893"/>
            <a:ext cx="10515600" cy="764935"/>
          </a:xfrm>
        </p:spPr>
        <p:txBody>
          <a:bodyPr>
            <a:normAutofit/>
          </a:bodyPr>
          <a:lstStyle/>
          <a:p>
            <a:pPr algn="ctr"/>
            <a:r>
              <a:rPr lang="en-US" sz="3600" dirty="0">
                <a:latin typeface="Sylfaen" panose="010A0502050306030303" pitchFamily="18" charset="0"/>
              </a:rPr>
              <a:t>Design</a:t>
            </a:r>
          </a:p>
        </p:txBody>
      </p:sp>
      <p:grpSp>
        <p:nvGrpSpPr>
          <p:cNvPr id="2" name="Group 1">
            <a:extLst>
              <a:ext uri="{FF2B5EF4-FFF2-40B4-BE49-F238E27FC236}">
                <a16:creationId xmlns:a16="http://schemas.microsoft.com/office/drawing/2014/main" id="{97C71808-9A7D-B7AB-3FA5-68E17C5D451D}"/>
              </a:ext>
            </a:extLst>
          </p:cNvPr>
          <p:cNvGrpSpPr/>
          <p:nvPr/>
        </p:nvGrpSpPr>
        <p:grpSpPr>
          <a:xfrm>
            <a:off x="6431507" y="3884060"/>
            <a:ext cx="4628347" cy="2139550"/>
            <a:chOff x="6431507" y="3884060"/>
            <a:chExt cx="4628347" cy="2139550"/>
          </a:xfrm>
        </p:grpSpPr>
        <p:cxnSp>
          <p:nvCxnSpPr>
            <p:cNvPr id="3" name="Straight Arrow Connector 2">
              <a:extLst>
                <a:ext uri="{FF2B5EF4-FFF2-40B4-BE49-F238E27FC236}">
                  <a16:creationId xmlns:a16="http://schemas.microsoft.com/office/drawing/2014/main" id="{1E8E9EB4-BBC1-493C-0D22-8492D686EE30}"/>
                </a:ext>
              </a:extLst>
            </p:cNvPr>
            <p:cNvCxnSpPr>
              <a:cxnSpLocks/>
            </p:cNvCxnSpPr>
            <p:nvPr/>
          </p:nvCxnSpPr>
          <p:spPr>
            <a:xfrm>
              <a:off x="6431507" y="3884060"/>
              <a:ext cx="22612" cy="2139550"/>
            </a:xfrm>
            <a:prstGeom prst="straightConnector1">
              <a:avLst/>
            </a:prstGeom>
            <a:ln w="28575">
              <a:solidFill>
                <a:schemeClr val="bg2">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4C25A70-AE2D-2053-DEA7-0E635286EC10}"/>
                </a:ext>
              </a:extLst>
            </p:cNvPr>
            <p:cNvSpPr txBox="1"/>
            <p:nvPr/>
          </p:nvSpPr>
          <p:spPr>
            <a:xfrm>
              <a:off x="6530401" y="4261912"/>
              <a:ext cx="4529453" cy="1631216"/>
            </a:xfrm>
            <a:prstGeom prst="rect">
              <a:avLst/>
            </a:prstGeom>
            <a:noFill/>
          </p:spPr>
          <p:txBody>
            <a:bodyPr wrap="square" rtlCol="0">
              <a:spAutoFit/>
            </a:bodyPr>
            <a:lstStyle/>
            <a:p>
              <a:pPr algn="ctr"/>
              <a:r>
                <a:rPr lang="en-US" sz="2000" dirty="0">
                  <a:solidFill>
                    <a:schemeClr val="bg2">
                      <a:lumMod val="50000"/>
                    </a:schemeClr>
                  </a:solidFill>
                  <a:latin typeface="Sylfaen" panose="010A0502050306030303" pitchFamily="18" charset="0"/>
                </a:rPr>
                <a:t>Test Block</a:t>
              </a:r>
            </a:p>
            <a:p>
              <a:pPr marL="342900" indent="-342900">
                <a:buFont typeface="Arial" panose="020B0604020202020204" pitchFamily="34" charset="0"/>
                <a:buChar char="•"/>
              </a:pPr>
              <a:r>
                <a:rPr lang="en-US" sz="2000" dirty="0">
                  <a:solidFill>
                    <a:schemeClr val="bg2">
                      <a:lumMod val="50000"/>
                    </a:schemeClr>
                  </a:solidFill>
                  <a:latin typeface="Sylfaen" panose="010A0502050306030303" pitchFamily="18" charset="0"/>
                </a:rPr>
                <a:t>1 Talker/block</a:t>
              </a:r>
            </a:p>
            <a:p>
              <a:pPr marL="342900" indent="-342900">
                <a:buFont typeface="Arial" panose="020B0604020202020204" pitchFamily="34" charset="0"/>
                <a:buChar char="•"/>
              </a:pPr>
              <a:r>
                <a:rPr lang="en-US" sz="2000" dirty="0">
                  <a:solidFill>
                    <a:schemeClr val="bg2">
                      <a:lumMod val="50000"/>
                    </a:schemeClr>
                  </a:solidFill>
                  <a:latin typeface="Sylfaen" panose="010A0502050306030303" pitchFamily="18" charset="0"/>
                </a:rPr>
                <a:t>Talker Alternates every 2 blocks</a:t>
              </a:r>
            </a:p>
            <a:p>
              <a:pPr marL="342900" indent="-342900">
                <a:buFont typeface="Arial" panose="020B0604020202020204" pitchFamily="34" charset="0"/>
                <a:buChar char="•"/>
              </a:pPr>
              <a:r>
                <a:rPr lang="en-US" sz="2000" dirty="0">
                  <a:solidFill>
                    <a:schemeClr val="bg2">
                      <a:lumMod val="50000"/>
                    </a:schemeClr>
                  </a:solidFill>
                  <a:latin typeface="Sylfaen" panose="010A0502050306030303" pitchFamily="18" charset="0"/>
                </a:rPr>
                <a:t>Contains 6 trials</a:t>
              </a:r>
            </a:p>
            <a:p>
              <a:pPr marL="800100" lvl="1" indent="-342900">
                <a:buFont typeface="Arial" panose="020B0604020202020204" pitchFamily="34" charset="0"/>
                <a:buChar char="•"/>
              </a:pPr>
              <a:r>
                <a:rPr lang="en-US" sz="2000" dirty="0">
                  <a:solidFill>
                    <a:schemeClr val="bg2">
                      <a:lumMod val="50000"/>
                    </a:schemeClr>
                  </a:solidFill>
                  <a:latin typeface="Sylfaen" panose="010A0502050306030303" pitchFamily="18" charset="0"/>
                </a:rPr>
                <a:t>The 6 unique Test Items</a:t>
              </a:r>
            </a:p>
          </p:txBody>
        </p:sp>
      </p:grpSp>
    </p:spTree>
    <p:extLst>
      <p:ext uri="{BB962C8B-B14F-4D97-AF65-F5344CB8AC3E}">
        <p14:creationId xmlns:p14="http://schemas.microsoft.com/office/powerpoint/2010/main" val="309089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500" fill="hold"/>
                                        <p:tgtEl>
                                          <p:spTgt spid="65"/>
                                        </p:tgtEl>
                                        <p:attrNameLst>
                                          <p:attrName>ppt_x</p:attrName>
                                        </p:attrNameLst>
                                      </p:cBhvr>
                                      <p:tavLst>
                                        <p:tav tm="0">
                                          <p:val>
                                            <p:strVal val="#ppt_x"/>
                                          </p:val>
                                        </p:tav>
                                        <p:tav tm="100000">
                                          <p:val>
                                            <p:strVal val="#ppt_x"/>
                                          </p:val>
                                        </p:tav>
                                      </p:tavLst>
                                    </p:anim>
                                    <p:anim calcmode="lin" valueType="num">
                                      <p:cBhvr additive="base">
                                        <p:cTn id="12" dur="500" fill="hold"/>
                                        <p:tgtEl>
                                          <p:spTgt spid="65"/>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additive="base">
                                        <p:cTn id="17" dur="500" fill="hold"/>
                                        <p:tgtEl>
                                          <p:spTgt spid="60"/>
                                        </p:tgtEl>
                                        <p:attrNameLst>
                                          <p:attrName>ppt_x</p:attrName>
                                        </p:attrNameLst>
                                      </p:cBhvr>
                                      <p:tavLst>
                                        <p:tav tm="0">
                                          <p:val>
                                            <p:strVal val="#ppt_x"/>
                                          </p:val>
                                        </p:tav>
                                        <p:tav tm="100000">
                                          <p:val>
                                            <p:strVal val="#ppt_x"/>
                                          </p:val>
                                        </p:tav>
                                      </p:tavLst>
                                    </p:anim>
                                    <p:anim calcmode="lin" valueType="num">
                                      <p:cBhvr additive="base">
                                        <p:cTn id="18" dur="500" fill="hold"/>
                                        <p:tgtEl>
                                          <p:spTgt spid="60"/>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anim calcmode="lin" valueType="num">
                                      <p:cBhvr additive="base">
                                        <p:cTn id="21" dur="500" fill="hold"/>
                                        <p:tgtEl>
                                          <p:spTgt spid="63"/>
                                        </p:tgtEl>
                                        <p:attrNameLst>
                                          <p:attrName>ppt_x</p:attrName>
                                        </p:attrNameLst>
                                      </p:cBhvr>
                                      <p:tavLst>
                                        <p:tav tm="0">
                                          <p:val>
                                            <p:strVal val="#ppt_x"/>
                                          </p:val>
                                        </p:tav>
                                        <p:tav tm="100000">
                                          <p:val>
                                            <p:strVal val="#ppt_x"/>
                                          </p:val>
                                        </p:tav>
                                      </p:tavLst>
                                    </p:anim>
                                    <p:anim calcmode="lin" valueType="num">
                                      <p:cBhvr additive="base">
                                        <p:cTn id="22" dur="500" fill="hold"/>
                                        <p:tgtEl>
                                          <p:spTgt spid="63"/>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1000"/>
                                        <p:tgtEl>
                                          <p:spTgt spid="66"/>
                                        </p:tgtEl>
                                      </p:cBhvr>
                                    </p:animEffect>
                                    <p:anim calcmode="lin" valueType="num">
                                      <p:cBhvr>
                                        <p:cTn id="28" dur="1000" fill="hold"/>
                                        <p:tgtEl>
                                          <p:spTgt spid="66"/>
                                        </p:tgtEl>
                                        <p:attrNameLst>
                                          <p:attrName>ppt_x</p:attrName>
                                        </p:attrNameLst>
                                      </p:cBhvr>
                                      <p:tavLst>
                                        <p:tav tm="0">
                                          <p:val>
                                            <p:strVal val="#ppt_x"/>
                                          </p:val>
                                        </p:tav>
                                        <p:tav tm="100000">
                                          <p:val>
                                            <p:strVal val="#ppt_x"/>
                                          </p:val>
                                        </p:tav>
                                      </p:tavLst>
                                    </p:anim>
                                    <p:anim calcmode="lin" valueType="num">
                                      <p:cBhvr>
                                        <p:cTn id="29" dur="1000" fill="hold"/>
                                        <p:tgtEl>
                                          <p:spTgt spid="6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fade">
                                      <p:cBhvr>
                                        <p:cTn id="32" dur="1000"/>
                                        <p:tgtEl>
                                          <p:spTgt spid="67"/>
                                        </p:tgtEl>
                                      </p:cBhvr>
                                    </p:animEffect>
                                    <p:anim calcmode="lin" valueType="num">
                                      <p:cBhvr>
                                        <p:cTn id="33" dur="1000" fill="hold"/>
                                        <p:tgtEl>
                                          <p:spTgt spid="67"/>
                                        </p:tgtEl>
                                        <p:attrNameLst>
                                          <p:attrName>ppt_x</p:attrName>
                                        </p:attrNameLst>
                                      </p:cBhvr>
                                      <p:tavLst>
                                        <p:tav tm="0">
                                          <p:val>
                                            <p:strVal val="#ppt_x"/>
                                          </p:val>
                                        </p:tav>
                                        <p:tav tm="100000">
                                          <p:val>
                                            <p:strVal val="#ppt_x"/>
                                          </p:val>
                                        </p:tav>
                                      </p:tavLst>
                                    </p:anim>
                                    <p:anim calcmode="lin" valueType="num">
                                      <p:cBhvr>
                                        <p:cTn id="34" dur="1000" fill="hold"/>
                                        <p:tgtEl>
                                          <p:spTgt spid="6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1000"/>
                                        <p:tgtEl>
                                          <p:spTgt spid="68"/>
                                        </p:tgtEl>
                                      </p:cBhvr>
                                    </p:animEffect>
                                    <p:anim calcmode="lin" valueType="num">
                                      <p:cBhvr>
                                        <p:cTn id="38" dur="1000" fill="hold"/>
                                        <p:tgtEl>
                                          <p:spTgt spid="68"/>
                                        </p:tgtEl>
                                        <p:attrNameLst>
                                          <p:attrName>ppt_x</p:attrName>
                                        </p:attrNameLst>
                                      </p:cBhvr>
                                      <p:tavLst>
                                        <p:tav tm="0">
                                          <p:val>
                                            <p:strVal val="#ppt_x"/>
                                          </p:val>
                                        </p:tav>
                                        <p:tav tm="100000">
                                          <p:val>
                                            <p:strVal val="#ppt_x"/>
                                          </p:val>
                                        </p:tav>
                                      </p:tavLst>
                                    </p:anim>
                                    <p:anim calcmode="lin" valueType="num">
                                      <p:cBhvr>
                                        <p:cTn id="39" dur="1000" fill="hold"/>
                                        <p:tgtEl>
                                          <p:spTgt spid="6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1000"/>
                                        <p:tgtEl>
                                          <p:spTgt spid="69"/>
                                        </p:tgtEl>
                                      </p:cBhvr>
                                    </p:animEffect>
                                    <p:anim calcmode="lin" valueType="num">
                                      <p:cBhvr>
                                        <p:cTn id="43" dur="1000" fill="hold"/>
                                        <p:tgtEl>
                                          <p:spTgt spid="69"/>
                                        </p:tgtEl>
                                        <p:attrNameLst>
                                          <p:attrName>ppt_x</p:attrName>
                                        </p:attrNameLst>
                                      </p:cBhvr>
                                      <p:tavLst>
                                        <p:tav tm="0">
                                          <p:val>
                                            <p:strVal val="#ppt_x"/>
                                          </p:val>
                                        </p:tav>
                                        <p:tav tm="100000">
                                          <p:val>
                                            <p:strVal val="#ppt_x"/>
                                          </p:val>
                                        </p:tav>
                                      </p:tavLst>
                                    </p:anim>
                                    <p:anim calcmode="lin" valueType="num">
                                      <p:cBhvr>
                                        <p:cTn id="44"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1"/>
                                        </p:tgtEl>
                                        <p:attrNameLst>
                                          <p:attrName>style.visibility</p:attrName>
                                        </p:attrNameLst>
                                      </p:cBhvr>
                                      <p:to>
                                        <p:strVal val="visible"/>
                                      </p:to>
                                    </p:set>
                                    <p:anim calcmode="lin" valueType="num">
                                      <p:cBhvr additive="base">
                                        <p:cTn id="49" dur="500" fill="hold"/>
                                        <p:tgtEl>
                                          <p:spTgt spid="81"/>
                                        </p:tgtEl>
                                        <p:attrNameLst>
                                          <p:attrName>ppt_x</p:attrName>
                                        </p:attrNameLst>
                                      </p:cBhvr>
                                      <p:tavLst>
                                        <p:tav tm="0">
                                          <p:val>
                                            <p:strVal val="#ppt_x"/>
                                          </p:val>
                                        </p:tav>
                                        <p:tav tm="100000">
                                          <p:val>
                                            <p:strVal val="#ppt_x"/>
                                          </p:val>
                                        </p:tav>
                                      </p:tavLst>
                                    </p:anim>
                                    <p:anim calcmode="lin" valueType="num">
                                      <p:cBhvr additive="base">
                                        <p:cTn id="50"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3" grpId="0"/>
      <p:bldP spid="66" grpId="0" animBg="1"/>
      <p:bldP spid="67" grpId="0" animBg="1"/>
      <p:bldP spid="68" grpId="0"/>
      <p:bldP spid="6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A3FA7-3149-6E37-67CB-DB3A5DBB3B1A}"/>
              </a:ext>
            </a:extLst>
          </p:cNvPr>
          <p:cNvSpPr/>
          <p:nvPr/>
        </p:nvSpPr>
        <p:spPr>
          <a:xfrm>
            <a:off x="1311965" y="232841"/>
            <a:ext cx="10041835" cy="1133856"/>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5E784D8-EDDF-7152-B091-7E8E3B7AF296}"/>
              </a:ext>
            </a:extLst>
          </p:cNvPr>
          <p:cNvSpPr>
            <a:spLocks noGrp="1"/>
          </p:cNvSpPr>
          <p:nvPr>
            <p:ph type="title"/>
          </p:nvPr>
        </p:nvSpPr>
        <p:spPr>
          <a:xfrm>
            <a:off x="838200" y="232841"/>
            <a:ext cx="10515600" cy="1133856"/>
          </a:xfrm>
        </p:spPr>
        <p:txBody>
          <a:bodyPr/>
          <a:lstStyle/>
          <a:p>
            <a:pPr algn="ctr"/>
            <a:r>
              <a:rPr lang="en-US" dirty="0">
                <a:latin typeface="Sylfaen" panose="010A0502050306030303" pitchFamily="18" charset="0"/>
              </a:rPr>
              <a:t>Participants</a:t>
            </a:r>
          </a:p>
        </p:txBody>
      </p:sp>
      <p:sp>
        <p:nvSpPr>
          <p:cNvPr id="5" name="Content Placeholder 2">
            <a:extLst>
              <a:ext uri="{FF2B5EF4-FFF2-40B4-BE49-F238E27FC236}">
                <a16:creationId xmlns:a16="http://schemas.microsoft.com/office/drawing/2014/main" id="{BB02D746-8884-4400-FDC5-AE546C7CC083}"/>
              </a:ext>
            </a:extLst>
          </p:cNvPr>
          <p:cNvSpPr>
            <a:spLocks noGrp="1"/>
          </p:cNvSpPr>
          <p:nvPr>
            <p:ph idx="1"/>
          </p:nvPr>
        </p:nvSpPr>
        <p:spPr>
          <a:xfrm>
            <a:off x="705678" y="2885827"/>
            <a:ext cx="10515600" cy="3474720"/>
          </a:xfrm>
        </p:spPr>
        <p:txBody>
          <a:bodyPr>
            <a:normAutofit/>
          </a:bodyPr>
          <a:lstStyle/>
          <a:p>
            <a:pPr>
              <a:buClr>
                <a:srgbClr val="585925"/>
              </a:buClr>
            </a:pPr>
            <a:r>
              <a:rPr lang="en-US" dirty="0">
                <a:solidFill>
                  <a:srgbClr val="410C01"/>
                </a:solidFill>
                <a:latin typeface="Sylfaen" panose="010A0502050306030303" pitchFamily="18" charset="0"/>
              </a:rPr>
              <a:t>Self Report Following Directions</a:t>
            </a:r>
          </a:p>
          <a:p>
            <a:pPr lvl="1">
              <a:buClr>
                <a:srgbClr val="585925"/>
              </a:buClr>
            </a:pPr>
            <a:r>
              <a:rPr lang="en-US" dirty="0">
                <a:solidFill>
                  <a:srgbClr val="410C01"/>
                </a:solidFill>
                <a:latin typeface="Sylfaen" panose="010A0502050306030303" pitchFamily="18" charset="0"/>
              </a:rPr>
              <a:t>1 participant excluded for using external speakers</a:t>
            </a:r>
          </a:p>
          <a:p>
            <a:pPr lvl="1">
              <a:buClr>
                <a:srgbClr val="585925"/>
              </a:buClr>
            </a:pPr>
            <a:r>
              <a:rPr lang="en-US" dirty="0">
                <a:solidFill>
                  <a:srgbClr val="410C01"/>
                </a:solidFill>
                <a:latin typeface="Sylfaen" panose="010A0502050306030303" pitchFamily="18" charset="0"/>
              </a:rPr>
              <a:t>1 participant excluded for reporting they listened to the wrong talker</a:t>
            </a:r>
          </a:p>
        </p:txBody>
      </p:sp>
      <p:sp>
        <p:nvSpPr>
          <p:cNvPr id="6" name="Content Placeholder 2">
            <a:extLst>
              <a:ext uri="{FF2B5EF4-FFF2-40B4-BE49-F238E27FC236}">
                <a16:creationId xmlns:a16="http://schemas.microsoft.com/office/drawing/2014/main" id="{B870C8EB-2567-968F-F756-C5436ADFDD43}"/>
              </a:ext>
            </a:extLst>
          </p:cNvPr>
          <p:cNvSpPr txBox="1">
            <a:spLocks/>
          </p:cNvSpPr>
          <p:nvPr/>
        </p:nvSpPr>
        <p:spPr>
          <a:xfrm>
            <a:off x="838200" y="4467739"/>
            <a:ext cx="10515600" cy="179000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585925"/>
              </a:buClr>
              <a:buSzTx/>
              <a:buFont typeface="Arial" panose="020B0604020202020204" pitchFamily="34" charset="0"/>
              <a:buChar char="•"/>
              <a:tabLst/>
              <a:defRPr/>
            </a:pPr>
            <a:r>
              <a:rPr kumimoji="0" lang="en-US" sz="2800" b="0" i="0" u="none" strike="noStrike" kern="1200" cap="none" spc="0" normalizeH="0" baseline="0" noProof="0" dirty="0">
                <a:ln>
                  <a:noFill/>
                </a:ln>
                <a:solidFill>
                  <a:srgbClr val="410C01"/>
                </a:solidFill>
                <a:effectLst/>
                <a:uLnTx/>
                <a:uFillTx/>
                <a:latin typeface="Sylfaen" panose="010A0502050306030303" pitchFamily="18" charset="0"/>
              </a:rPr>
              <a:t>Lexical Decision Task Accuracy</a:t>
            </a:r>
          </a:p>
          <a:p>
            <a:pPr marL="685800" marR="0" lvl="1" indent="-228600" algn="l" defTabSz="914400" rtl="0" eaLnBrk="1" fontAlgn="auto" latinLnBrk="0" hangingPunct="1">
              <a:lnSpc>
                <a:spcPct val="90000"/>
              </a:lnSpc>
              <a:spcBef>
                <a:spcPts val="500"/>
              </a:spcBef>
              <a:spcAft>
                <a:spcPts val="0"/>
              </a:spcAft>
              <a:buClr>
                <a:srgbClr val="585925"/>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410C01"/>
                </a:solidFill>
                <a:effectLst/>
                <a:uLnTx/>
                <a:uFillTx/>
                <a:latin typeface="Sylfaen" panose="010A0502050306030303" pitchFamily="18" charset="0"/>
              </a:rPr>
              <a:t>2 participant excluded for answering more than 80% of the tasks incorrectly </a:t>
            </a:r>
          </a:p>
          <a:p>
            <a:pPr marL="685800" marR="0" lvl="1" indent="-228600" algn="l" defTabSz="914400" rtl="0" eaLnBrk="1" fontAlgn="auto" latinLnBrk="0" hangingPunct="1">
              <a:lnSpc>
                <a:spcPct val="90000"/>
              </a:lnSpc>
              <a:spcBef>
                <a:spcPts val="500"/>
              </a:spcBef>
              <a:spcAft>
                <a:spcPts val="0"/>
              </a:spcAft>
              <a:buClr>
                <a:srgbClr val="585925"/>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410C01"/>
                </a:solidFill>
                <a:effectLst/>
                <a:uLnTx/>
                <a:uFillTx/>
                <a:latin typeface="Sylfaen" panose="010A0502050306030303" pitchFamily="18" charset="0"/>
              </a:rPr>
              <a:t>0 participants excluded for answering more than 60% of the ambiguous critical items incorrectly</a:t>
            </a:r>
          </a:p>
        </p:txBody>
      </p:sp>
      <p:sp>
        <p:nvSpPr>
          <p:cNvPr id="7" name="Content Placeholder 2">
            <a:extLst>
              <a:ext uri="{FF2B5EF4-FFF2-40B4-BE49-F238E27FC236}">
                <a16:creationId xmlns:a16="http://schemas.microsoft.com/office/drawing/2014/main" id="{566440A1-78C5-B7E7-A18A-F7AB5C8A854F}"/>
              </a:ext>
            </a:extLst>
          </p:cNvPr>
          <p:cNvSpPr txBox="1">
            <a:spLocks/>
          </p:cNvSpPr>
          <p:nvPr/>
        </p:nvSpPr>
        <p:spPr>
          <a:xfrm>
            <a:off x="838200" y="1615228"/>
            <a:ext cx="10515600" cy="9793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
                <a:srgbClr val="585925"/>
              </a:buClr>
              <a:buSzTx/>
              <a:buNone/>
              <a:tabLst/>
              <a:defRPr/>
            </a:pPr>
            <a:r>
              <a:rPr kumimoji="0" lang="en-US" sz="2800" b="1" i="0" u="none" strike="noStrike" kern="1200" cap="none" spc="0" normalizeH="0" baseline="0" noProof="0" dirty="0">
                <a:ln>
                  <a:noFill/>
                </a:ln>
                <a:solidFill>
                  <a:srgbClr val="410C01"/>
                </a:solidFill>
                <a:effectLst/>
                <a:uLnTx/>
                <a:uFillTx/>
                <a:latin typeface="Sylfaen" panose="010A0502050306030303" pitchFamily="18" charset="0"/>
              </a:rPr>
              <a:t>64 </a:t>
            </a:r>
            <a:r>
              <a:rPr lang="en-US" b="1" noProof="0" dirty="0">
                <a:solidFill>
                  <a:srgbClr val="410C01"/>
                </a:solidFill>
                <a:latin typeface="Sylfaen" panose="010A0502050306030303" pitchFamily="18" charset="0"/>
              </a:rPr>
              <a:t>P</a:t>
            </a:r>
            <a:r>
              <a:rPr kumimoji="0" lang="en-US" sz="2800" b="1" i="0" u="none" strike="noStrike" kern="1200" cap="none" spc="0" normalizeH="0" baseline="0" noProof="0" dirty="0">
                <a:ln>
                  <a:noFill/>
                </a:ln>
                <a:solidFill>
                  <a:srgbClr val="410C01"/>
                </a:solidFill>
                <a:effectLst/>
                <a:uLnTx/>
                <a:uFillTx/>
                <a:latin typeface="Sylfaen" panose="010A0502050306030303" pitchFamily="18" charset="0"/>
              </a:rPr>
              <a:t>articipants </a:t>
            </a:r>
            <a:r>
              <a:rPr kumimoji="0" lang="en-US" sz="2800" b="0" i="0" u="none" strike="noStrike" kern="1200" cap="none" spc="0" normalizeH="0" baseline="0" noProof="0" dirty="0">
                <a:ln>
                  <a:noFill/>
                </a:ln>
                <a:solidFill>
                  <a:srgbClr val="410C01"/>
                </a:solidFill>
                <a:effectLst/>
                <a:uLnTx/>
                <a:uFillTx/>
                <a:latin typeface="Sylfaen" panose="010A0502050306030303" pitchFamily="18" charset="0"/>
              </a:rPr>
              <a:t>were</a:t>
            </a:r>
            <a:r>
              <a:rPr kumimoji="0" lang="en-US" sz="2800" b="0" i="0" u="none" strike="noStrike" kern="1200" cap="none" spc="0" normalizeH="0" noProof="0" dirty="0">
                <a:ln>
                  <a:noFill/>
                </a:ln>
                <a:solidFill>
                  <a:srgbClr val="410C01"/>
                </a:solidFill>
                <a:effectLst/>
                <a:uLnTx/>
                <a:uFillTx/>
                <a:latin typeface="Sylfaen" panose="010A0502050306030303" pitchFamily="18" charset="0"/>
              </a:rPr>
              <a:t> r</a:t>
            </a:r>
            <a:r>
              <a:rPr kumimoji="0" lang="en-US" sz="2800" b="0" i="0" u="none" strike="noStrike" kern="1200" cap="none" spc="0" normalizeH="0" baseline="0" noProof="0" dirty="0">
                <a:ln>
                  <a:noFill/>
                </a:ln>
                <a:solidFill>
                  <a:srgbClr val="410C01"/>
                </a:solidFill>
                <a:effectLst/>
                <a:uLnTx/>
                <a:uFillTx/>
                <a:latin typeface="Sylfaen" panose="010A0502050306030303" pitchFamily="18" charset="0"/>
              </a:rPr>
              <a:t>ecruited</a:t>
            </a:r>
            <a:r>
              <a:rPr kumimoji="0" lang="en-US" sz="2800" b="0" i="0" u="none" strike="noStrike" kern="1200" cap="none" spc="0" normalizeH="0" noProof="0" dirty="0">
                <a:ln>
                  <a:noFill/>
                </a:ln>
                <a:solidFill>
                  <a:srgbClr val="410C01"/>
                </a:solidFill>
                <a:effectLst/>
                <a:uLnTx/>
                <a:uFillTx/>
                <a:latin typeface="Sylfaen" panose="010A0502050306030303" pitchFamily="18" charset="0"/>
              </a:rPr>
              <a:t> for this experiment. A total of 4 were excluded for:</a:t>
            </a:r>
            <a:r>
              <a:rPr kumimoji="0" lang="en-US" sz="2800" b="0" i="0" u="none" strike="noStrike" kern="1200" cap="none" spc="0" normalizeH="0" baseline="0" noProof="0" dirty="0">
                <a:ln>
                  <a:noFill/>
                </a:ln>
                <a:solidFill>
                  <a:srgbClr val="410C01"/>
                </a:solidFill>
                <a:effectLst/>
                <a:uLnTx/>
                <a:uFillTx/>
                <a:latin typeface="Sylfaen" panose="010A0502050306030303" pitchFamily="18" charset="0"/>
              </a:rPr>
              <a:t> </a:t>
            </a:r>
          </a:p>
        </p:txBody>
      </p:sp>
      <p:sp>
        <p:nvSpPr>
          <p:cNvPr id="9" name="Content Placeholder 2">
            <a:extLst>
              <a:ext uri="{FF2B5EF4-FFF2-40B4-BE49-F238E27FC236}">
                <a16:creationId xmlns:a16="http://schemas.microsoft.com/office/drawing/2014/main" id="{62B52340-74AC-A64D-2BEE-267C1C6CEC3B}"/>
              </a:ext>
            </a:extLst>
          </p:cNvPr>
          <p:cNvSpPr txBox="1">
            <a:spLocks/>
          </p:cNvSpPr>
          <p:nvPr/>
        </p:nvSpPr>
        <p:spPr>
          <a:xfrm>
            <a:off x="838200" y="4467738"/>
            <a:ext cx="10515600" cy="179000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585925"/>
              </a:buClr>
              <a:buSzTx/>
              <a:buFont typeface="Arial" panose="020B0604020202020204" pitchFamily="34" charset="0"/>
              <a:buChar char="•"/>
              <a:tabLst/>
              <a:defRPr/>
            </a:pPr>
            <a:r>
              <a:rPr kumimoji="0" lang="en-US" sz="2800" b="0" i="0" u="none" strike="noStrike" kern="1200" cap="none" spc="0" normalizeH="0" baseline="0" noProof="0" dirty="0">
                <a:ln>
                  <a:noFill/>
                </a:ln>
                <a:solidFill>
                  <a:schemeClr val="bg2">
                    <a:lumMod val="75000"/>
                  </a:schemeClr>
                </a:solidFill>
                <a:effectLst/>
                <a:uLnTx/>
                <a:uFillTx/>
                <a:latin typeface="Sylfaen" panose="010A0502050306030303" pitchFamily="18" charset="0"/>
              </a:rPr>
              <a:t>Lexical Decision Task Accuracy</a:t>
            </a:r>
          </a:p>
          <a:p>
            <a:pPr marL="685800" marR="0" lvl="1" indent="-228600" algn="l" defTabSz="914400" rtl="0" eaLnBrk="1" fontAlgn="auto" latinLnBrk="0" hangingPunct="1">
              <a:lnSpc>
                <a:spcPct val="90000"/>
              </a:lnSpc>
              <a:spcBef>
                <a:spcPts val="500"/>
              </a:spcBef>
              <a:spcAft>
                <a:spcPts val="0"/>
              </a:spcAft>
              <a:buClr>
                <a:srgbClr val="585925"/>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981B02"/>
                </a:solidFill>
                <a:effectLst/>
                <a:uLnTx/>
                <a:uFillTx/>
                <a:latin typeface="Sylfaen" panose="010A0502050306030303" pitchFamily="18" charset="0"/>
              </a:rPr>
              <a:t>2 participant excluded for answering more than 80% of the tasks incorrectly </a:t>
            </a:r>
          </a:p>
          <a:p>
            <a:pPr marL="685800" marR="0" lvl="1" indent="-228600" algn="l" defTabSz="914400" rtl="0" eaLnBrk="1" fontAlgn="auto" latinLnBrk="0" hangingPunct="1">
              <a:lnSpc>
                <a:spcPct val="90000"/>
              </a:lnSpc>
              <a:spcBef>
                <a:spcPts val="500"/>
              </a:spcBef>
              <a:spcAft>
                <a:spcPts val="0"/>
              </a:spcAft>
              <a:buClr>
                <a:srgbClr val="585925"/>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981B02"/>
                </a:solidFill>
                <a:effectLst/>
                <a:uLnTx/>
                <a:uFillTx/>
                <a:latin typeface="Sylfaen" panose="010A0502050306030303" pitchFamily="18" charset="0"/>
              </a:rPr>
              <a:t>0 participants excluded for answering more than 60% of the ambiguous critical items incorrectly</a:t>
            </a:r>
          </a:p>
        </p:txBody>
      </p:sp>
    </p:spTree>
    <p:extLst>
      <p:ext uri="{BB962C8B-B14F-4D97-AF65-F5344CB8AC3E}">
        <p14:creationId xmlns:p14="http://schemas.microsoft.com/office/powerpoint/2010/main" val="351257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B5FC2D0E-F2F8-B8DC-DA1A-6C13A519D963}"/>
              </a:ext>
            </a:extLst>
          </p:cNvPr>
          <p:cNvPicPr>
            <a:picLocks noChangeAspect="1"/>
          </p:cNvPicPr>
          <p:nvPr/>
        </p:nvPicPr>
        <p:blipFill>
          <a:blip r:embed="rId3"/>
          <a:srcRect/>
          <a:stretch/>
        </p:blipFill>
        <p:spPr>
          <a:xfrm>
            <a:off x="477663" y="1134181"/>
            <a:ext cx="11236674" cy="5618337"/>
          </a:xfrm>
          <a:prstGeom prst="rect">
            <a:avLst/>
          </a:prstGeom>
        </p:spPr>
      </p:pic>
      <p:sp>
        <p:nvSpPr>
          <p:cNvPr id="63" name="Rectangle 62">
            <a:extLst>
              <a:ext uri="{FF2B5EF4-FFF2-40B4-BE49-F238E27FC236}">
                <a16:creationId xmlns:a16="http://schemas.microsoft.com/office/drawing/2014/main" id="{B894D6CB-60B9-9A6D-F322-8EF061C7A2B0}"/>
              </a:ext>
            </a:extLst>
          </p:cNvPr>
          <p:cNvSpPr/>
          <p:nvPr/>
        </p:nvSpPr>
        <p:spPr>
          <a:xfrm>
            <a:off x="477663" y="2208362"/>
            <a:ext cx="301924" cy="3968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itle 12">
            <a:extLst>
              <a:ext uri="{FF2B5EF4-FFF2-40B4-BE49-F238E27FC236}">
                <a16:creationId xmlns:a16="http://schemas.microsoft.com/office/drawing/2014/main" id="{1E93F10F-60EE-629C-64BC-961FDEDF455C}"/>
              </a:ext>
            </a:extLst>
          </p:cNvPr>
          <p:cNvSpPr>
            <a:spLocks noGrp="1"/>
          </p:cNvSpPr>
          <p:nvPr>
            <p:ph type="title"/>
          </p:nvPr>
        </p:nvSpPr>
        <p:spPr>
          <a:xfrm>
            <a:off x="1198737" y="242006"/>
            <a:ext cx="10515600" cy="732155"/>
          </a:xfrm>
        </p:spPr>
        <p:txBody>
          <a:bodyPr>
            <a:noAutofit/>
          </a:bodyPr>
          <a:lstStyle/>
          <a:p>
            <a:pPr algn="ctr"/>
            <a:r>
              <a:rPr lang="en-US" sz="3200" dirty="0">
                <a:latin typeface="Sylfaen" panose="010A0502050306030303" pitchFamily="18" charset="0"/>
                <a:cs typeface="Arabic Typesetting" panose="03020402040406030203" pitchFamily="66" charset="-78"/>
              </a:rPr>
              <a:t>Figure 1a: No significantly different perception of either atypical sound </a:t>
            </a:r>
          </a:p>
        </p:txBody>
      </p:sp>
      <p:sp>
        <p:nvSpPr>
          <p:cNvPr id="65" name="Rectangle 64">
            <a:extLst>
              <a:ext uri="{FF2B5EF4-FFF2-40B4-BE49-F238E27FC236}">
                <a16:creationId xmlns:a16="http://schemas.microsoft.com/office/drawing/2014/main" id="{80DE26A3-EE25-8D41-F033-C81D9B478250}"/>
              </a:ext>
            </a:extLst>
          </p:cNvPr>
          <p:cNvSpPr/>
          <p:nvPr/>
        </p:nvSpPr>
        <p:spPr>
          <a:xfrm>
            <a:off x="525353" y="2828813"/>
            <a:ext cx="317864" cy="293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1827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0856F-2764-0A7B-E67F-34B49514F878}"/>
              </a:ext>
            </a:extLst>
          </p:cNvPr>
          <p:cNvPicPr>
            <a:picLocks noChangeAspect="1"/>
          </p:cNvPicPr>
          <p:nvPr/>
        </p:nvPicPr>
        <p:blipFill>
          <a:blip r:embed="rId3"/>
          <a:stretch>
            <a:fillRect/>
          </a:stretch>
        </p:blipFill>
        <p:spPr>
          <a:xfrm>
            <a:off x="778213" y="1133126"/>
            <a:ext cx="10515601" cy="5540018"/>
          </a:xfrm>
          <a:prstGeom prst="rect">
            <a:avLst/>
          </a:prstGeom>
        </p:spPr>
      </p:pic>
      <p:sp>
        <p:nvSpPr>
          <p:cNvPr id="3" name="Rectangle 2">
            <a:extLst>
              <a:ext uri="{FF2B5EF4-FFF2-40B4-BE49-F238E27FC236}">
                <a16:creationId xmlns:a16="http://schemas.microsoft.com/office/drawing/2014/main" id="{06E0AB32-B91D-63C3-9F22-0F2ED35171B7}"/>
              </a:ext>
            </a:extLst>
          </p:cNvPr>
          <p:cNvSpPr/>
          <p:nvPr/>
        </p:nvSpPr>
        <p:spPr>
          <a:xfrm>
            <a:off x="624993" y="2337759"/>
            <a:ext cx="223605" cy="3968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2">
            <a:extLst>
              <a:ext uri="{FF2B5EF4-FFF2-40B4-BE49-F238E27FC236}">
                <a16:creationId xmlns:a16="http://schemas.microsoft.com/office/drawing/2014/main" id="{5052705F-336E-F207-C86E-045FC1C1924C}"/>
              </a:ext>
            </a:extLst>
          </p:cNvPr>
          <p:cNvSpPr>
            <a:spLocks noGrp="1"/>
          </p:cNvSpPr>
          <p:nvPr>
            <p:ph type="title"/>
          </p:nvPr>
        </p:nvSpPr>
        <p:spPr>
          <a:xfrm>
            <a:off x="947277" y="184856"/>
            <a:ext cx="10515600" cy="732155"/>
          </a:xfrm>
        </p:spPr>
        <p:txBody>
          <a:bodyPr>
            <a:noAutofit/>
          </a:bodyPr>
          <a:lstStyle/>
          <a:p>
            <a:pPr algn="ctr"/>
            <a:r>
              <a:rPr lang="en-US" sz="3200" dirty="0">
                <a:latin typeface="Sylfaen" panose="010A0502050306030303" pitchFamily="18" charset="0"/>
                <a:cs typeface="Arabic Typesetting" panose="03020402040406030203" pitchFamily="66" charset="-78"/>
              </a:rPr>
              <a:t>Figure 1a: No significantly different perception of either atypical sound </a:t>
            </a:r>
          </a:p>
        </p:txBody>
      </p:sp>
      <p:sp>
        <p:nvSpPr>
          <p:cNvPr id="5" name="Rectangle 4">
            <a:extLst>
              <a:ext uri="{FF2B5EF4-FFF2-40B4-BE49-F238E27FC236}">
                <a16:creationId xmlns:a16="http://schemas.microsoft.com/office/drawing/2014/main" id="{E6A15FCD-6FD1-95EA-DB0D-2AC79F9A12BD}"/>
              </a:ext>
            </a:extLst>
          </p:cNvPr>
          <p:cNvSpPr/>
          <p:nvPr/>
        </p:nvSpPr>
        <p:spPr>
          <a:xfrm>
            <a:off x="486972" y="2950689"/>
            <a:ext cx="291241" cy="293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407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59F4-13CA-D39E-3D5D-45A70C7737ED}"/>
              </a:ext>
            </a:extLst>
          </p:cNvPr>
          <p:cNvSpPr>
            <a:spLocks noGrp="1"/>
          </p:cNvSpPr>
          <p:nvPr>
            <p:ph type="title"/>
          </p:nvPr>
        </p:nvSpPr>
        <p:spPr>
          <a:xfrm>
            <a:off x="3108960" y="167181"/>
            <a:ext cx="5974080" cy="1133856"/>
          </a:xfrm>
        </p:spPr>
        <p:txBody>
          <a:bodyPr/>
          <a:lstStyle/>
          <a:p>
            <a:r>
              <a:rPr lang="en-US" dirty="0">
                <a:solidFill>
                  <a:srgbClr val="410C01"/>
                </a:solidFill>
                <a:latin typeface="Sylfaen" panose="010A0502050306030303" pitchFamily="18" charset="0"/>
              </a:rPr>
              <a:t>Implications/Discussion</a:t>
            </a:r>
          </a:p>
        </p:txBody>
      </p:sp>
      <p:sp>
        <p:nvSpPr>
          <p:cNvPr id="3" name="Content Placeholder 2">
            <a:extLst>
              <a:ext uri="{FF2B5EF4-FFF2-40B4-BE49-F238E27FC236}">
                <a16:creationId xmlns:a16="http://schemas.microsoft.com/office/drawing/2014/main" id="{6675186F-FBD0-A37F-E05C-1BF59650D7D5}"/>
              </a:ext>
            </a:extLst>
          </p:cNvPr>
          <p:cNvSpPr>
            <a:spLocks noGrp="1"/>
          </p:cNvSpPr>
          <p:nvPr>
            <p:ph idx="1"/>
          </p:nvPr>
        </p:nvSpPr>
        <p:spPr>
          <a:xfrm>
            <a:off x="655320" y="2027287"/>
            <a:ext cx="10515600" cy="582260"/>
          </a:xfrm>
        </p:spPr>
        <p:txBody>
          <a:bodyPr>
            <a:normAutofit/>
          </a:bodyPr>
          <a:lstStyle/>
          <a:p>
            <a:pPr>
              <a:buClr>
                <a:srgbClr val="585925"/>
              </a:buClr>
            </a:pPr>
            <a:r>
              <a:rPr lang="en-US" sz="2400" b="1" dirty="0">
                <a:solidFill>
                  <a:srgbClr val="410C01"/>
                </a:solidFill>
                <a:latin typeface="Sylfaen" panose="010A0502050306030303" pitchFamily="18" charset="0"/>
              </a:rPr>
              <a:t>High accuracy on the lexical recognition task</a:t>
            </a:r>
          </a:p>
        </p:txBody>
      </p:sp>
      <p:sp>
        <p:nvSpPr>
          <p:cNvPr id="4" name="Content Placeholder 2">
            <a:extLst>
              <a:ext uri="{FF2B5EF4-FFF2-40B4-BE49-F238E27FC236}">
                <a16:creationId xmlns:a16="http://schemas.microsoft.com/office/drawing/2014/main" id="{D9EABAD6-8C91-0349-9B36-CA1CD44F85EC}"/>
              </a:ext>
            </a:extLst>
          </p:cNvPr>
          <p:cNvSpPr txBox="1">
            <a:spLocks/>
          </p:cNvSpPr>
          <p:nvPr/>
        </p:nvSpPr>
        <p:spPr>
          <a:xfrm>
            <a:off x="655320" y="1445027"/>
            <a:ext cx="10515600" cy="582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85925"/>
              </a:buClr>
            </a:pPr>
            <a:r>
              <a:rPr lang="en-US" sz="2400" b="1" dirty="0">
                <a:solidFill>
                  <a:srgbClr val="410C01"/>
                </a:solidFill>
                <a:latin typeface="Sylfaen" panose="010A0502050306030303" pitchFamily="18" charset="0"/>
              </a:rPr>
              <a:t>No adaptation to either the Attended Talker or the Unattended Talker</a:t>
            </a:r>
          </a:p>
        </p:txBody>
      </p:sp>
      <p:sp>
        <p:nvSpPr>
          <p:cNvPr id="5" name="Content Placeholder 2">
            <a:extLst>
              <a:ext uri="{FF2B5EF4-FFF2-40B4-BE49-F238E27FC236}">
                <a16:creationId xmlns:a16="http://schemas.microsoft.com/office/drawing/2014/main" id="{4A9F2E15-C034-D2E3-6AA7-6EDBBEEF0924}"/>
              </a:ext>
            </a:extLst>
          </p:cNvPr>
          <p:cNvSpPr txBox="1">
            <a:spLocks/>
          </p:cNvSpPr>
          <p:nvPr/>
        </p:nvSpPr>
        <p:spPr>
          <a:xfrm>
            <a:off x="655320" y="3276113"/>
            <a:ext cx="10515600" cy="582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85925"/>
              </a:buClr>
            </a:pPr>
            <a:r>
              <a:rPr lang="en-US" sz="2400" b="1" dirty="0">
                <a:solidFill>
                  <a:srgbClr val="410C01"/>
                </a:solidFill>
                <a:latin typeface="Sylfaen" panose="010A0502050306030303" pitchFamily="18" charset="0"/>
              </a:rPr>
              <a:t>Low number of exclusions (93.75% of participants included)</a:t>
            </a:r>
          </a:p>
        </p:txBody>
      </p:sp>
      <p:sp>
        <p:nvSpPr>
          <p:cNvPr id="6" name="Content Placeholder 2">
            <a:extLst>
              <a:ext uri="{FF2B5EF4-FFF2-40B4-BE49-F238E27FC236}">
                <a16:creationId xmlns:a16="http://schemas.microsoft.com/office/drawing/2014/main" id="{C2B5B62B-AC00-5DEB-C780-F4289A88FE00}"/>
              </a:ext>
            </a:extLst>
          </p:cNvPr>
          <p:cNvSpPr txBox="1">
            <a:spLocks/>
          </p:cNvSpPr>
          <p:nvPr/>
        </p:nvSpPr>
        <p:spPr>
          <a:xfrm>
            <a:off x="655320" y="2661928"/>
            <a:ext cx="10515600" cy="582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85925"/>
              </a:buClr>
            </a:pPr>
            <a:r>
              <a:rPr lang="en-US" sz="2400" b="1" dirty="0">
                <a:solidFill>
                  <a:srgbClr val="410C01"/>
                </a:solidFill>
                <a:latin typeface="Sylfaen" panose="010A0502050306030303" pitchFamily="18" charset="0"/>
              </a:rPr>
              <a:t>Accuracy for at least 6 of the ambiguous critical </a:t>
            </a:r>
          </a:p>
        </p:txBody>
      </p:sp>
      <p:sp>
        <p:nvSpPr>
          <p:cNvPr id="7" name="Content Placeholder 2">
            <a:extLst>
              <a:ext uri="{FF2B5EF4-FFF2-40B4-BE49-F238E27FC236}">
                <a16:creationId xmlns:a16="http://schemas.microsoft.com/office/drawing/2014/main" id="{09E0D170-4FF4-A4C0-7C43-9E64D183CCD2}"/>
              </a:ext>
            </a:extLst>
          </p:cNvPr>
          <p:cNvSpPr txBox="1">
            <a:spLocks/>
          </p:cNvSpPr>
          <p:nvPr/>
        </p:nvSpPr>
        <p:spPr>
          <a:xfrm>
            <a:off x="655320" y="5273416"/>
            <a:ext cx="10515600" cy="582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lumMod val="75000"/>
                </a:schemeClr>
              </a:buClr>
            </a:pPr>
            <a:r>
              <a:rPr lang="en-US" sz="2400" b="1" dirty="0">
                <a:solidFill>
                  <a:srgbClr val="981B02"/>
                </a:solidFill>
                <a:latin typeface="Sylfaen" panose="010A0502050306030303" pitchFamily="18" charset="0"/>
              </a:rPr>
              <a:t>Noise due to lack of SOA?</a:t>
            </a:r>
          </a:p>
        </p:txBody>
      </p:sp>
      <p:sp>
        <p:nvSpPr>
          <p:cNvPr id="8" name="Content Placeholder 2">
            <a:extLst>
              <a:ext uri="{FF2B5EF4-FFF2-40B4-BE49-F238E27FC236}">
                <a16:creationId xmlns:a16="http://schemas.microsoft.com/office/drawing/2014/main" id="{7F287493-D251-2B91-100C-1C3FA52DF94A}"/>
              </a:ext>
            </a:extLst>
          </p:cNvPr>
          <p:cNvSpPr txBox="1">
            <a:spLocks/>
          </p:cNvSpPr>
          <p:nvPr/>
        </p:nvSpPr>
        <p:spPr>
          <a:xfrm>
            <a:off x="655320" y="4830713"/>
            <a:ext cx="10515600" cy="582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lumMod val="75000"/>
                </a:schemeClr>
              </a:buClr>
            </a:pPr>
            <a:endParaRPr lang="en-US" sz="2400" b="1" dirty="0">
              <a:solidFill>
                <a:srgbClr val="981B02"/>
              </a:solidFill>
              <a:latin typeface="Sylfaen" panose="010A0502050306030303" pitchFamily="18" charset="0"/>
            </a:endParaRPr>
          </a:p>
        </p:txBody>
      </p:sp>
      <p:sp>
        <p:nvSpPr>
          <p:cNvPr id="9" name="Content Placeholder 2">
            <a:extLst>
              <a:ext uri="{FF2B5EF4-FFF2-40B4-BE49-F238E27FC236}">
                <a16:creationId xmlns:a16="http://schemas.microsoft.com/office/drawing/2014/main" id="{839C076F-07CC-3828-38DE-3959069218EC}"/>
              </a:ext>
            </a:extLst>
          </p:cNvPr>
          <p:cNvSpPr txBox="1">
            <a:spLocks/>
          </p:cNvSpPr>
          <p:nvPr/>
        </p:nvSpPr>
        <p:spPr>
          <a:xfrm>
            <a:off x="655320" y="4087219"/>
            <a:ext cx="10515600" cy="582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lumMod val="75000"/>
                </a:schemeClr>
              </a:buClr>
            </a:pPr>
            <a:r>
              <a:rPr lang="en-US" sz="2400" b="1" dirty="0">
                <a:solidFill>
                  <a:srgbClr val="981B02"/>
                </a:solidFill>
                <a:latin typeface="Sylfaen" panose="010A0502050306030303" pitchFamily="18" charset="0"/>
              </a:rPr>
              <a:t>No s/</a:t>
            </a:r>
            <a:r>
              <a:rPr lang="en-US" sz="2400" b="1" dirty="0" err="1">
                <a:solidFill>
                  <a:srgbClr val="981B02"/>
                </a:solidFill>
                <a:latin typeface="Sylfaen" panose="010A0502050306030303" pitchFamily="18" charset="0"/>
              </a:rPr>
              <a:t>sh</a:t>
            </a:r>
            <a:r>
              <a:rPr lang="en-US" sz="2400" b="1" dirty="0">
                <a:solidFill>
                  <a:srgbClr val="981B02"/>
                </a:solidFill>
                <a:latin typeface="Sylfaen" panose="010A0502050306030303" pitchFamily="18" charset="0"/>
              </a:rPr>
              <a:t> categorization prescreen? </a:t>
            </a:r>
          </a:p>
        </p:txBody>
      </p:sp>
      <p:sp>
        <p:nvSpPr>
          <p:cNvPr id="11" name="Content Placeholder 2">
            <a:extLst>
              <a:ext uri="{FF2B5EF4-FFF2-40B4-BE49-F238E27FC236}">
                <a16:creationId xmlns:a16="http://schemas.microsoft.com/office/drawing/2014/main" id="{05001D2F-A581-B943-5371-8CE0ACC45771}"/>
              </a:ext>
            </a:extLst>
          </p:cNvPr>
          <p:cNvSpPr txBox="1">
            <a:spLocks/>
          </p:cNvSpPr>
          <p:nvPr/>
        </p:nvSpPr>
        <p:spPr>
          <a:xfrm>
            <a:off x="655320" y="4651460"/>
            <a:ext cx="10515600" cy="582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lumMod val="75000"/>
                </a:schemeClr>
              </a:buClr>
            </a:pPr>
            <a:r>
              <a:rPr lang="en-US" sz="2400" b="1" dirty="0">
                <a:solidFill>
                  <a:srgbClr val="981B02"/>
                </a:solidFill>
                <a:latin typeface="Sylfaen" panose="010A0502050306030303" pitchFamily="18" charset="0"/>
              </a:rPr>
              <a:t>Changes to test continuum? </a:t>
            </a:r>
          </a:p>
        </p:txBody>
      </p:sp>
      <p:sp>
        <p:nvSpPr>
          <p:cNvPr id="12" name="Content Placeholder 2">
            <a:extLst>
              <a:ext uri="{FF2B5EF4-FFF2-40B4-BE49-F238E27FC236}">
                <a16:creationId xmlns:a16="http://schemas.microsoft.com/office/drawing/2014/main" id="{39DE6337-2953-5966-678D-7A92520EFAE2}"/>
              </a:ext>
            </a:extLst>
          </p:cNvPr>
          <p:cNvSpPr txBox="1">
            <a:spLocks/>
          </p:cNvSpPr>
          <p:nvPr/>
        </p:nvSpPr>
        <p:spPr>
          <a:xfrm>
            <a:off x="655320" y="5797961"/>
            <a:ext cx="10515600" cy="582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lumMod val="75000"/>
                </a:schemeClr>
              </a:buClr>
            </a:pPr>
            <a:r>
              <a:rPr lang="en-US" sz="2400" b="1" dirty="0">
                <a:solidFill>
                  <a:srgbClr val="981B02"/>
                </a:solidFill>
                <a:latin typeface="Sylfaen" panose="010A0502050306030303" pitchFamily="18" charset="0"/>
              </a:rPr>
              <a:t>The task itself?</a:t>
            </a:r>
          </a:p>
        </p:txBody>
      </p:sp>
    </p:spTree>
    <p:extLst>
      <p:ext uri="{BB962C8B-B14F-4D97-AF65-F5344CB8AC3E}">
        <p14:creationId xmlns:p14="http://schemas.microsoft.com/office/powerpoint/2010/main" val="247874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nodePh="1">
                                  <p:stCondLst>
                                    <p:cond delay="0"/>
                                  </p:stCondLst>
                                  <p:endCondLst>
                                    <p:cond evt="begin" delay="0">
                                      <p:tn val="9"/>
                                    </p:cond>
                                  </p:end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C7CC-AE12-90A5-1879-391B692047AB}"/>
              </a:ext>
            </a:extLst>
          </p:cNvPr>
          <p:cNvSpPr>
            <a:spLocks noGrp="1"/>
          </p:cNvSpPr>
          <p:nvPr>
            <p:ph type="title"/>
          </p:nvPr>
        </p:nvSpPr>
        <p:spPr>
          <a:xfrm>
            <a:off x="838200" y="49328"/>
            <a:ext cx="10515600" cy="885156"/>
          </a:xfrm>
        </p:spPr>
        <p:txBody>
          <a:bodyPr>
            <a:normAutofit/>
          </a:bodyPr>
          <a:lstStyle/>
          <a:p>
            <a:r>
              <a:rPr lang="en-US" sz="4000" dirty="0">
                <a:latin typeface="Sylfaen" panose="010A0502050306030303" pitchFamily="18" charset="0"/>
              </a:rPr>
              <a:t>Thank You!</a:t>
            </a:r>
          </a:p>
        </p:txBody>
      </p:sp>
      <p:pic>
        <p:nvPicPr>
          <p:cNvPr id="28" name="Picture Placeholder 27">
            <a:extLst>
              <a:ext uri="{FF2B5EF4-FFF2-40B4-BE49-F238E27FC236}">
                <a16:creationId xmlns:a16="http://schemas.microsoft.com/office/drawing/2014/main" id="{1D80FDCF-0909-6579-CDEF-6BB8ADA185BB}"/>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68" r="68"/>
          <a:stretch>
            <a:fillRect/>
          </a:stretch>
        </p:blipFill>
        <p:spPr>
          <a:xfrm>
            <a:off x="1451975" y="1001447"/>
            <a:ext cx="1735519" cy="1737892"/>
          </a:xfrm>
        </p:spPr>
      </p:pic>
      <p:sp>
        <p:nvSpPr>
          <p:cNvPr id="4" name="Text Placeholder 3">
            <a:extLst>
              <a:ext uri="{FF2B5EF4-FFF2-40B4-BE49-F238E27FC236}">
                <a16:creationId xmlns:a16="http://schemas.microsoft.com/office/drawing/2014/main" id="{A2D96648-6C93-398C-B241-722AE8F371F4}"/>
              </a:ext>
            </a:extLst>
          </p:cNvPr>
          <p:cNvSpPr>
            <a:spLocks noGrp="1"/>
          </p:cNvSpPr>
          <p:nvPr>
            <p:ph type="body" sz="quarter" idx="13"/>
          </p:nvPr>
        </p:nvSpPr>
        <p:spPr>
          <a:xfrm>
            <a:off x="1266444" y="2846070"/>
            <a:ext cx="2322576" cy="182880"/>
          </a:xfrm>
        </p:spPr>
        <p:txBody>
          <a:bodyPr/>
          <a:lstStyle/>
          <a:p>
            <a:r>
              <a:rPr lang="en-US" dirty="0"/>
              <a:t>Dr. Chigusa </a:t>
            </a:r>
            <a:r>
              <a:rPr lang="en-US" dirty="0" err="1"/>
              <a:t>Kurumada</a:t>
            </a:r>
            <a:endParaRPr lang="en-US" dirty="0"/>
          </a:p>
        </p:txBody>
      </p:sp>
      <p:sp>
        <p:nvSpPr>
          <p:cNvPr id="5" name="Text Placeholder 4">
            <a:extLst>
              <a:ext uri="{FF2B5EF4-FFF2-40B4-BE49-F238E27FC236}">
                <a16:creationId xmlns:a16="http://schemas.microsoft.com/office/drawing/2014/main" id="{751F7776-BDBE-6D72-C0CA-00171E09974C}"/>
              </a:ext>
            </a:extLst>
          </p:cNvPr>
          <p:cNvSpPr>
            <a:spLocks noGrp="1"/>
          </p:cNvSpPr>
          <p:nvPr>
            <p:ph type="body" sz="quarter" idx="14"/>
          </p:nvPr>
        </p:nvSpPr>
        <p:spPr>
          <a:xfrm>
            <a:off x="1266444" y="3028950"/>
            <a:ext cx="2322576" cy="265176"/>
          </a:xfrm>
        </p:spPr>
        <p:txBody>
          <a:bodyPr/>
          <a:lstStyle/>
          <a:p>
            <a:r>
              <a:rPr lang="en-US" i="1" dirty="0"/>
              <a:t>Thesis Committee Member</a:t>
            </a:r>
          </a:p>
        </p:txBody>
      </p:sp>
      <p:sp>
        <p:nvSpPr>
          <p:cNvPr id="17" name="Picture Placeholder 16">
            <a:extLst>
              <a:ext uri="{FF2B5EF4-FFF2-40B4-BE49-F238E27FC236}">
                <a16:creationId xmlns:a16="http://schemas.microsoft.com/office/drawing/2014/main" id="{58999BC0-BD8D-6296-615B-B127D0F9F8DA}"/>
              </a:ext>
            </a:extLst>
          </p:cNvPr>
          <p:cNvSpPr>
            <a:spLocks noGrp="1"/>
          </p:cNvSpPr>
          <p:nvPr>
            <p:ph type="pic" sz="quarter" idx="26"/>
          </p:nvPr>
        </p:nvSpPr>
        <p:spPr>
          <a:xfrm>
            <a:off x="1841384" y="3738482"/>
            <a:ext cx="1160392" cy="1161288"/>
          </a:xfrm>
        </p:spPr>
      </p:sp>
      <p:sp>
        <p:nvSpPr>
          <p:cNvPr id="16" name="Text Placeholder 15">
            <a:extLst>
              <a:ext uri="{FF2B5EF4-FFF2-40B4-BE49-F238E27FC236}">
                <a16:creationId xmlns:a16="http://schemas.microsoft.com/office/drawing/2014/main" id="{9ABCC719-16B8-568C-A45C-51D9ABC69EE5}"/>
              </a:ext>
            </a:extLst>
          </p:cNvPr>
          <p:cNvSpPr>
            <a:spLocks noGrp="1"/>
          </p:cNvSpPr>
          <p:nvPr>
            <p:ph type="body" sz="quarter" idx="25"/>
          </p:nvPr>
        </p:nvSpPr>
        <p:spPr>
          <a:xfrm>
            <a:off x="1266444" y="5210638"/>
            <a:ext cx="2322576" cy="182880"/>
          </a:xfrm>
        </p:spPr>
        <p:txBody>
          <a:bodyPr/>
          <a:lstStyle/>
          <a:p>
            <a:r>
              <a:rPr lang="en-US" dirty="0"/>
              <a:t>Maryann Tan</a:t>
            </a:r>
          </a:p>
        </p:txBody>
      </p:sp>
      <p:sp>
        <p:nvSpPr>
          <p:cNvPr id="15" name="Text Placeholder 14">
            <a:extLst>
              <a:ext uri="{FF2B5EF4-FFF2-40B4-BE49-F238E27FC236}">
                <a16:creationId xmlns:a16="http://schemas.microsoft.com/office/drawing/2014/main" id="{80EDD471-9020-C7B3-527D-0BD6DA3A18B5}"/>
              </a:ext>
            </a:extLst>
          </p:cNvPr>
          <p:cNvSpPr>
            <a:spLocks noGrp="1"/>
          </p:cNvSpPr>
          <p:nvPr>
            <p:ph type="body" sz="quarter" idx="24"/>
          </p:nvPr>
        </p:nvSpPr>
        <p:spPr>
          <a:xfrm>
            <a:off x="1266444" y="5430094"/>
            <a:ext cx="2322576" cy="265176"/>
          </a:xfrm>
        </p:spPr>
        <p:txBody>
          <a:bodyPr/>
          <a:lstStyle/>
          <a:p>
            <a:r>
              <a:rPr lang="en-US" dirty="0"/>
              <a:t>HLP Lab Member</a:t>
            </a:r>
          </a:p>
        </p:txBody>
      </p:sp>
      <p:pic>
        <p:nvPicPr>
          <p:cNvPr id="34" name="Picture Placeholder 33">
            <a:extLst>
              <a:ext uri="{FF2B5EF4-FFF2-40B4-BE49-F238E27FC236}">
                <a16:creationId xmlns:a16="http://schemas.microsoft.com/office/drawing/2014/main" id="{C68ADFAB-348A-02DE-2195-F3E74F3D152D}"/>
              </a:ext>
            </a:extLst>
          </p:cNvPr>
          <p:cNvPicPr>
            <a:picLocks noGrp="1" noChangeAspect="1"/>
          </p:cNvPicPr>
          <p:nvPr>
            <p:ph type="pic" sz="quarter" idx="17"/>
          </p:nvPr>
        </p:nvPicPr>
        <p:blipFill>
          <a:blip r:embed="rId4">
            <a:extLst>
              <a:ext uri="{28A0092B-C50C-407E-A947-70E740481C1C}">
                <a14:useLocalDpi xmlns:a14="http://schemas.microsoft.com/office/drawing/2010/main" val="0"/>
              </a:ext>
            </a:extLst>
          </a:blip>
          <a:srcRect t="9945" b="9945"/>
          <a:stretch>
            <a:fillRect/>
          </a:stretch>
        </p:blipFill>
        <p:spPr>
          <a:xfrm>
            <a:off x="5245538" y="1056957"/>
            <a:ext cx="1668941" cy="1671225"/>
          </a:xfrm>
        </p:spPr>
      </p:pic>
      <p:sp>
        <p:nvSpPr>
          <p:cNvPr id="10" name="Text Placeholder 9">
            <a:extLst>
              <a:ext uri="{FF2B5EF4-FFF2-40B4-BE49-F238E27FC236}">
                <a16:creationId xmlns:a16="http://schemas.microsoft.com/office/drawing/2014/main" id="{9A4CA378-17FC-376A-D566-C5B28C097EAF}"/>
              </a:ext>
            </a:extLst>
          </p:cNvPr>
          <p:cNvSpPr>
            <a:spLocks noGrp="1"/>
          </p:cNvSpPr>
          <p:nvPr>
            <p:ph type="body" sz="quarter" idx="19"/>
          </p:nvPr>
        </p:nvSpPr>
        <p:spPr>
          <a:xfrm>
            <a:off x="4918721" y="2860217"/>
            <a:ext cx="2322576" cy="182880"/>
          </a:xfrm>
        </p:spPr>
        <p:txBody>
          <a:bodyPr/>
          <a:lstStyle/>
          <a:p>
            <a:r>
              <a:rPr lang="en-US" dirty="0"/>
              <a:t>Dr. Florian Jaeger</a:t>
            </a:r>
          </a:p>
        </p:txBody>
      </p:sp>
      <p:sp>
        <p:nvSpPr>
          <p:cNvPr id="9" name="Text Placeholder 8">
            <a:extLst>
              <a:ext uri="{FF2B5EF4-FFF2-40B4-BE49-F238E27FC236}">
                <a16:creationId xmlns:a16="http://schemas.microsoft.com/office/drawing/2014/main" id="{BD175935-0F6E-644D-E4C5-F0A479C33D9A}"/>
              </a:ext>
            </a:extLst>
          </p:cNvPr>
          <p:cNvSpPr>
            <a:spLocks noGrp="1"/>
          </p:cNvSpPr>
          <p:nvPr>
            <p:ph type="body" sz="quarter" idx="18"/>
          </p:nvPr>
        </p:nvSpPr>
        <p:spPr>
          <a:xfrm>
            <a:off x="4918721" y="3008283"/>
            <a:ext cx="2322576" cy="265176"/>
          </a:xfrm>
        </p:spPr>
        <p:txBody>
          <a:bodyPr/>
          <a:lstStyle/>
          <a:p>
            <a:r>
              <a:rPr lang="en-US" i="1" dirty="0"/>
              <a:t>PI &amp; Thesis Advisor </a:t>
            </a:r>
          </a:p>
        </p:txBody>
      </p:sp>
      <p:pic>
        <p:nvPicPr>
          <p:cNvPr id="32" name="Picture Placeholder 31">
            <a:extLst>
              <a:ext uri="{FF2B5EF4-FFF2-40B4-BE49-F238E27FC236}">
                <a16:creationId xmlns:a16="http://schemas.microsoft.com/office/drawing/2014/main" id="{F42C3A45-0DF0-E7D9-FC73-207BBFECC884}"/>
              </a:ext>
            </a:extLst>
          </p:cNvPr>
          <p:cNvPicPr>
            <a:picLocks noGrp="1" noChangeAspect="1"/>
          </p:cNvPicPr>
          <p:nvPr>
            <p:ph type="pic" sz="quarter" idx="29"/>
          </p:nvPr>
        </p:nvPicPr>
        <p:blipFill>
          <a:blip r:embed="rId5">
            <a:extLst>
              <a:ext uri="{28A0092B-C50C-407E-A947-70E740481C1C}">
                <a14:useLocalDpi xmlns:a14="http://schemas.microsoft.com/office/drawing/2010/main" val="0"/>
              </a:ext>
            </a:extLst>
          </a:blip>
          <a:srcRect/>
          <a:stretch>
            <a:fillRect/>
          </a:stretch>
        </p:blipFill>
        <p:spPr>
          <a:xfrm>
            <a:off x="5242462" y="3429000"/>
            <a:ext cx="1668941" cy="1668941"/>
          </a:xfrm>
        </p:spPr>
      </p:pic>
      <p:sp>
        <p:nvSpPr>
          <p:cNvPr id="22" name="Text Placeholder 21">
            <a:extLst>
              <a:ext uri="{FF2B5EF4-FFF2-40B4-BE49-F238E27FC236}">
                <a16:creationId xmlns:a16="http://schemas.microsoft.com/office/drawing/2014/main" id="{949D3FCE-FAE4-B5F6-74A5-250602CC42DB}"/>
              </a:ext>
            </a:extLst>
          </p:cNvPr>
          <p:cNvSpPr>
            <a:spLocks noGrp="1"/>
          </p:cNvSpPr>
          <p:nvPr>
            <p:ph type="body" sz="quarter" idx="31"/>
          </p:nvPr>
        </p:nvSpPr>
        <p:spPr>
          <a:xfrm>
            <a:off x="4934712" y="5174062"/>
            <a:ext cx="2322576" cy="182880"/>
          </a:xfrm>
        </p:spPr>
        <p:txBody>
          <a:bodyPr/>
          <a:lstStyle/>
          <a:p>
            <a:r>
              <a:rPr lang="en-US" dirty="0"/>
              <a:t>Shawn Cummings</a:t>
            </a:r>
          </a:p>
        </p:txBody>
      </p:sp>
      <p:sp>
        <p:nvSpPr>
          <p:cNvPr id="21" name="Text Placeholder 20">
            <a:extLst>
              <a:ext uri="{FF2B5EF4-FFF2-40B4-BE49-F238E27FC236}">
                <a16:creationId xmlns:a16="http://schemas.microsoft.com/office/drawing/2014/main" id="{57FE46A8-3988-FCAE-D706-433EF8C20A08}"/>
              </a:ext>
            </a:extLst>
          </p:cNvPr>
          <p:cNvSpPr>
            <a:spLocks noGrp="1"/>
          </p:cNvSpPr>
          <p:nvPr>
            <p:ph type="body" sz="quarter" idx="30"/>
          </p:nvPr>
        </p:nvSpPr>
        <p:spPr>
          <a:xfrm>
            <a:off x="4902730" y="5367029"/>
            <a:ext cx="2322576" cy="265176"/>
          </a:xfrm>
        </p:spPr>
        <p:txBody>
          <a:bodyPr/>
          <a:lstStyle/>
          <a:p>
            <a:r>
              <a:rPr lang="en-US" dirty="0"/>
              <a:t>HLP Lab Member</a:t>
            </a:r>
          </a:p>
        </p:txBody>
      </p:sp>
      <p:pic>
        <p:nvPicPr>
          <p:cNvPr id="30" name="Picture Placeholder 29">
            <a:extLst>
              <a:ext uri="{FF2B5EF4-FFF2-40B4-BE49-F238E27FC236}">
                <a16:creationId xmlns:a16="http://schemas.microsoft.com/office/drawing/2014/main" id="{15D5C987-BE72-381D-7EE0-693BBEA79CAB}"/>
              </a:ext>
            </a:extLst>
          </p:cNvPr>
          <p:cNvPicPr>
            <a:picLocks noGrp="1" noChangeAspect="1"/>
          </p:cNvPicPr>
          <p:nvPr>
            <p:ph type="pic" sz="quarter" idx="16"/>
          </p:nvPr>
        </p:nvPicPr>
        <p:blipFill>
          <a:blip r:embed="rId6">
            <a:extLst>
              <a:ext uri="{28A0092B-C50C-407E-A947-70E740481C1C}">
                <a14:useLocalDpi xmlns:a14="http://schemas.microsoft.com/office/drawing/2010/main" val="0"/>
              </a:ext>
            </a:extLst>
          </a:blip>
          <a:srcRect t="16621" b="16621"/>
          <a:stretch>
            <a:fillRect/>
          </a:stretch>
        </p:blipFill>
        <p:spPr>
          <a:xfrm>
            <a:off x="8848381" y="1001447"/>
            <a:ext cx="1780381" cy="1784516"/>
          </a:xfrm>
        </p:spPr>
      </p:pic>
      <p:sp>
        <p:nvSpPr>
          <p:cNvPr id="12" name="Text Placeholder 11">
            <a:extLst>
              <a:ext uri="{FF2B5EF4-FFF2-40B4-BE49-F238E27FC236}">
                <a16:creationId xmlns:a16="http://schemas.microsoft.com/office/drawing/2014/main" id="{047BED37-49CF-ECE3-28EE-5CB66ACB304A}"/>
              </a:ext>
            </a:extLst>
          </p:cNvPr>
          <p:cNvSpPr>
            <a:spLocks noGrp="1"/>
          </p:cNvSpPr>
          <p:nvPr>
            <p:ph type="body" sz="quarter" idx="21"/>
          </p:nvPr>
        </p:nvSpPr>
        <p:spPr>
          <a:xfrm>
            <a:off x="8570998" y="2852926"/>
            <a:ext cx="2322576" cy="182880"/>
          </a:xfrm>
        </p:spPr>
        <p:txBody>
          <a:bodyPr/>
          <a:lstStyle/>
          <a:p>
            <a:r>
              <a:rPr lang="en-US" dirty="0"/>
              <a:t>Dr. Daniel </a:t>
            </a:r>
            <a:r>
              <a:rPr lang="en-US" dirty="0" err="1"/>
              <a:t>Murzek</a:t>
            </a:r>
            <a:r>
              <a:rPr lang="en-US" dirty="0"/>
              <a:t> </a:t>
            </a:r>
          </a:p>
        </p:txBody>
      </p:sp>
      <p:sp>
        <p:nvSpPr>
          <p:cNvPr id="11" name="Text Placeholder 10">
            <a:extLst>
              <a:ext uri="{FF2B5EF4-FFF2-40B4-BE49-F238E27FC236}">
                <a16:creationId xmlns:a16="http://schemas.microsoft.com/office/drawing/2014/main" id="{35057905-BAF2-DE4D-824C-F8F174D55828}"/>
              </a:ext>
            </a:extLst>
          </p:cNvPr>
          <p:cNvSpPr>
            <a:spLocks noGrp="1"/>
          </p:cNvSpPr>
          <p:nvPr>
            <p:ph type="body" sz="quarter" idx="20"/>
          </p:nvPr>
        </p:nvSpPr>
        <p:spPr>
          <a:xfrm>
            <a:off x="8570998" y="3008283"/>
            <a:ext cx="2322576" cy="265176"/>
          </a:xfrm>
        </p:spPr>
        <p:txBody>
          <a:bodyPr/>
          <a:lstStyle/>
          <a:p>
            <a:r>
              <a:rPr lang="en-US" i="1" dirty="0"/>
              <a:t>Thesis Committee Member</a:t>
            </a:r>
          </a:p>
        </p:txBody>
      </p:sp>
      <p:pic>
        <p:nvPicPr>
          <p:cNvPr id="40" name="Picture Placeholder 39">
            <a:extLst>
              <a:ext uri="{FF2B5EF4-FFF2-40B4-BE49-F238E27FC236}">
                <a16:creationId xmlns:a16="http://schemas.microsoft.com/office/drawing/2014/main" id="{1CCF938B-917E-65A8-B595-36EF679BDF15}"/>
              </a:ext>
            </a:extLst>
          </p:cNvPr>
          <p:cNvPicPr>
            <a:picLocks noGrp="1" noChangeAspect="1"/>
          </p:cNvPicPr>
          <p:nvPr>
            <p:ph type="pic" sz="quarter" idx="28"/>
          </p:nvPr>
        </p:nvPicPr>
        <p:blipFill>
          <a:blip r:embed="rId7">
            <a:extLst>
              <a:ext uri="{28A0092B-C50C-407E-A947-70E740481C1C}">
                <a14:useLocalDpi xmlns:a14="http://schemas.microsoft.com/office/drawing/2010/main" val="0"/>
              </a:ext>
            </a:extLst>
          </a:blip>
          <a:srcRect t="14286" b="14286"/>
          <a:stretch>
            <a:fillRect/>
          </a:stretch>
        </p:blipFill>
        <p:spPr>
          <a:xfrm>
            <a:off x="8897816" y="3484656"/>
            <a:ext cx="1668940" cy="1668939"/>
          </a:xfrm>
        </p:spPr>
      </p:pic>
      <p:sp>
        <p:nvSpPr>
          <p:cNvPr id="24" name="Text Placeholder 23">
            <a:extLst>
              <a:ext uri="{FF2B5EF4-FFF2-40B4-BE49-F238E27FC236}">
                <a16:creationId xmlns:a16="http://schemas.microsoft.com/office/drawing/2014/main" id="{C285E140-91A6-709E-339A-1741EA09A74F}"/>
              </a:ext>
            </a:extLst>
          </p:cNvPr>
          <p:cNvSpPr>
            <a:spLocks noGrp="1"/>
          </p:cNvSpPr>
          <p:nvPr>
            <p:ph type="body" sz="quarter" idx="33"/>
          </p:nvPr>
        </p:nvSpPr>
        <p:spPr>
          <a:xfrm>
            <a:off x="8570998" y="5210638"/>
            <a:ext cx="2322576" cy="182880"/>
          </a:xfrm>
        </p:spPr>
        <p:txBody>
          <a:bodyPr/>
          <a:lstStyle/>
          <a:p>
            <a:r>
              <a:rPr lang="en-US" dirty="0"/>
              <a:t>Anna Persson</a:t>
            </a:r>
          </a:p>
        </p:txBody>
      </p:sp>
      <p:sp>
        <p:nvSpPr>
          <p:cNvPr id="23" name="Text Placeholder 22">
            <a:extLst>
              <a:ext uri="{FF2B5EF4-FFF2-40B4-BE49-F238E27FC236}">
                <a16:creationId xmlns:a16="http://schemas.microsoft.com/office/drawing/2014/main" id="{4ED24688-127C-2488-022F-505777B492DF}"/>
              </a:ext>
            </a:extLst>
          </p:cNvPr>
          <p:cNvSpPr>
            <a:spLocks noGrp="1"/>
          </p:cNvSpPr>
          <p:nvPr>
            <p:ph type="body" sz="quarter" idx="32"/>
          </p:nvPr>
        </p:nvSpPr>
        <p:spPr>
          <a:xfrm>
            <a:off x="8570998" y="5430094"/>
            <a:ext cx="2322576" cy="265176"/>
          </a:xfrm>
        </p:spPr>
        <p:txBody>
          <a:bodyPr/>
          <a:lstStyle/>
          <a:p>
            <a:r>
              <a:rPr lang="en-US" dirty="0"/>
              <a:t>HLP Lab Member</a:t>
            </a:r>
          </a:p>
        </p:txBody>
      </p:sp>
      <p:pic>
        <p:nvPicPr>
          <p:cNvPr id="1026" name="Picture 2">
            <a:extLst>
              <a:ext uri="{FF2B5EF4-FFF2-40B4-BE49-F238E27FC236}">
                <a16:creationId xmlns:a16="http://schemas.microsoft.com/office/drawing/2014/main" id="{D4488204-BAC5-F0F4-CB90-06673C3386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109" y="3505121"/>
            <a:ext cx="1668941" cy="1668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933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CE0C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C7CC-AE12-90A5-1879-391B692047AB}"/>
              </a:ext>
            </a:extLst>
          </p:cNvPr>
          <p:cNvSpPr>
            <a:spLocks noGrp="1"/>
          </p:cNvSpPr>
          <p:nvPr>
            <p:ph type="title"/>
          </p:nvPr>
        </p:nvSpPr>
        <p:spPr>
          <a:xfrm>
            <a:off x="594360" y="3989070"/>
            <a:ext cx="10443972" cy="987944"/>
          </a:xfrm>
        </p:spPr>
        <p:txBody>
          <a:bodyPr/>
          <a:lstStyle/>
          <a:p>
            <a:r>
              <a:rPr lang="en-US" dirty="0"/>
              <a:t>Thank You!</a:t>
            </a:r>
          </a:p>
        </p:txBody>
      </p:sp>
    </p:spTree>
    <p:extLst>
      <p:ext uri="{BB962C8B-B14F-4D97-AF65-F5344CB8AC3E}">
        <p14:creationId xmlns:p14="http://schemas.microsoft.com/office/powerpoint/2010/main" val="2712311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6A60C7-9917-4650-BBE0-8B7D04EBA605}"/>
              </a:ext>
            </a:extLst>
          </p:cNvPr>
          <p:cNvSpPr/>
          <p:nvPr/>
        </p:nvSpPr>
        <p:spPr>
          <a:xfrm>
            <a:off x="839788" y="1442168"/>
            <a:ext cx="10910979" cy="23735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
            <a:extLst>
              <a:ext uri="{FF2B5EF4-FFF2-40B4-BE49-F238E27FC236}">
                <a16:creationId xmlns:a16="http://schemas.microsoft.com/office/drawing/2014/main" id="{25A13C91-F853-75E2-639B-7FE1F983B933}"/>
              </a:ext>
            </a:extLst>
          </p:cNvPr>
          <p:cNvGraphicFramePr>
            <a:graphicFrameLocks noGrp="1"/>
          </p:cNvGraphicFramePr>
          <p:nvPr>
            <p:extLst>
              <p:ext uri="{D42A27DB-BD31-4B8C-83A1-F6EECF244321}">
                <p14:modId xmlns:p14="http://schemas.microsoft.com/office/powerpoint/2010/main" val="3519868529"/>
              </p:ext>
            </p:extLst>
          </p:nvPr>
        </p:nvGraphicFramePr>
        <p:xfrm>
          <a:off x="1886458" y="2260841"/>
          <a:ext cx="8419084" cy="2919414"/>
        </p:xfrm>
        <a:graphic>
          <a:graphicData uri="http://schemas.openxmlformats.org/drawingml/2006/table">
            <a:tbl>
              <a:tblPr firstRow="1" bandRow="1">
                <a:tableStyleId>{5C22544A-7EE6-4342-B048-85BDC9FD1C3A}</a:tableStyleId>
              </a:tblPr>
              <a:tblGrid>
                <a:gridCol w="2104771">
                  <a:extLst>
                    <a:ext uri="{9D8B030D-6E8A-4147-A177-3AD203B41FA5}">
                      <a16:colId xmlns:a16="http://schemas.microsoft.com/office/drawing/2014/main" val="2840481766"/>
                    </a:ext>
                  </a:extLst>
                </a:gridCol>
                <a:gridCol w="2104771">
                  <a:extLst>
                    <a:ext uri="{9D8B030D-6E8A-4147-A177-3AD203B41FA5}">
                      <a16:colId xmlns:a16="http://schemas.microsoft.com/office/drawing/2014/main" val="629344300"/>
                    </a:ext>
                  </a:extLst>
                </a:gridCol>
                <a:gridCol w="2104771">
                  <a:extLst>
                    <a:ext uri="{9D8B030D-6E8A-4147-A177-3AD203B41FA5}">
                      <a16:colId xmlns:a16="http://schemas.microsoft.com/office/drawing/2014/main" val="1315748881"/>
                    </a:ext>
                  </a:extLst>
                </a:gridCol>
                <a:gridCol w="2104771">
                  <a:extLst>
                    <a:ext uri="{9D8B030D-6E8A-4147-A177-3AD203B41FA5}">
                      <a16:colId xmlns:a16="http://schemas.microsoft.com/office/drawing/2014/main" val="2678040436"/>
                    </a:ext>
                  </a:extLst>
                </a:gridCol>
              </a:tblGrid>
              <a:tr h="973138">
                <a:tc>
                  <a:txBody>
                    <a:bodyPr/>
                    <a:lstStyle/>
                    <a:p>
                      <a:endParaRPr lang="en-US" dirty="0"/>
                    </a:p>
                  </a:txBody>
                  <a:tcPr>
                    <a:lnL w="19050" cap="flat" cmpd="sng" algn="ctr">
                      <a:solidFill>
                        <a:srgbClr val="585925"/>
                      </a:solidFill>
                      <a:prstDash val="solid"/>
                      <a:round/>
                      <a:headEnd type="none" w="med" len="med"/>
                      <a:tailEnd type="none" w="med" len="med"/>
                    </a:lnL>
                    <a:lnT w="19050" cap="flat" cmpd="sng" algn="ctr">
                      <a:solidFill>
                        <a:srgbClr val="585925"/>
                      </a:solidFill>
                      <a:prstDash val="solid"/>
                      <a:round/>
                      <a:headEnd type="none" w="med" len="med"/>
                      <a:tailEnd type="none" w="med" len="med"/>
                    </a:lnT>
                  </a:tcPr>
                </a:tc>
                <a:tc>
                  <a:txBody>
                    <a:bodyPr/>
                    <a:lstStyle/>
                    <a:p>
                      <a:endParaRPr lang="en-US"/>
                    </a:p>
                  </a:txBody>
                  <a:tcPr>
                    <a:lnT w="19050" cap="flat" cmpd="sng" algn="ctr">
                      <a:solidFill>
                        <a:srgbClr val="585925"/>
                      </a:solidFill>
                      <a:prstDash val="solid"/>
                      <a:round/>
                      <a:headEnd type="none" w="med" len="med"/>
                      <a:tailEnd type="none" w="med" len="med"/>
                    </a:lnT>
                  </a:tcPr>
                </a:tc>
                <a:tc>
                  <a:txBody>
                    <a:bodyPr/>
                    <a:lstStyle/>
                    <a:p>
                      <a:endParaRPr lang="en-US"/>
                    </a:p>
                  </a:txBody>
                  <a:tcPr>
                    <a:lnT w="19050" cap="flat" cmpd="sng" algn="ctr">
                      <a:solidFill>
                        <a:srgbClr val="585925"/>
                      </a:solidFill>
                      <a:prstDash val="solid"/>
                      <a:round/>
                      <a:headEnd type="none" w="med" len="med"/>
                      <a:tailEnd type="none" w="med" len="med"/>
                    </a:lnT>
                  </a:tcPr>
                </a:tc>
                <a:tc>
                  <a:txBody>
                    <a:bodyPr/>
                    <a:lstStyle/>
                    <a:p>
                      <a:endParaRPr lang="en-US"/>
                    </a:p>
                  </a:txBody>
                  <a:tcPr>
                    <a:lnR w="19050" cap="flat" cmpd="sng" algn="ctr">
                      <a:solidFill>
                        <a:srgbClr val="585925"/>
                      </a:solidFill>
                      <a:prstDash val="solid"/>
                      <a:round/>
                      <a:headEnd type="none" w="med" len="med"/>
                      <a:tailEnd type="none" w="med" len="med"/>
                    </a:lnR>
                    <a:lnT w="19050" cap="flat" cmpd="sng" algn="ctr">
                      <a:solidFill>
                        <a:srgbClr val="585925"/>
                      </a:solidFill>
                      <a:prstDash val="solid"/>
                      <a:round/>
                      <a:headEnd type="none" w="med" len="med"/>
                      <a:tailEnd type="none" w="med" len="med"/>
                    </a:lnT>
                  </a:tcPr>
                </a:tc>
                <a:extLst>
                  <a:ext uri="{0D108BD9-81ED-4DB2-BD59-A6C34878D82A}">
                    <a16:rowId xmlns:a16="http://schemas.microsoft.com/office/drawing/2014/main" val="3323419179"/>
                  </a:ext>
                </a:extLst>
              </a:tr>
              <a:tr h="973138">
                <a:tc>
                  <a:txBody>
                    <a:bodyPr/>
                    <a:lstStyle/>
                    <a:p>
                      <a:endParaRPr lang="en-US"/>
                    </a:p>
                  </a:txBody>
                  <a:tcPr>
                    <a:lnL w="19050" cap="flat" cmpd="sng" algn="ctr">
                      <a:solidFill>
                        <a:srgbClr val="585925"/>
                      </a:solidFill>
                      <a:prstDash val="solid"/>
                      <a:round/>
                      <a:headEnd type="none" w="med" len="med"/>
                      <a:tailEnd type="none" w="med" len="med"/>
                    </a:lnL>
                  </a:tcPr>
                </a:tc>
                <a:tc>
                  <a:txBody>
                    <a:bodyPr/>
                    <a:lstStyle/>
                    <a:p>
                      <a:endParaRPr lang="en-US" dirty="0"/>
                    </a:p>
                  </a:txBody>
                  <a:tcPr/>
                </a:tc>
                <a:tc>
                  <a:txBody>
                    <a:bodyPr/>
                    <a:lstStyle/>
                    <a:p>
                      <a:endParaRPr lang="en-US"/>
                    </a:p>
                  </a:txBody>
                  <a:tcPr/>
                </a:tc>
                <a:tc>
                  <a:txBody>
                    <a:bodyPr/>
                    <a:lstStyle/>
                    <a:p>
                      <a:endParaRPr lang="en-US"/>
                    </a:p>
                  </a:txBody>
                  <a:tcPr>
                    <a:lnR w="19050" cap="flat" cmpd="sng" algn="ctr">
                      <a:solidFill>
                        <a:srgbClr val="585925"/>
                      </a:solidFill>
                      <a:prstDash val="solid"/>
                      <a:round/>
                      <a:headEnd type="none" w="med" len="med"/>
                      <a:tailEnd type="none" w="med" len="med"/>
                    </a:lnR>
                  </a:tcPr>
                </a:tc>
                <a:extLst>
                  <a:ext uri="{0D108BD9-81ED-4DB2-BD59-A6C34878D82A}">
                    <a16:rowId xmlns:a16="http://schemas.microsoft.com/office/drawing/2014/main" val="2932839066"/>
                  </a:ext>
                </a:extLst>
              </a:tr>
              <a:tr h="973138">
                <a:tc>
                  <a:txBody>
                    <a:bodyPr/>
                    <a:lstStyle/>
                    <a:p>
                      <a:endParaRPr lang="en-US"/>
                    </a:p>
                  </a:txBody>
                  <a:tcPr>
                    <a:lnL w="19050" cap="flat" cmpd="sng" algn="ctr">
                      <a:solidFill>
                        <a:srgbClr val="585925"/>
                      </a:solidFill>
                      <a:prstDash val="solid"/>
                      <a:round/>
                      <a:headEnd type="none" w="med" len="med"/>
                      <a:tailEnd type="none" w="med" len="med"/>
                    </a:lnL>
                    <a:lnB w="19050" cap="flat" cmpd="sng" algn="ctr">
                      <a:solidFill>
                        <a:srgbClr val="585925"/>
                      </a:solidFill>
                      <a:prstDash val="solid"/>
                      <a:round/>
                      <a:headEnd type="none" w="med" len="med"/>
                      <a:tailEnd type="none" w="med" len="med"/>
                    </a:lnB>
                  </a:tcPr>
                </a:tc>
                <a:tc>
                  <a:txBody>
                    <a:bodyPr/>
                    <a:lstStyle/>
                    <a:p>
                      <a:endParaRPr lang="en-US"/>
                    </a:p>
                  </a:txBody>
                  <a:tcPr>
                    <a:lnB w="19050" cap="flat" cmpd="sng" algn="ctr">
                      <a:solidFill>
                        <a:srgbClr val="585925"/>
                      </a:solidFill>
                      <a:prstDash val="solid"/>
                      <a:round/>
                      <a:headEnd type="none" w="med" len="med"/>
                      <a:tailEnd type="none" w="med" len="med"/>
                    </a:lnB>
                  </a:tcPr>
                </a:tc>
                <a:tc>
                  <a:txBody>
                    <a:bodyPr/>
                    <a:lstStyle/>
                    <a:p>
                      <a:endParaRPr lang="en-US"/>
                    </a:p>
                  </a:txBody>
                  <a:tcPr>
                    <a:lnB w="19050" cap="flat" cmpd="sng" algn="ctr">
                      <a:solidFill>
                        <a:srgbClr val="585925"/>
                      </a:solidFill>
                      <a:prstDash val="solid"/>
                      <a:round/>
                      <a:headEnd type="none" w="med" len="med"/>
                      <a:tailEnd type="none" w="med" len="med"/>
                    </a:lnB>
                  </a:tcPr>
                </a:tc>
                <a:tc>
                  <a:txBody>
                    <a:bodyPr/>
                    <a:lstStyle/>
                    <a:p>
                      <a:endParaRPr lang="en-US" dirty="0"/>
                    </a:p>
                  </a:txBody>
                  <a:tcPr>
                    <a:lnR w="19050" cap="flat" cmpd="sng" algn="ctr">
                      <a:solidFill>
                        <a:srgbClr val="585925"/>
                      </a:solidFill>
                      <a:prstDash val="solid"/>
                      <a:round/>
                      <a:headEnd type="none" w="med" len="med"/>
                      <a:tailEnd type="none" w="med" len="med"/>
                    </a:lnR>
                    <a:lnB w="19050" cap="flat" cmpd="sng" algn="ctr">
                      <a:solidFill>
                        <a:srgbClr val="585925"/>
                      </a:solidFill>
                      <a:prstDash val="solid"/>
                      <a:round/>
                      <a:headEnd type="none" w="med" len="med"/>
                      <a:tailEnd type="none" w="med" len="med"/>
                    </a:lnB>
                  </a:tcPr>
                </a:tc>
                <a:extLst>
                  <a:ext uri="{0D108BD9-81ED-4DB2-BD59-A6C34878D82A}">
                    <a16:rowId xmlns:a16="http://schemas.microsoft.com/office/drawing/2014/main" val="1658686938"/>
                  </a:ext>
                </a:extLst>
              </a:tr>
            </a:tbl>
          </a:graphicData>
        </a:graphic>
      </p:graphicFrame>
      <p:sp>
        <p:nvSpPr>
          <p:cNvPr id="13" name="Title 12">
            <a:extLst>
              <a:ext uri="{FF2B5EF4-FFF2-40B4-BE49-F238E27FC236}">
                <a16:creationId xmlns:a16="http://schemas.microsoft.com/office/drawing/2014/main" id="{763EA376-A2A8-D9A9-4474-A6B7A4603B05}"/>
              </a:ext>
            </a:extLst>
          </p:cNvPr>
          <p:cNvSpPr>
            <a:spLocks noGrp="1"/>
          </p:cNvSpPr>
          <p:nvPr>
            <p:ph type="title"/>
          </p:nvPr>
        </p:nvSpPr>
        <p:spPr>
          <a:xfrm>
            <a:off x="839788" y="365125"/>
            <a:ext cx="10515600" cy="764935"/>
          </a:xfrm>
        </p:spPr>
        <p:txBody>
          <a:bodyPr>
            <a:normAutofit/>
          </a:bodyPr>
          <a:lstStyle/>
          <a:p>
            <a:r>
              <a:rPr lang="en-US" sz="3600" dirty="0"/>
              <a:t>Talker A &amp; B: Critical Items</a:t>
            </a:r>
          </a:p>
        </p:txBody>
      </p:sp>
      <p:cxnSp>
        <p:nvCxnSpPr>
          <p:cNvPr id="17" name="Straight Connector 16">
            <a:extLst>
              <a:ext uri="{FF2B5EF4-FFF2-40B4-BE49-F238E27FC236}">
                <a16:creationId xmlns:a16="http://schemas.microsoft.com/office/drawing/2014/main" id="{CE3F89C7-E3C6-B5BE-15E1-8689CF724A56}"/>
              </a:ext>
            </a:extLst>
          </p:cNvPr>
          <p:cNvCxnSpPr/>
          <p:nvPr/>
        </p:nvCxnSpPr>
        <p:spPr>
          <a:xfrm flipV="1">
            <a:off x="519021" y="1073083"/>
            <a:ext cx="11153955" cy="69475"/>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427EF00-5C05-2385-32DF-C37BA4843775}"/>
              </a:ext>
            </a:extLst>
          </p:cNvPr>
          <p:cNvSpPr txBox="1"/>
          <p:nvPr/>
        </p:nvSpPr>
        <p:spPr>
          <a:xfrm>
            <a:off x="2167138" y="3419709"/>
            <a:ext cx="1523999" cy="523220"/>
          </a:xfrm>
          <a:prstGeom prst="rect">
            <a:avLst/>
          </a:prstGeom>
          <a:noFill/>
        </p:spPr>
        <p:txBody>
          <a:bodyPr wrap="square" rtlCol="0">
            <a:spAutoFit/>
          </a:bodyPr>
          <a:lstStyle/>
          <a:p>
            <a:r>
              <a:rPr lang="en-US" sz="2800" b="1" i="1" dirty="0">
                <a:solidFill>
                  <a:schemeClr val="accent5">
                    <a:lumMod val="75000"/>
                  </a:schemeClr>
                </a:solidFill>
                <a:latin typeface="+mj-lt"/>
              </a:rPr>
              <a:t>Talker A</a:t>
            </a:r>
          </a:p>
        </p:txBody>
      </p:sp>
      <p:sp>
        <p:nvSpPr>
          <p:cNvPr id="4" name="TextBox 3">
            <a:extLst>
              <a:ext uri="{FF2B5EF4-FFF2-40B4-BE49-F238E27FC236}">
                <a16:creationId xmlns:a16="http://schemas.microsoft.com/office/drawing/2014/main" id="{5D9E3599-0815-87EF-B5BA-3165F35AC27D}"/>
              </a:ext>
            </a:extLst>
          </p:cNvPr>
          <p:cNvSpPr txBox="1"/>
          <p:nvPr/>
        </p:nvSpPr>
        <p:spPr>
          <a:xfrm>
            <a:off x="2167139" y="4372528"/>
            <a:ext cx="1523999" cy="523220"/>
          </a:xfrm>
          <a:prstGeom prst="rect">
            <a:avLst/>
          </a:prstGeom>
          <a:noFill/>
        </p:spPr>
        <p:txBody>
          <a:bodyPr wrap="square" rtlCol="0">
            <a:spAutoFit/>
          </a:bodyPr>
          <a:lstStyle/>
          <a:p>
            <a:r>
              <a:rPr lang="en-US" sz="2800" b="1" i="1" dirty="0">
                <a:solidFill>
                  <a:schemeClr val="accent5">
                    <a:lumMod val="75000"/>
                  </a:schemeClr>
                </a:solidFill>
                <a:latin typeface="+mj-lt"/>
              </a:rPr>
              <a:t>Talker B</a:t>
            </a:r>
          </a:p>
        </p:txBody>
      </p:sp>
      <p:sp>
        <p:nvSpPr>
          <p:cNvPr id="18" name="TextBox 17">
            <a:extLst>
              <a:ext uri="{FF2B5EF4-FFF2-40B4-BE49-F238E27FC236}">
                <a16:creationId xmlns:a16="http://schemas.microsoft.com/office/drawing/2014/main" id="{8A7D2480-91BB-031D-139E-3772FBA3CB73}"/>
              </a:ext>
            </a:extLst>
          </p:cNvPr>
          <p:cNvSpPr txBox="1"/>
          <p:nvPr/>
        </p:nvSpPr>
        <p:spPr>
          <a:xfrm>
            <a:off x="4675906" y="3506058"/>
            <a:ext cx="748149" cy="461665"/>
          </a:xfrm>
          <a:prstGeom prst="rect">
            <a:avLst/>
          </a:prstGeom>
          <a:noFill/>
        </p:spPr>
        <p:txBody>
          <a:bodyPr wrap="square" rtlCol="0">
            <a:spAutoFit/>
          </a:bodyPr>
          <a:lstStyle/>
          <a:p>
            <a:pPr algn="ctr"/>
            <a:r>
              <a:rPr lang="en-US" sz="2400" b="1" dirty="0">
                <a:solidFill>
                  <a:schemeClr val="accent6">
                    <a:lumMod val="10000"/>
                  </a:schemeClr>
                </a:solidFill>
                <a:latin typeface="+mj-lt"/>
              </a:rPr>
              <a:t>?s</a:t>
            </a:r>
          </a:p>
        </p:txBody>
      </p:sp>
      <p:sp>
        <p:nvSpPr>
          <p:cNvPr id="19" name="TextBox 18">
            <a:extLst>
              <a:ext uri="{FF2B5EF4-FFF2-40B4-BE49-F238E27FC236}">
                <a16:creationId xmlns:a16="http://schemas.microsoft.com/office/drawing/2014/main" id="{909F2063-05AB-F3B1-96C8-D3C31B51273C}"/>
              </a:ext>
            </a:extLst>
          </p:cNvPr>
          <p:cNvSpPr txBox="1"/>
          <p:nvPr/>
        </p:nvSpPr>
        <p:spPr>
          <a:xfrm>
            <a:off x="4675906" y="4497985"/>
            <a:ext cx="748149" cy="461665"/>
          </a:xfrm>
          <a:prstGeom prst="rect">
            <a:avLst/>
          </a:prstGeom>
          <a:noFill/>
        </p:spPr>
        <p:txBody>
          <a:bodyPr wrap="square" rtlCol="0">
            <a:spAutoFit/>
          </a:bodyPr>
          <a:lstStyle/>
          <a:p>
            <a:pPr algn="ctr"/>
            <a:r>
              <a:rPr lang="en-US" sz="2400" b="1" dirty="0">
                <a:solidFill>
                  <a:schemeClr val="accent6">
                    <a:lumMod val="10000"/>
                  </a:schemeClr>
                </a:solidFill>
                <a:latin typeface="+mj-lt"/>
              </a:rPr>
              <a:t>?</a:t>
            </a:r>
            <a:r>
              <a:rPr lang="en-US" sz="2400" b="1" dirty="0" err="1">
                <a:solidFill>
                  <a:schemeClr val="accent6">
                    <a:lumMod val="10000"/>
                  </a:schemeClr>
                </a:solidFill>
                <a:latin typeface="+mj-lt"/>
              </a:rPr>
              <a:t>sh</a:t>
            </a:r>
            <a:endParaRPr lang="en-US" sz="2400" b="1" dirty="0">
              <a:solidFill>
                <a:schemeClr val="accent6">
                  <a:lumMod val="10000"/>
                </a:schemeClr>
              </a:solidFill>
              <a:latin typeface="+mj-lt"/>
            </a:endParaRPr>
          </a:p>
        </p:txBody>
      </p:sp>
      <p:sp>
        <p:nvSpPr>
          <p:cNvPr id="20" name="TextBox 19">
            <a:extLst>
              <a:ext uri="{FF2B5EF4-FFF2-40B4-BE49-F238E27FC236}">
                <a16:creationId xmlns:a16="http://schemas.microsoft.com/office/drawing/2014/main" id="{529E6AE7-512A-1063-9BE3-F496DFC4685C}"/>
              </a:ext>
            </a:extLst>
          </p:cNvPr>
          <p:cNvSpPr txBox="1"/>
          <p:nvPr/>
        </p:nvSpPr>
        <p:spPr>
          <a:xfrm>
            <a:off x="6743705" y="3506058"/>
            <a:ext cx="907465" cy="461665"/>
          </a:xfrm>
          <a:prstGeom prst="rect">
            <a:avLst/>
          </a:prstGeom>
          <a:noFill/>
        </p:spPr>
        <p:txBody>
          <a:bodyPr wrap="square" rtlCol="0">
            <a:spAutoFit/>
          </a:bodyPr>
          <a:lstStyle/>
          <a:p>
            <a:pPr algn="ctr"/>
            <a:r>
              <a:rPr lang="en-US" sz="2400" b="1" dirty="0">
                <a:solidFill>
                  <a:schemeClr val="accent6">
                    <a:lumMod val="10000"/>
                  </a:schemeClr>
                </a:solidFill>
                <a:latin typeface="+mj-lt"/>
              </a:rPr>
              <a:t>Male</a:t>
            </a:r>
          </a:p>
        </p:txBody>
      </p:sp>
      <p:sp>
        <p:nvSpPr>
          <p:cNvPr id="21" name="TextBox 20">
            <a:extLst>
              <a:ext uri="{FF2B5EF4-FFF2-40B4-BE49-F238E27FC236}">
                <a16:creationId xmlns:a16="http://schemas.microsoft.com/office/drawing/2014/main" id="{53117E9D-8369-6920-0772-5ECB00F92D8E}"/>
              </a:ext>
            </a:extLst>
          </p:cNvPr>
          <p:cNvSpPr txBox="1"/>
          <p:nvPr/>
        </p:nvSpPr>
        <p:spPr>
          <a:xfrm>
            <a:off x="6539353" y="4497985"/>
            <a:ext cx="1316170" cy="461665"/>
          </a:xfrm>
          <a:prstGeom prst="rect">
            <a:avLst/>
          </a:prstGeom>
          <a:noFill/>
        </p:spPr>
        <p:txBody>
          <a:bodyPr wrap="square" rtlCol="0">
            <a:spAutoFit/>
          </a:bodyPr>
          <a:lstStyle/>
          <a:p>
            <a:pPr algn="ctr"/>
            <a:r>
              <a:rPr lang="en-US" sz="2400" b="1" dirty="0">
                <a:solidFill>
                  <a:schemeClr val="accent6">
                    <a:lumMod val="10000"/>
                  </a:schemeClr>
                </a:solidFill>
                <a:latin typeface="+mj-lt"/>
              </a:rPr>
              <a:t>Female</a:t>
            </a:r>
          </a:p>
        </p:txBody>
      </p:sp>
      <p:sp>
        <p:nvSpPr>
          <p:cNvPr id="22" name="TextBox 21">
            <a:extLst>
              <a:ext uri="{FF2B5EF4-FFF2-40B4-BE49-F238E27FC236}">
                <a16:creationId xmlns:a16="http://schemas.microsoft.com/office/drawing/2014/main" id="{3B9B9A38-6172-E060-5D4A-F911C0E72EB3}"/>
              </a:ext>
            </a:extLst>
          </p:cNvPr>
          <p:cNvSpPr txBox="1"/>
          <p:nvPr/>
        </p:nvSpPr>
        <p:spPr>
          <a:xfrm>
            <a:off x="8894659" y="4497984"/>
            <a:ext cx="872814" cy="461665"/>
          </a:xfrm>
          <a:prstGeom prst="rect">
            <a:avLst/>
          </a:prstGeom>
          <a:noFill/>
        </p:spPr>
        <p:txBody>
          <a:bodyPr wrap="square" rtlCol="0">
            <a:spAutoFit/>
          </a:bodyPr>
          <a:lstStyle/>
          <a:p>
            <a:pPr algn="ctr"/>
            <a:r>
              <a:rPr lang="en-US" sz="2400" b="1" dirty="0">
                <a:solidFill>
                  <a:schemeClr val="accent6">
                    <a:lumMod val="10000"/>
                  </a:schemeClr>
                </a:solidFill>
                <a:latin typeface="+mj-lt"/>
              </a:rPr>
              <a:t>Right</a:t>
            </a:r>
          </a:p>
        </p:txBody>
      </p:sp>
      <p:sp>
        <p:nvSpPr>
          <p:cNvPr id="23" name="TextBox 22">
            <a:extLst>
              <a:ext uri="{FF2B5EF4-FFF2-40B4-BE49-F238E27FC236}">
                <a16:creationId xmlns:a16="http://schemas.microsoft.com/office/drawing/2014/main" id="{F5631842-0D57-A9C2-915A-60B50ADD04A9}"/>
              </a:ext>
            </a:extLst>
          </p:cNvPr>
          <p:cNvSpPr txBox="1"/>
          <p:nvPr/>
        </p:nvSpPr>
        <p:spPr>
          <a:xfrm>
            <a:off x="9012412" y="3506058"/>
            <a:ext cx="748149" cy="461665"/>
          </a:xfrm>
          <a:prstGeom prst="rect">
            <a:avLst/>
          </a:prstGeom>
          <a:noFill/>
        </p:spPr>
        <p:txBody>
          <a:bodyPr wrap="square" rtlCol="0">
            <a:spAutoFit/>
          </a:bodyPr>
          <a:lstStyle/>
          <a:p>
            <a:pPr algn="ctr"/>
            <a:r>
              <a:rPr lang="en-US" sz="2400" b="1" dirty="0">
                <a:solidFill>
                  <a:schemeClr val="accent6">
                    <a:lumMod val="10000"/>
                  </a:schemeClr>
                </a:solidFill>
                <a:latin typeface="+mj-lt"/>
              </a:rPr>
              <a:t>Left</a:t>
            </a:r>
          </a:p>
        </p:txBody>
      </p:sp>
      <p:sp>
        <p:nvSpPr>
          <p:cNvPr id="25" name="TextBox 24">
            <a:extLst>
              <a:ext uri="{FF2B5EF4-FFF2-40B4-BE49-F238E27FC236}">
                <a16:creationId xmlns:a16="http://schemas.microsoft.com/office/drawing/2014/main" id="{6564E3C9-CCE6-7A55-C975-0B83C0D6436B}"/>
              </a:ext>
            </a:extLst>
          </p:cNvPr>
          <p:cNvSpPr txBox="1"/>
          <p:nvPr/>
        </p:nvSpPr>
        <p:spPr>
          <a:xfrm>
            <a:off x="4003960" y="2242839"/>
            <a:ext cx="2092040" cy="830997"/>
          </a:xfrm>
          <a:prstGeom prst="rect">
            <a:avLst/>
          </a:prstGeom>
          <a:noFill/>
        </p:spPr>
        <p:txBody>
          <a:bodyPr wrap="square" rtlCol="0">
            <a:spAutoFit/>
          </a:bodyPr>
          <a:lstStyle/>
          <a:p>
            <a:pPr algn="ctr"/>
            <a:r>
              <a:rPr lang="en-US" sz="2400" i="1" dirty="0">
                <a:solidFill>
                  <a:schemeClr val="accent5">
                    <a:lumMod val="40000"/>
                    <a:lumOff val="60000"/>
                  </a:schemeClr>
                </a:solidFill>
                <a:latin typeface="+mj-lt"/>
              </a:rPr>
              <a:t>Ambiguous </a:t>
            </a:r>
          </a:p>
          <a:p>
            <a:pPr algn="ctr"/>
            <a:r>
              <a:rPr lang="en-US" sz="2400" i="1" dirty="0">
                <a:solidFill>
                  <a:schemeClr val="accent5">
                    <a:lumMod val="40000"/>
                    <a:lumOff val="60000"/>
                  </a:schemeClr>
                </a:solidFill>
                <a:latin typeface="+mj-lt"/>
              </a:rPr>
              <a:t>Assignment</a:t>
            </a:r>
          </a:p>
        </p:txBody>
      </p:sp>
      <p:sp>
        <p:nvSpPr>
          <p:cNvPr id="26" name="TextBox 25">
            <a:extLst>
              <a:ext uri="{FF2B5EF4-FFF2-40B4-BE49-F238E27FC236}">
                <a16:creationId xmlns:a16="http://schemas.microsoft.com/office/drawing/2014/main" id="{158A8A01-7F3E-B7C2-7C96-60B9AD763D6E}"/>
              </a:ext>
            </a:extLst>
          </p:cNvPr>
          <p:cNvSpPr txBox="1"/>
          <p:nvPr/>
        </p:nvSpPr>
        <p:spPr>
          <a:xfrm>
            <a:off x="6539353" y="2477404"/>
            <a:ext cx="1316170" cy="461665"/>
          </a:xfrm>
          <a:prstGeom prst="rect">
            <a:avLst/>
          </a:prstGeom>
          <a:noFill/>
        </p:spPr>
        <p:txBody>
          <a:bodyPr wrap="square" rtlCol="0">
            <a:spAutoFit/>
          </a:bodyPr>
          <a:lstStyle/>
          <a:p>
            <a:pPr algn="ctr"/>
            <a:r>
              <a:rPr lang="en-US" sz="2400" i="1" dirty="0">
                <a:solidFill>
                  <a:schemeClr val="accent5">
                    <a:lumMod val="40000"/>
                    <a:lumOff val="60000"/>
                  </a:schemeClr>
                </a:solidFill>
                <a:latin typeface="+mj-lt"/>
              </a:rPr>
              <a:t>Gender</a:t>
            </a:r>
          </a:p>
        </p:txBody>
      </p:sp>
      <p:sp>
        <p:nvSpPr>
          <p:cNvPr id="27" name="TextBox 26">
            <a:extLst>
              <a:ext uri="{FF2B5EF4-FFF2-40B4-BE49-F238E27FC236}">
                <a16:creationId xmlns:a16="http://schemas.microsoft.com/office/drawing/2014/main" id="{70B62CEC-5AED-D0A4-7661-ED891F5BBFC3}"/>
              </a:ext>
            </a:extLst>
          </p:cNvPr>
          <p:cNvSpPr txBox="1"/>
          <p:nvPr/>
        </p:nvSpPr>
        <p:spPr>
          <a:xfrm>
            <a:off x="8956992" y="2472586"/>
            <a:ext cx="748149" cy="461665"/>
          </a:xfrm>
          <a:prstGeom prst="rect">
            <a:avLst/>
          </a:prstGeom>
          <a:noFill/>
        </p:spPr>
        <p:txBody>
          <a:bodyPr wrap="square" rtlCol="0">
            <a:spAutoFit/>
          </a:bodyPr>
          <a:lstStyle/>
          <a:p>
            <a:pPr algn="ctr"/>
            <a:r>
              <a:rPr lang="en-US" sz="2400" i="1" dirty="0">
                <a:solidFill>
                  <a:schemeClr val="accent5">
                    <a:lumMod val="40000"/>
                    <a:lumOff val="60000"/>
                  </a:schemeClr>
                </a:solidFill>
                <a:latin typeface="+mj-lt"/>
              </a:rPr>
              <a:t>Ear</a:t>
            </a:r>
          </a:p>
        </p:txBody>
      </p:sp>
    </p:spTree>
    <p:extLst>
      <p:ext uri="{BB962C8B-B14F-4D97-AF65-F5344CB8AC3E}">
        <p14:creationId xmlns:p14="http://schemas.microsoft.com/office/powerpoint/2010/main" val="116005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8B4DED4B-7BC8-5F11-D427-312FC1D3E61C}"/>
              </a:ext>
            </a:extLst>
          </p:cNvPr>
          <p:cNvGrpSpPr/>
          <p:nvPr/>
        </p:nvGrpSpPr>
        <p:grpSpPr>
          <a:xfrm>
            <a:off x="831702" y="4415319"/>
            <a:ext cx="3687135" cy="1921686"/>
            <a:chOff x="831702" y="4415319"/>
            <a:chExt cx="3687135" cy="1921686"/>
          </a:xfrm>
        </p:grpSpPr>
        <p:sp>
          <p:nvSpPr>
            <p:cNvPr id="23" name="Rectangle: Rounded Corners 22">
              <a:extLst>
                <a:ext uri="{FF2B5EF4-FFF2-40B4-BE49-F238E27FC236}">
                  <a16:creationId xmlns:a16="http://schemas.microsoft.com/office/drawing/2014/main" id="{E62E259F-C29A-9A3D-15E9-5B0E6B4F7B26}"/>
                </a:ext>
              </a:extLst>
            </p:cNvPr>
            <p:cNvSpPr/>
            <p:nvPr/>
          </p:nvSpPr>
          <p:spPr>
            <a:xfrm>
              <a:off x="831702" y="4784651"/>
              <a:ext cx="3687135" cy="1552354"/>
            </a:xfrm>
            <a:prstGeom prst="roundRect">
              <a:avLst>
                <a:gd name="adj" fmla="val 16667"/>
              </a:avLst>
            </a:prstGeom>
            <a:solidFill>
              <a:srgbClr val="ECE0CC"/>
            </a:solidFill>
            <a:ln w="28575">
              <a:solidFill>
                <a:srgbClr val="410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7ED2ADB7-78E0-20E7-ECDE-3785A0341623}"/>
                </a:ext>
              </a:extLst>
            </p:cNvPr>
            <p:cNvSpPr txBox="1"/>
            <p:nvPr/>
          </p:nvSpPr>
          <p:spPr>
            <a:xfrm>
              <a:off x="1306761" y="4415319"/>
              <a:ext cx="2737016" cy="369332"/>
            </a:xfrm>
            <a:prstGeom prst="rect">
              <a:avLst/>
            </a:prstGeom>
            <a:noFill/>
          </p:spPr>
          <p:txBody>
            <a:bodyPr wrap="square" rtlCol="0">
              <a:spAutoFit/>
            </a:bodyPr>
            <a:lstStyle/>
            <a:p>
              <a:pPr algn="ctr"/>
              <a:r>
                <a:rPr lang="en-US" b="1" dirty="0">
                  <a:solidFill>
                    <a:srgbClr val="410C01"/>
                  </a:solidFill>
                  <a:latin typeface="Sylfaen" panose="010A0502050306030303" pitchFamily="18" charset="0"/>
                </a:rPr>
                <a:t>ASHI</a:t>
              </a:r>
            </a:p>
          </p:txBody>
        </p:sp>
      </p:grpSp>
      <p:sp>
        <p:nvSpPr>
          <p:cNvPr id="2" name="Title 1">
            <a:extLst>
              <a:ext uri="{FF2B5EF4-FFF2-40B4-BE49-F238E27FC236}">
                <a16:creationId xmlns:a16="http://schemas.microsoft.com/office/drawing/2014/main" id="{9C65183C-9FBF-F08B-E034-233181966D06}"/>
              </a:ext>
            </a:extLst>
          </p:cNvPr>
          <p:cNvSpPr>
            <a:spLocks noGrp="1"/>
          </p:cNvSpPr>
          <p:nvPr>
            <p:ph type="title"/>
          </p:nvPr>
        </p:nvSpPr>
        <p:spPr>
          <a:xfrm>
            <a:off x="4425111" y="130906"/>
            <a:ext cx="3492262" cy="1325563"/>
          </a:xfrm>
        </p:spPr>
        <p:txBody>
          <a:bodyPr/>
          <a:lstStyle/>
          <a:p>
            <a:r>
              <a:rPr lang="en-US" dirty="0">
                <a:solidFill>
                  <a:srgbClr val="410C01"/>
                </a:solidFill>
                <a:latin typeface="Sylfaen" panose="010A0502050306030303" pitchFamily="18" charset="0"/>
              </a:rPr>
              <a:t>Introduction</a:t>
            </a:r>
          </a:p>
        </p:txBody>
      </p:sp>
      <p:sp>
        <p:nvSpPr>
          <p:cNvPr id="3" name="Content Placeholder 2">
            <a:extLst>
              <a:ext uri="{FF2B5EF4-FFF2-40B4-BE49-F238E27FC236}">
                <a16:creationId xmlns:a16="http://schemas.microsoft.com/office/drawing/2014/main" id="{7486A144-760E-AD1F-5A9A-B57C3C405B0C}"/>
              </a:ext>
            </a:extLst>
          </p:cNvPr>
          <p:cNvSpPr>
            <a:spLocks noGrp="1"/>
          </p:cNvSpPr>
          <p:nvPr>
            <p:ph idx="1"/>
          </p:nvPr>
        </p:nvSpPr>
        <p:spPr>
          <a:xfrm>
            <a:off x="838200" y="2161229"/>
            <a:ext cx="10515600" cy="940514"/>
          </a:xfrm>
        </p:spPr>
        <p:txBody>
          <a:bodyPr>
            <a:normAutofit/>
          </a:bodyPr>
          <a:lstStyle/>
          <a:p>
            <a:r>
              <a:rPr lang="en-US" dirty="0">
                <a:solidFill>
                  <a:srgbClr val="410C01"/>
                </a:solidFill>
                <a:latin typeface="Sylfaen" panose="010A0502050306030303" pitchFamily="18" charset="0"/>
              </a:rPr>
              <a:t>Our ability to perceive speech is </a:t>
            </a:r>
            <a:r>
              <a:rPr lang="en-US" b="1" dirty="0">
                <a:solidFill>
                  <a:srgbClr val="410C01"/>
                </a:solidFill>
                <a:latin typeface="Sylfaen" panose="010A0502050306030303" pitchFamily="18" charset="0"/>
              </a:rPr>
              <a:t>adaptable</a:t>
            </a:r>
          </a:p>
        </p:txBody>
      </p:sp>
      <p:grpSp>
        <p:nvGrpSpPr>
          <p:cNvPr id="30" name="Group 29">
            <a:extLst>
              <a:ext uri="{FF2B5EF4-FFF2-40B4-BE49-F238E27FC236}">
                <a16:creationId xmlns:a16="http://schemas.microsoft.com/office/drawing/2014/main" id="{EEEABDB0-0177-2516-67DA-0B1EA8729533}"/>
              </a:ext>
            </a:extLst>
          </p:cNvPr>
          <p:cNvGrpSpPr/>
          <p:nvPr/>
        </p:nvGrpSpPr>
        <p:grpSpPr>
          <a:xfrm>
            <a:off x="7673163" y="4415319"/>
            <a:ext cx="3687135" cy="1921686"/>
            <a:chOff x="7673163" y="4415319"/>
            <a:chExt cx="3687135" cy="1921686"/>
          </a:xfrm>
        </p:grpSpPr>
        <p:sp>
          <p:nvSpPr>
            <p:cNvPr id="24" name="Rectangle: Rounded Corners 23">
              <a:extLst>
                <a:ext uri="{FF2B5EF4-FFF2-40B4-BE49-F238E27FC236}">
                  <a16:creationId xmlns:a16="http://schemas.microsoft.com/office/drawing/2014/main" id="{13595303-9D6F-0088-48CF-E1D342DF5A95}"/>
                </a:ext>
              </a:extLst>
            </p:cNvPr>
            <p:cNvSpPr/>
            <p:nvPr/>
          </p:nvSpPr>
          <p:spPr>
            <a:xfrm>
              <a:off x="7673163" y="4784651"/>
              <a:ext cx="3687135" cy="1552354"/>
            </a:xfrm>
            <a:prstGeom prst="roundRect">
              <a:avLst>
                <a:gd name="adj" fmla="val 16667"/>
              </a:avLst>
            </a:prstGeom>
            <a:solidFill>
              <a:srgbClr val="ECE0CC"/>
            </a:solidFill>
            <a:ln w="28575">
              <a:solidFill>
                <a:srgbClr val="410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F61DADA-34F7-2ACA-53E5-DCB1D25EDA0A}"/>
                </a:ext>
              </a:extLst>
            </p:cNvPr>
            <p:cNvSpPr txBox="1"/>
            <p:nvPr/>
          </p:nvSpPr>
          <p:spPr>
            <a:xfrm>
              <a:off x="8148222" y="4415319"/>
              <a:ext cx="2737016" cy="369332"/>
            </a:xfrm>
            <a:prstGeom prst="rect">
              <a:avLst/>
            </a:prstGeom>
            <a:noFill/>
          </p:spPr>
          <p:txBody>
            <a:bodyPr wrap="square" rtlCol="0">
              <a:spAutoFit/>
            </a:bodyPr>
            <a:lstStyle/>
            <a:p>
              <a:pPr algn="ctr"/>
              <a:r>
                <a:rPr lang="en-US" b="1" dirty="0">
                  <a:solidFill>
                    <a:srgbClr val="410C01"/>
                  </a:solidFill>
                  <a:latin typeface="Sylfaen" panose="010A0502050306030303" pitchFamily="18" charset="0"/>
                </a:rPr>
                <a:t>ASI</a:t>
              </a:r>
            </a:p>
          </p:txBody>
        </p:sp>
      </p:grpSp>
      <p:grpSp>
        <p:nvGrpSpPr>
          <p:cNvPr id="29" name="Group 28">
            <a:extLst>
              <a:ext uri="{FF2B5EF4-FFF2-40B4-BE49-F238E27FC236}">
                <a16:creationId xmlns:a16="http://schemas.microsoft.com/office/drawing/2014/main" id="{B63526F2-6766-15CE-C731-1BEA591269E5}"/>
              </a:ext>
            </a:extLst>
          </p:cNvPr>
          <p:cNvGrpSpPr/>
          <p:nvPr/>
        </p:nvGrpSpPr>
        <p:grpSpPr>
          <a:xfrm>
            <a:off x="3924062" y="3429000"/>
            <a:ext cx="1904520" cy="775732"/>
            <a:chOff x="4191480" y="3157110"/>
            <a:chExt cx="1904520" cy="775732"/>
          </a:xfrm>
        </p:grpSpPr>
        <p:grpSp>
          <p:nvGrpSpPr>
            <p:cNvPr id="16" name="Group 15">
              <a:extLst>
                <a:ext uri="{FF2B5EF4-FFF2-40B4-BE49-F238E27FC236}">
                  <a16:creationId xmlns:a16="http://schemas.microsoft.com/office/drawing/2014/main" id="{71E628E7-2E82-5DE1-C8C1-15DFCF3D823F}"/>
                </a:ext>
              </a:extLst>
            </p:cNvPr>
            <p:cNvGrpSpPr/>
            <p:nvPr/>
          </p:nvGrpSpPr>
          <p:grpSpPr>
            <a:xfrm>
              <a:off x="4191480" y="3157110"/>
              <a:ext cx="406400" cy="775732"/>
              <a:chOff x="2666521" y="4329981"/>
              <a:chExt cx="406400" cy="775732"/>
            </a:xfrm>
          </p:grpSpPr>
          <p:pic>
            <p:nvPicPr>
              <p:cNvPr id="4" name="Test_F.ashi.08">
                <a:hlinkClick r:id="" action="ppaction://media"/>
                <a:extLst>
                  <a:ext uri="{FF2B5EF4-FFF2-40B4-BE49-F238E27FC236}">
                    <a16:creationId xmlns:a16="http://schemas.microsoft.com/office/drawing/2014/main" id="{F46B663E-8D8B-7EBD-7082-E2A5D1C4BBF3}"/>
                  </a:ext>
                </a:extLst>
              </p:cNvPr>
              <p:cNvPicPr>
                <a:picLocks noChangeAspect="1"/>
              </p:cNvPicPr>
              <p:nvPr>
                <a:audioFile r:link="rId12"/>
                <p:extLst>
                  <p:ext uri="{DAA4B4D4-6D71-4841-9C94-3DE7FCFB9230}">
                    <p14:media xmlns:p14="http://schemas.microsoft.com/office/powerpoint/2010/main" r:embed="rId11"/>
                  </p:ext>
                </p:extLst>
              </p:nvPr>
            </p:nvPicPr>
            <p:blipFill>
              <a:blip r:embed="rId15"/>
              <a:stretch>
                <a:fillRect/>
              </a:stretch>
            </p:blipFill>
            <p:spPr>
              <a:xfrm>
                <a:off x="2666521" y="4329981"/>
                <a:ext cx="406400" cy="406400"/>
              </a:xfrm>
              <a:prstGeom prst="rect">
                <a:avLst/>
              </a:prstGeom>
            </p:spPr>
          </p:pic>
          <p:sp>
            <p:nvSpPr>
              <p:cNvPr id="5" name="TextBox 4">
                <a:extLst>
                  <a:ext uri="{FF2B5EF4-FFF2-40B4-BE49-F238E27FC236}">
                    <a16:creationId xmlns:a16="http://schemas.microsoft.com/office/drawing/2014/main" id="{29188D54-9C59-972A-EBAC-373698625A61}"/>
                  </a:ext>
                </a:extLst>
              </p:cNvPr>
              <p:cNvSpPr txBox="1"/>
              <p:nvPr/>
            </p:nvSpPr>
            <p:spPr>
              <a:xfrm>
                <a:off x="266652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A</a:t>
                </a:r>
              </a:p>
            </p:txBody>
          </p:sp>
        </p:grpSp>
        <p:grpSp>
          <p:nvGrpSpPr>
            <p:cNvPr id="17" name="Group 16">
              <a:extLst>
                <a:ext uri="{FF2B5EF4-FFF2-40B4-BE49-F238E27FC236}">
                  <a16:creationId xmlns:a16="http://schemas.microsoft.com/office/drawing/2014/main" id="{DDD67DAE-958D-DB74-CBE8-B39FD3640C24}"/>
                </a:ext>
              </a:extLst>
            </p:cNvPr>
            <p:cNvGrpSpPr/>
            <p:nvPr/>
          </p:nvGrpSpPr>
          <p:grpSpPr>
            <a:xfrm>
              <a:off x="4904835" y="3157110"/>
              <a:ext cx="442105" cy="775732"/>
              <a:chOff x="3379876" y="4329981"/>
              <a:chExt cx="442105" cy="775732"/>
            </a:xfrm>
          </p:grpSpPr>
          <p:sp>
            <p:nvSpPr>
              <p:cNvPr id="6" name="TextBox 5">
                <a:extLst>
                  <a:ext uri="{FF2B5EF4-FFF2-40B4-BE49-F238E27FC236}">
                    <a16:creationId xmlns:a16="http://schemas.microsoft.com/office/drawing/2014/main" id="{43744681-E6AB-42F2-0C97-8AD42E2980DA}"/>
                  </a:ext>
                </a:extLst>
              </p:cNvPr>
              <p:cNvSpPr txBox="1"/>
              <p:nvPr/>
            </p:nvSpPr>
            <p:spPr>
              <a:xfrm>
                <a:off x="341558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B</a:t>
                </a:r>
              </a:p>
            </p:txBody>
          </p:sp>
          <p:pic>
            <p:nvPicPr>
              <p:cNvPr id="11" name="Test_F.ashi.12">
                <a:hlinkClick r:id="" action="ppaction://media"/>
                <a:extLst>
                  <a:ext uri="{FF2B5EF4-FFF2-40B4-BE49-F238E27FC236}">
                    <a16:creationId xmlns:a16="http://schemas.microsoft.com/office/drawing/2014/main" id="{CEF70DDF-54F2-A6A4-AB5F-F6FB7ED155C0}"/>
                  </a:ext>
                </a:extLst>
              </p:cNvPr>
              <p:cNvPicPr>
                <a:picLocks noChangeAspect="1"/>
              </p:cNvPicPr>
              <p:nvPr>
                <a:audioFile r:link="rId10"/>
                <p:extLst>
                  <p:ext uri="{DAA4B4D4-6D71-4841-9C94-3DE7FCFB9230}">
                    <p14:media xmlns:p14="http://schemas.microsoft.com/office/powerpoint/2010/main" r:embed="rId9"/>
                  </p:ext>
                </p:extLst>
              </p:nvPr>
            </p:nvPicPr>
            <p:blipFill>
              <a:blip r:embed="rId15"/>
              <a:stretch>
                <a:fillRect/>
              </a:stretch>
            </p:blipFill>
            <p:spPr>
              <a:xfrm>
                <a:off x="3379876" y="4329981"/>
                <a:ext cx="406400" cy="406400"/>
              </a:xfrm>
              <a:prstGeom prst="rect">
                <a:avLst/>
              </a:prstGeom>
            </p:spPr>
          </p:pic>
        </p:grpSp>
        <p:grpSp>
          <p:nvGrpSpPr>
            <p:cNvPr id="18" name="Group 17">
              <a:extLst>
                <a:ext uri="{FF2B5EF4-FFF2-40B4-BE49-F238E27FC236}">
                  <a16:creationId xmlns:a16="http://schemas.microsoft.com/office/drawing/2014/main" id="{8F194C70-A0DD-B30B-4BEA-A274E81FD756}"/>
                </a:ext>
              </a:extLst>
            </p:cNvPr>
            <p:cNvGrpSpPr/>
            <p:nvPr/>
          </p:nvGrpSpPr>
          <p:grpSpPr>
            <a:xfrm>
              <a:off x="5689600" y="3157110"/>
              <a:ext cx="406400" cy="775732"/>
              <a:chOff x="4164641" y="4329981"/>
              <a:chExt cx="406400" cy="775732"/>
            </a:xfrm>
          </p:grpSpPr>
          <p:sp>
            <p:nvSpPr>
              <p:cNvPr id="7" name="TextBox 6">
                <a:extLst>
                  <a:ext uri="{FF2B5EF4-FFF2-40B4-BE49-F238E27FC236}">
                    <a16:creationId xmlns:a16="http://schemas.microsoft.com/office/drawing/2014/main" id="{D37C2B64-DFD4-B088-6486-F501F0EB3606}"/>
                  </a:ext>
                </a:extLst>
              </p:cNvPr>
              <p:cNvSpPr txBox="1"/>
              <p:nvPr/>
            </p:nvSpPr>
            <p:spPr>
              <a:xfrm>
                <a:off x="416464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C</a:t>
                </a:r>
              </a:p>
            </p:txBody>
          </p:sp>
          <p:pic>
            <p:nvPicPr>
              <p:cNvPr id="12" name="Test_F.ashi.13">
                <a:hlinkClick r:id="" action="ppaction://media"/>
                <a:extLst>
                  <a:ext uri="{FF2B5EF4-FFF2-40B4-BE49-F238E27FC236}">
                    <a16:creationId xmlns:a16="http://schemas.microsoft.com/office/drawing/2014/main" id="{C9145B79-F24E-38C4-0245-746977EF424F}"/>
                  </a:ext>
                </a:extLst>
              </p:cNvPr>
              <p:cNvPicPr>
                <a:picLocks noChangeAspect="1"/>
              </p:cNvPicPr>
              <p:nvPr>
                <a:audioFile r:link="rId8"/>
                <p:extLst>
                  <p:ext uri="{DAA4B4D4-6D71-4841-9C94-3DE7FCFB9230}">
                    <p14:media xmlns:p14="http://schemas.microsoft.com/office/powerpoint/2010/main" r:embed="rId7"/>
                  </p:ext>
                </p:extLst>
              </p:nvPr>
            </p:nvPicPr>
            <p:blipFill>
              <a:blip r:embed="rId15"/>
              <a:stretch>
                <a:fillRect/>
              </a:stretch>
            </p:blipFill>
            <p:spPr>
              <a:xfrm>
                <a:off x="4164641" y="4329981"/>
                <a:ext cx="406400" cy="406400"/>
              </a:xfrm>
              <a:prstGeom prst="rect">
                <a:avLst/>
              </a:prstGeom>
            </p:spPr>
          </p:pic>
        </p:grpSp>
      </p:grpSp>
      <p:grpSp>
        <p:nvGrpSpPr>
          <p:cNvPr id="27" name="Group 26">
            <a:extLst>
              <a:ext uri="{FF2B5EF4-FFF2-40B4-BE49-F238E27FC236}">
                <a16:creationId xmlns:a16="http://schemas.microsoft.com/office/drawing/2014/main" id="{0CD41145-15E8-C7A9-0DD5-7748060D8D2E}"/>
              </a:ext>
            </a:extLst>
          </p:cNvPr>
          <p:cNvGrpSpPr/>
          <p:nvPr/>
        </p:nvGrpSpPr>
        <p:grpSpPr>
          <a:xfrm>
            <a:off x="6171242" y="3429000"/>
            <a:ext cx="1904520" cy="775732"/>
            <a:chOff x="6438660" y="3157110"/>
            <a:chExt cx="1904520" cy="775732"/>
          </a:xfrm>
        </p:grpSpPr>
        <p:grpSp>
          <p:nvGrpSpPr>
            <p:cNvPr id="19" name="Group 18">
              <a:extLst>
                <a:ext uri="{FF2B5EF4-FFF2-40B4-BE49-F238E27FC236}">
                  <a16:creationId xmlns:a16="http://schemas.microsoft.com/office/drawing/2014/main" id="{37E669EC-B4E5-3104-749F-E58547DCB721}"/>
                </a:ext>
              </a:extLst>
            </p:cNvPr>
            <p:cNvGrpSpPr/>
            <p:nvPr/>
          </p:nvGrpSpPr>
          <p:grpSpPr>
            <a:xfrm>
              <a:off x="6438660" y="3157110"/>
              <a:ext cx="406400" cy="775732"/>
              <a:chOff x="4913701" y="4329981"/>
              <a:chExt cx="406400" cy="775732"/>
            </a:xfrm>
          </p:grpSpPr>
          <p:sp>
            <p:nvSpPr>
              <p:cNvPr id="8" name="TextBox 7">
                <a:extLst>
                  <a:ext uri="{FF2B5EF4-FFF2-40B4-BE49-F238E27FC236}">
                    <a16:creationId xmlns:a16="http://schemas.microsoft.com/office/drawing/2014/main" id="{9E375AC2-0765-4A39-7F36-5E5BA520CBA4}"/>
                  </a:ext>
                </a:extLst>
              </p:cNvPr>
              <p:cNvSpPr txBox="1"/>
              <p:nvPr/>
            </p:nvSpPr>
            <p:spPr>
              <a:xfrm>
                <a:off x="491370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D</a:t>
                </a:r>
              </a:p>
            </p:txBody>
          </p:sp>
          <p:pic>
            <p:nvPicPr>
              <p:cNvPr id="13" name="Test_F.ashi.14">
                <a:hlinkClick r:id="" action="ppaction://media"/>
                <a:extLst>
                  <a:ext uri="{FF2B5EF4-FFF2-40B4-BE49-F238E27FC236}">
                    <a16:creationId xmlns:a16="http://schemas.microsoft.com/office/drawing/2014/main" id="{8E1ACE45-89E2-94CF-708C-59788A14320A}"/>
                  </a:ext>
                </a:extLst>
              </p:cNvPr>
              <p:cNvPicPr>
                <a:picLocks noChangeAspect="1"/>
              </p:cNvPicPr>
              <p:nvPr>
                <a:audioFile r:link="rId6"/>
                <p:extLst>
                  <p:ext uri="{DAA4B4D4-6D71-4841-9C94-3DE7FCFB9230}">
                    <p14:media xmlns:p14="http://schemas.microsoft.com/office/powerpoint/2010/main" r:embed="rId5"/>
                  </p:ext>
                </p:extLst>
              </p:nvPr>
            </p:nvPicPr>
            <p:blipFill>
              <a:blip r:embed="rId15"/>
              <a:stretch>
                <a:fillRect/>
              </a:stretch>
            </p:blipFill>
            <p:spPr>
              <a:xfrm>
                <a:off x="4913701" y="4329981"/>
                <a:ext cx="406400" cy="406400"/>
              </a:xfrm>
              <a:prstGeom prst="rect">
                <a:avLst/>
              </a:prstGeom>
            </p:spPr>
          </p:pic>
        </p:grpSp>
        <p:grpSp>
          <p:nvGrpSpPr>
            <p:cNvPr id="20" name="Group 19">
              <a:extLst>
                <a:ext uri="{FF2B5EF4-FFF2-40B4-BE49-F238E27FC236}">
                  <a16:creationId xmlns:a16="http://schemas.microsoft.com/office/drawing/2014/main" id="{7A7DCD23-A222-A754-EC29-BCCBCA6B7BE0}"/>
                </a:ext>
              </a:extLst>
            </p:cNvPr>
            <p:cNvGrpSpPr/>
            <p:nvPr/>
          </p:nvGrpSpPr>
          <p:grpSpPr>
            <a:xfrm>
              <a:off x="7155850" y="3157110"/>
              <a:ext cx="438270" cy="775732"/>
              <a:chOff x="5630891" y="4329981"/>
              <a:chExt cx="438270" cy="775732"/>
            </a:xfrm>
          </p:grpSpPr>
          <p:sp>
            <p:nvSpPr>
              <p:cNvPr id="9" name="TextBox 8">
                <a:extLst>
                  <a:ext uri="{FF2B5EF4-FFF2-40B4-BE49-F238E27FC236}">
                    <a16:creationId xmlns:a16="http://schemas.microsoft.com/office/drawing/2014/main" id="{E56BC60F-2ED8-F5B5-368A-4EE128B8B63A}"/>
                  </a:ext>
                </a:extLst>
              </p:cNvPr>
              <p:cNvSpPr txBox="1"/>
              <p:nvPr/>
            </p:nvSpPr>
            <p:spPr>
              <a:xfrm>
                <a:off x="566276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E</a:t>
                </a:r>
              </a:p>
            </p:txBody>
          </p:sp>
          <p:pic>
            <p:nvPicPr>
              <p:cNvPr id="14" name="Test_F.ashi.15">
                <a:hlinkClick r:id="" action="ppaction://media"/>
                <a:extLst>
                  <a:ext uri="{FF2B5EF4-FFF2-40B4-BE49-F238E27FC236}">
                    <a16:creationId xmlns:a16="http://schemas.microsoft.com/office/drawing/2014/main" id="{0B629BA3-4EAB-EC47-18CD-40164B4DAE33}"/>
                  </a:ext>
                </a:extLst>
              </p:cNvPr>
              <p:cNvPicPr>
                <a:picLocks noChangeAspect="1"/>
              </p:cNvPicPr>
              <p:nvPr>
                <a:audioFile r:link="rId4"/>
                <p:extLst>
                  <p:ext uri="{DAA4B4D4-6D71-4841-9C94-3DE7FCFB9230}">
                    <p14:media xmlns:p14="http://schemas.microsoft.com/office/powerpoint/2010/main" r:embed="rId3"/>
                  </p:ext>
                </p:extLst>
              </p:nvPr>
            </p:nvPicPr>
            <p:blipFill>
              <a:blip r:embed="rId15"/>
              <a:stretch>
                <a:fillRect/>
              </a:stretch>
            </p:blipFill>
            <p:spPr>
              <a:xfrm>
                <a:off x="5630891" y="4329981"/>
                <a:ext cx="406400" cy="406400"/>
              </a:xfrm>
              <a:prstGeom prst="rect">
                <a:avLst/>
              </a:prstGeom>
            </p:spPr>
          </p:pic>
        </p:grpSp>
        <p:grpSp>
          <p:nvGrpSpPr>
            <p:cNvPr id="21" name="Group 20">
              <a:extLst>
                <a:ext uri="{FF2B5EF4-FFF2-40B4-BE49-F238E27FC236}">
                  <a16:creationId xmlns:a16="http://schemas.microsoft.com/office/drawing/2014/main" id="{7E3A78F0-0A4C-AAF4-EE98-927F59BDC787}"/>
                </a:ext>
              </a:extLst>
            </p:cNvPr>
            <p:cNvGrpSpPr/>
            <p:nvPr/>
          </p:nvGrpSpPr>
          <p:grpSpPr>
            <a:xfrm>
              <a:off x="7936780" y="3157110"/>
              <a:ext cx="406400" cy="775732"/>
              <a:chOff x="6411821" y="4329981"/>
              <a:chExt cx="406400" cy="775732"/>
            </a:xfrm>
          </p:grpSpPr>
          <p:sp>
            <p:nvSpPr>
              <p:cNvPr id="10" name="TextBox 9">
                <a:extLst>
                  <a:ext uri="{FF2B5EF4-FFF2-40B4-BE49-F238E27FC236}">
                    <a16:creationId xmlns:a16="http://schemas.microsoft.com/office/drawing/2014/main" id="{38C23BAC-1FEC-E006-0367-107133E32165}"/>
                  </a:ext>
                </a:extLst>
              </p:cNvPr>
              <p:cNvSpPr txBox="1"/>
              <p:nvPr/>
            </p:nvSpPr>
            <p:spPr>
              <a:xfrm>
                <a:off x="641182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F</a:t>
                </a:r>
              </a:p>
            </p:txBody>
          </p:sp>
          <p:pic>
            <p:nvPicPr>
              <p:cNvPr id="15" name="Test_F.ashi.19">
                <a:hlinkClick r:id="" action="ppaction://media"/>
                <a:extLst>
                  <a:ext uri="{FF2B5EF4-FFF2-40B4-BE49-F238E27FC236}">
                    <a16:creationId xmlns:a16="http://schemas.microsoft.com/office/drawing/2014/main" id="{D873AEA3-FD82-18DD-96CB-E9AD13B30F67}"/>
                  </a:ext>
                </a:extLst>
              </p:cNvPr>
              <p:cNvPicPr>
                <a:picLocks noChangeAspect="1"/>
              </p:cNvPicPr>
              <p:nvPr>
                <a:audioFile r:link="rId2"/>
                <p:extLst>
                  <p:ext uri="{DAA4B4D4-6D71-4841-9C94-3DE7FCFB9230}">
                    <p14:media xmlns:p14="http://schemas.microsoft.com/office/powerpoint/2010/main" r:embed="rId1"/>
                  </p:ext>
                </p:extLst>
              </p:nvPr>
            </p:nvPicPr>
            <p:blipFill>
              <a:blip r:embed="rId15"/>
              <a:stretch>
                <a:fillRect/>
              </a:stretch>
            </p:blipFill>
            <p:spPr>
              <a:xfrm>
                <a:off x="6411821" y="4329981"/>
                <a:ext cx="406400" cy="406400"/>
              </a:xfrm>
              <a:prstGeom prst="rect">
                <a:avLst/>
              </a:prstGeom>
            </p:spPr>
          </p:pic>
        </p:grpSp>
      </p:grpSp>
      <p:sp>
        <p:nvSpPr>
          <p:cNvPr id="32" name="Content Placeholder 2">
            <a:extLst>
              <a:ext uri="{FF2B5EF4-FFF2-40B4-BE49-F238E27FC236}">
                <a16:creationId xmlns:a16="http://schemas.microsoft.com/office/drawing/2014/main" id="{D030DBC1-C246-FDF5-9302-EC0BD0947CC4}"/>
              </a:ext>
            </a:extLst>
          </p:cNvPr>
          <p:cNvSpPr txBox="1">
            <a:spLocks/>
          </p:cNvSpPr>
          <p:nvPr/>
        </p:nvSpPr>
        <p:spPr>
          <a:xfrm>
            <a:off x="831702" y="1514692"/>
            <a:ext cx="10515600" cy="562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410C01"/>
                </a:solidFill>
                <a:latin typeface="Sylfaen" panose="010A0502050306030303" pitchFamily="18" charset="0"/>
              </a:rPr>
              <a:t>Speech production is </a:t>
            </a:r>
            <a:r>
              <a:rPr lang="en-US" b="1" dirty="0">
                <a:solidFill>
                  <a:srgbClr val="410C01"/>
                </a:solidFill>
                <a:latin typeface="Sylfaen" panose="010A0502050306030303" pitchFamily="18" charset="0"/>
              </a:rPr>
              <a:t>variable</a:t>
            </a:r>
          </a:p>
          <a:p>
            <a:pPr marL="0" indent="0">
              <a:buFont typeface="Arial" panose="020B0604020202020204" pitchFamily="34" charset="0"/>
              <a:buNone/>
            </a:pPr>
            <a:endParaRPr lang="en-US" dirty="0">
              <a:solidFill>
                <a:srgbClr val="410C01"/>
              </a:solidFill>
            </a:endParaRPr>
          </a:p>
        </p:txBody>
      </p:sp>
      <p:sp>
        <p:nvSpPr>
          <p:cNvPr id="34" name="Rectangle 33">
            <a:extLst>
              <a:ext uri="{FF2B5EF4-FFF2-40B4-BE49-F238E27FC236}">
                <a16:creationId xmlns:a16="http://schemas.microsoft.com/office/drawing/2014/main" id="{5B3BE6E5-C990-EB37-110C-B827FAB4ADDA}"/>
              </a:ext>
            </a:extLst>
          </p:cNvPr>
          <p:cNvSpPr/>
          <p:nvPr/>
        </p:nvSpPr>
        <p:spPr>
          <a:xfrm>
            <a:off x="3180522" y="3312331"/>
            <a:ext cx="5393635" cy="949251"/>
          </a:xfrm>
          <a:prstGeom prst="rect">
            <a:avLst/>
          </a:prstGeom>
          <a:solidFill>
            <a:srgbClr val="FFF6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233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anim calcmode="lin" valueType="num">
                                      <p:cBhvr>
                                        <p:cTn id="20" dur="1000" fill="hold"/>
                                        <p:tgtEl>
                                          <p:spTgt spid="31"/>
                                        </p:tgtEl>
                                        <p:attrNameLst>
                                          <p:attrName>ppt_x</p:attrName>
                                        </p:attrNameLst>
                                      </p:cBhvr>
                                      <p:tavLst>
                                        <p:tav tm="0">
                                          <p:val>
                                            <p:strVal val="#ppt_x"/>
                                          </p:val>
                                        </p:tav>
                                        <p:tav tm="100000">
                                          <p:val>
                                            <p:strVal val="#ppt_x"/>
                                          </p:val>
                                        </p:tav>
                                      </p:tavLst>
                                    </p:anim>
                                    <p:anim calcmode="lin" valueType="num">
                                      <p:cBhvr>
                                        <p:cTn id="21" dur="1000" fill="hold"/>
                                        <p:tgtEl>
                                          <p:spTgt spid="3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1000"/>
                                        <p:tgtEl>
                                          <p:spTgt spid="30"/>
                                        </p:tgtEl>
                                      </p:cBhvr>
                                    </p:animEffect>
                                    <p:anim calcmode="lin" valueType="num">
                                      <p:cBhvr>
                                        <p:cTn id="25" dur="1000" fill="hold"/>
                                        <p:tgtEl>
                                          <p:spTgt spid="30"/>
                                        </p:tgtEl>
                                        <p:attrNameLst>
                                          <p:attrName>ppt_x</p:attrName>
                                        </p:attrNameLst>
                                      </p:cBhvr>
                                      <p:tavLst>
                                        <p:tav tm="0">
                                          <p:val>
                                            <p:strVal val="#ppt_x"/>
                                          </p:val>
                                        </p:tav>
                                        <p:tav tm="100000">
                                          <p:val>
                                            <p:strVal val="#ppt_x"/>
                                          </p:val>
                                        </p:tav>
                                      </p:tavLst>
                                    </p:anim>
                                    <p:anim calcmode="lin" valueType="num">
                                      <p:cBhvr>
                                        <p:cTn id="2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0 -1.48148E-6 L -0.21315 0.25857 " pathEditMode="relative" rAng="0" ptsTypes="AA">
                                      <p:cBhvr>
                                        <p:cTn id="30" dur="2000" fill="hold"/>
                                        <p:tgtEl>
                                          <p:spTgt spid="29"/>
                                        </p:tgtEl>
                                        <p:attrNameLst>
                                          <p:attrName>ppt_x</p:attrName>
                                          <p:attrName>ppt_y</p:attrName>
                                        </p:attrNameLst>
                                      </p:cBhvr>
                                      <p:rCtr x="-10664" y="12917"/>
                                    </p:animMotion>
                                  </p:childTnLst>
                                </p:cTn>
                              </p:par>
                              <p:par>
                                <p:cTn id="31" presetID="42" presetClass="path" presetSubtype="0" accel="50000" decel="50000" fill="hold" nodeType="withEffect">
                                  <p:stCondLst>
                                    <p:cond delay="0"/>
                                  </p:stCondLst>
                                  <p:childTnLst>
                                    <p:animMotion origin="layout" path="M -4.79167E-6 -1.48148E-6 L 0.22448 0.25741 " pathEditMode="relative" rAng="0" ptsTypes="AA">
                                      <p:cBhvr>
                                        <p:cTn id="32" dur="2000" fill="hold"/>
                                        <p:tgtEl>
                                          <p:spTgt spid="27"/>
                                        </p:tgtEl>
                                        <p:attrNameLst>
                                          <p:attrName>ppt_x</p:attrName>
                                          <p:attrName>ppt_y</p:attrName>
                                        </p:attrNameLst>
                                      </p:cBhvr>
                                      <p:rCtr x="11224" y="12870"/>
                                    </p:animMotion>
                                  </p:childTnLst>
                                </p:cTn>
                              </p:par>
                            </p:childTnLst>
                          </p:cTn>
                        </p:par>
                      </p:childTnLst>
                    </p:cTn>
                  </p:par>
                </p:childTnLst>
              </p:cTn>
              <p:prevCondLst>
                <p:cond evt="onPrev" delay="0">
                  <p:tgtEl>
                    <p:sldTgt/>
                  </p:tgtEl>
                </p:cond>
              </p:prevCondLst>
              <p:nextCondLst>
                <p:cond evt="onNext" delay="0">
                  <p:tgtEl>
                    <p:sldTgt/>
                  </p:tgtEl>
                </p:cond>
              </p:nextCondLst>
            </p:seq>
            <p:audio>
              <p:cMediaNode vol="80000">
                <p:cTn id="33" fill="hold" display="0">
                  <p:stCondLst>
                    <p:cond delay="indefinite"/>
                  </p:stCondLst>
                  <p:endCondLst>
                    <p:cond evt="onStopAudio" delay="0">
                      <p:tgtEl>
                        <p:sldTgt/>
                      </p:tgtEl>
                    </p:cond>
                  </p:endCondLst>
                </p:cTn>
                <p:tgtEl>
                  <p:spTgt spid="4"/>
                </p:tgtEl>
              </p:cMediaNode>
            </p:audio>
            <p:audio>
              <p:cMediaNode vol="80000">
                <p:cTn id="34" fill="hold" display="0">
                  <p:stCondLst>
                    <p:cond delay="indefinite"/>
                  </p:stCondLst>
                  <p:endCondLst>
                    <p:cond evt="onStopAudio" delay="0">
                      <p:tgtEl>
                        <p:sldTgt/>
                      </p:tgtEl>
                    </p:cond>
                  </p:endCondLst>
                </p:cTn>
                <p:tgtEl>
                  <p:spTgt spid="11"/>
                </p:tgtEl>
              </p:cMediaNode>
            </p:audio>
            <p:audio>
              <p:cMediaNode vol="80000">
                <p:cTn id="35" fill="hold" display="0">
                  <p:stCondLst>
                    <p:cond delay="indefinite"/>
                  </p:stCondLst>
                  <p:endCondLst>
                    <p:cond evt="onStopAudio" delay="0">
                      <p:tgtEl>
                        <p:sldTgt/>
                      </p:tgtEl>
                    </p:cond>
                  </p:endCondLst>
                </p:cTn>
                <p:tgtEl>
                  <p:spTgt spid="12"/>
                </p:tgtEl>
              </p:cMediaNode>
            </p:audio>
            <p:audio>
              <p:cMediaNode vol="80000">
                <p:cTn id="36" fill="hold" display="0">
                  <p:stCondLst>
                    <p:cond delay="indefinite"/>
                  </p:stCondLst>
                  <p:endCondLst>
                    <p:cond evt="onStopAudio" delay="0">
                      <p:tgtEl>
                        <p:sldTgt/>
                      </p:tgtEl>
                    </p:cond>
                  </p:endCondLst>
                </p:cTn>
                <p:tgtEl>
                  <p:spTgt spid="13"/>
                </p:tgtEl>
              </p:cMediaNode>
            </p:audio>
            <p:audio>
              <p:cMediaNode vol="80000">
                <p:cTn id="37" fill="hold" display="0">
                  <p:stCondLst>
                    <p:cond delay="indefinite"/>
                  </p:stCondLst>
                  <p:endCondLst>
                    <p:cond evt="onStopAudio" delay="0">
                      <p:tgtEl>
                        <p:sldTgt/>
                      </p:tgtEl>
                    </p:cond>
                  </p:endCondLst>
                </p:cTn>
                <p:tgtEl>
                  <p:spTgt spid="14"/>
                </p:tgtEl>
              </p:cMediaNode>
            </p:audio>
            <p:audio>
              <p:cMediaNode vol="80000">
                <p:cTn id="38" fill="hold" display="0">
                  <p:stCondLst>
                    <p:cond delay="indefinite"/>
                  </p:stCondLst>
                  <p:endCondLst>
                    <p:cond evt="onStopAudio" delay="0">
                      <p:tgtEl>
                        <p:sldTgt/>
                      </p:tgtEl>
                    </p:cond>
                  </p:endCondLst>
                </p:cTn>
                <p:tgtEl>
                  <p:spTgt spid="15"/>
                </p:tgtEl>
              </p:cMediaNode>
            </p:audio>
          </p:childTnLst>
        </p:cTn>
      </p:par>
    </p:tnLst>
    <p:bldLst>
      <p:bldP spid="3" grpId="0" build="p"/>
      <p:bldP spid="32" grpId="0"/>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6A60C7-9917-4650-BBE0-8B7D04EBA605}"/>
              </a:ext>
            </a:extLst>
          </p:cNvPr>
          <p:cNvSpPr/>
          <p:nvPr/>
        </p:nvSpPr>
        <p:spPr>
          <a:xfrm>
            <a:off x="560717" y="284887"/>
            <a:ext cx="11024558" cy="16478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763EA376-A2A8-D9A9-4474-A6B7A4603B05}"/>
              </a:ext>
            </a:extLst>
          </p:cNvPr>
          <p:cNvSpPr>
            <a:spLocks noGrp="1"/>
          </p:cNvSpPr>
          <p:nvPr>
            <p:ph type="title"/>
          </p:nvPr>
        </p:nvSpPr>
        <p:spPr>
          <a:xfrm>
            <a:off x="839788" y="365125"/>
            <a:ext cx="10515600" cy="764935"/>
          </a:xfrm>
        </p:spPr>
        <p:txBody>
          <a:bodyPr>
            <a:normAutofit/>
          </a:bodyPr>
          <a:lstStyle/>
          <a:p>
            <a:r>
              <a:rPr lang="en-US" sz="3600" dirty="0"/>
              <a:t>Talker A &amp; B: Filler Items</a:t>
            </a:r>
          </a:p>
        </p:txBody>
      </p:sp>
      <p:cxnSp>
        <p:nvCxnSpPr>
          <p:cNvPr id="17" name="Straight Connector 16">
            <a:extLst>
              <a:ext uri="{FF2B5EF4-FFF2-40B4-BE49-F238E27FC236}">
                <a16:creationId xmlns:a16="http://schemas.microsoft.com/office/drawing/2014/main" id="{CE3F89C7-E3C6-B5BE-15E1-8689CF724A56}"/>
              </a:ext>
            </a:extLst>
          </p:cNvPr>
          <p:cNvCxnSpPr/>
          <p:nvPr/>
        </p:nvCxnSpPr>
        <p:spPr>
          <a:xfrm flipV="1">
            <a:off x="519021" y="1073083"/>
            <a:ext cx="11153955" cy="69475"/>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Table 2">
            <a:extLst>
              <a:ext uri="{FF2B5EF4-FFF2-40B4-BE49-F238E27FC236}">
                <a16:creationId xmlns:a16="http://schemas.microsoft.com/office/drawing/2014/main" id="{AB7BAC78-18DB-6112-7208-F6DB2EB65297}"/>
              </a:ext>
            </a:extLst>
          </p:cNvPr>
          <p:cNvGraphicFramePr>
            <a:graphicFrameLocks noGrp="1"/>
          </p:cNvGraphicFramePr>
          <p:nvPr>
            <p:extLst>
              <p:ext uri="{D42A27DB-BD31-4B8C-83A1-F6EECF244321}">
                <p14:modId xmlns:p14="http://schemas.microsoft.com/office/powerpoint/2010/main" val="2478020589"/>
              </p:ext>
            </p:extLst>
          </p:nvPr>
        </p:nvGraphicFramePr>
        <p:xfrm>
          <a:off x="1886458" y="2260841"/>
          <a:ext cx="8419084" cy="2919414"/>
        </p:xfrm>
        <a:graphic>
          <a:graphicData uri="http://schemas.openxmlformats.org/drawingml/2006/table">
            <a:tbl>
              <a:tblPr firstRow="1" bandRow="1">
                <a:tableStyleId>{5C22544A-7EE6-4342-B048-85BDC9FD1C3A}</a:tableStyleId>
              </a:tblPr>
              <a:tblGrid>
                <a:gridCol w="2104771">
                  <a:extLst>
                    <a:ext uri="{9D8B030D-6E8A-4147-A177-3AD203B41FA5}">
                      <a16:colId xmlns:a16="http://schemas.microsoft.com/office/drawing/2014/main" val="2840481766"/>
                    </a:ext>
                  </a:extLst>
                </a:gridCol>
                <a:gridCol w="2104771">
                  <a:extLst>
                    <a:ext uri="{9D8B030D-6E8A-4147-A177-3AD203B41FA5}">
                      <a16:colId xmlns:a16="http://schemas.microsoft.com/office/drawing/2014/main" val="629344300"/>
                    </a:ext>
                  </a:extLst>
                </a:gridCol>
                <a:gridCol w="2104771">
                  <a:extLst>
                    <a:ext uri="{9D8B030D-6E8A-4147-A177-3AD203B41FA5}">
                      <a16:colId xmlns:a16="http://schemas.microsoft.com/office/drawing/2014/main" val="1315748881"/>
                    </a:ext>
                  </a:extLst>
                </a:gridCol>
                <a:gridCol w="2104771">
                  <a:extLst>
                    <a:ext uri="{9D8B030D-6E8A-4147-A177-3AD203B41FA5}">
                      <a16:colId xmlns:a16="http://schemas.microsoft.com/office/drawing/2014/main" val="2678040436"/>
                    </a:ext>
                  </a:extLst>
                </a:gridCol>
              </a:tblGrid>
              <a:tr h="973138">
                <a:tc>
                  <a:txBody>
                    <a:bodyPr/>
                    <a:lstStyle/>
                    <a:p>
                      <a:endParaRPr lang="en-US" dirty="0"/>
                    </a:p>
                  </a:txBody>
                  <a:tcPr>
                    <a:lnL w="19050" cap="flat" cmpd="sng" algn="ctr">
                      <a:solidFill>
                        <a:srgbClr val="585925"/>
                      </a:solidFill>
                      <a:prstDash val="solid"/>
                      <a:round/>
                      <a:headEnd type="none" w="med" len="med"/>
                      <a:tailEnd type="none" w="med" len="med"/>
                    </a:lnL>
                    <a:lnT w="19050" cap="flat" cmpd="sng" algn="ctr">
                      <a:solidFill>
                        <a:srgbClr val="585925"/>
                      </a:solidFill>
                      <a:prstDash val="solid"/>
                      <a:round/>
                      <a:headEnd type="none" w="med" len="med"/>
                      <a:tailEnd type="none" w="med" len="med"/>
                    </a:lnT>
                  </a:tcPr>
                </a:tc>
                <a:tc>
                  <a:txBody>
                    <a:bodyPr/>
                    <a:lstStyle/>
                    <a:p>
                      <a:endParaRPr lang="en-US"/>
                    </a:p>
                  </a:txBody>
                  <a:tcPr>
                    <a:lnT w="19050" cap="flat" cmpd="sng" algn="ctr">
                      <a:solidFill>
                        <a:srgbClr val="585925"/>
                      </a:solidFill>
                      <a:prstDash val="solid"/>
                      <a:round/>
                      <a:headEnd type="none" w="med" len="med"/>
                      <a:tailEnd type="none" w="med" len="med"/>
                    </a:lnT>
                  </a:tcPr>
                </a:tc>
                <a:tc>
                  <a:txBody>
                    <a:bodyPr/>
                    <a:lstStyle/>
                    <a:p>
                      <a:endParaRPr lang="en-US"/>
                    </a:p>
                  </a:txBody>
                  <a:tcPr>
                    <a:lnT w="19050" cap="flat" cmpd="sng" algn="ctr">
                      <a:solidFill>
                        <a:srgbClr val="585925"/>
                      </a:solidFill>
                      <a:prstDash val="solid"/>
                      <a:round/>
                      <a:headEnd type="none" w="med" len="med"/>
                      <a:tailEnd type="none" w="med" len="med"/>
                    </a:lnT>
                  </a:tcPr>
                </a:tc>
                <a:tc>
                  <a:txBody>
                    <a:bodyPr/>
                    <a:lstStyle/>
                    <a:p>
                      <a:endParaRPr lang="en-US"/>
                    </a:p>
                  </a:txBody>
                  <a:tcPr>
                    <a:lnR w="19050" cap="flat" cmpd="sng" algn="ctr">
                      <a:solidFill>
                        <a:srgbClr val="585925"/>
                      </a:solidFill>
                      <a:prstDash val="solid"/>
                      <a:round/>
                      <a:headEnd type="none" w="med" len="med"/>
                      <a:tailEnd type="none" w="med" len="med"/>
                    </a:lnR>
                    <a:lnT w="19050" cap="flat" cmpd="sng" algn="ctr">
                      <a:solidFill>
                        <a:srgbClr val="585925"/>
                      </a:solidFill>
                      <a:prstDash val="solid"/>
                      <a:round/>
                      <a:headEnd type="none" w="med" len="med"/>
                      <a:tailEnd type="none" w="med" len="med"/>
                    </a:lnT>
                  </a:tcPr>
                </a:tc>
                <a:extLst>
                  <a:ext uri="{0D108BD9-81ED-4DB2-BD59-A6C34878D82A}">
                    <a16:rowId xmlns:a16="http://schemas.microsoft.com/office/drawing/2014/main" val="3323419179"/>
                  </a:ext>
                </a:extLst>
              </a:tr>
              <a:tr h="973138">
                <a:tc>
                  <a:txBody>
                    <a:bodyPr/>
                    <a:lstStyle/>
                    <a:p>
                      <a:endParaRPr lang="en-US"/>
                    </a:p>
                  </a:txBody>
                  <a:tcPr>
                    <a:lnL w="19050" cap="flat" cmpd="sng" algn="ctr">
                      <a:solidFill>
                        <a:srgbClr val="585925"/>
                      </a:solidFill>
                      <a:prstDash val="solid"/>
                      <a:round/>
                      <a:headEnd type="none" w="med" len="med"/>
                      <a:tailEnd type="none" w="med" len="med"/>
                    </a:lnL>
                  </a:tcPr>
                </a:tc>
                <a:tc>
                  <a:txBody>
                    <a:bodyPr/>
                    <a:lstStyle/>
                    <a:p>
                      <a:endParaRPr lang="en-US"/>
                    </a:p>
                  </a:txBody>
                  <a:tcPr/>
                </a:tc>
                <a:tc>
                  <a:txBody>
                    <a:bodyPr/>
                    <a:lstStyle/>
                    <a:p>
                      <a:endParaRPr lang="en-US"/>
                    </a:p>
                  </a:txBody>
                  <a:tcPr/>
                </a:tc>
                <a:tc>
                  <a:txBody>
                    <a:bodyPr/>
                    <a:lstStyle/>
                    <a:p>
                      <a:endParaRPr lang="en-US"/>
                    </a:p>
                  </a:txBody>
                  <a:tcPr>
                    <a:lnR w="19050" cap="flat" cmpd="sng" algn="ctr">
                      <a:solidFill>
                        <a:srgbClr val="585925"/>
                      </a:solidFill>
                      <a:prstDash val="solid"/>
                      <a:round/>
                      <a:headEnd type="none" w="med" len="med"/>
                      <a:tailEnd type="none" w="med" len="med"/>
                    </a:lnR>
                  </a:tcPr>
                </a:tc>
                <a:extLst>
                  <a:ext uri="{0D108BD9-81ED-4DB2-BD59-A6C34878D82A}">
                    <a16:rowId xmlns:a16="http://schemas.microsoft.com/office/drawing/2014/main" val="2932839066"/>
                  </a:ext>
                </a:extLst>
              </a:tr>
              <a:tr h="973138">
                <a:tc>
                  <a:txBody>
                    <a:bodyPr/>
                    <a:lstStyle/>
                    <a:p>
                      <a:endParaRPr lang="en-US"/>
                    </a:p>
                  </a:txBody>
                  <a:tcPr>
                    <a:lnL w="19050" cap="flat" cmpd="sng" algn="ctr">
                      <a:solidFill>
                        <a:srgbClr val="585925"/>
                      </a:solidFill>
                      <a:prstDash val="solid"/>
                      <a:round/>
                      <a:headEnd type="none" w="med" len="med"/>
                      <a:tailEnd type="none" w="med" len="med"/>
                    </a:lnL>
                    <a:lnB w="19050" cap="flat" cmpd="sng" algn="ctr">
                      <a:solidFill>
                        <a:srgbClr val="585925"/>
                      </a:solidFill>
                      <a:prstDash val="solid"/>
                      <a:round/>
                      <a:headEnd type="none" w="med" len="med"/>
                      <a:tailEnd type="none" w="med" len="med"/>
                    </a:lnB>
                  </a:tcPr>
                </a:tc>
                <a:tc>
                  <a:txBody>
                    <a:bodyPr/>
                    <a:lstStyle/>
                    <a:p>
                      <a:endParaRPr lang="en-US"/>
                    </a:p>
                  </a:txBody>
                  <a:tcPr>
                    <a:lnB w="19050" cap="flat" cmpd="sng" algn="ctr">
                      <a:solidFill>
                        <a:srgbClr val="585925"/>
                      </a:solidFill>
                      <a:prstDash val="solid"/>
                      <a:round/>
                      <a:headEnd type="none" w="med" len="med"/>
                      <a:tailEnd type="none" w="med" len="med"/>
                    </a:lnB>
                  </a:tcPr>
                </a:tc>
                <a:tc>
                  <a:txBody>
                    <a:bodyPr/>
                    <a:lstStyle/>
                    <a:p>
                      <a:endParaRPr lang="en-US"/>
                    </a:p>
                  </a:txBody>
                  <a:tcPr>
                    <a:lnB w="19050" cap="flat" cmpd="sng" algn="ctr">
                      <a:solidFill>
                        <a:srgbClr val="585925"/>
                      </a:solidFill>
                      <a:prstDash val="solid"/>
                      <a:round/>
                      <a:headEnd type="none" w="med" len="med"/>
                      <a:tailEnd type="none" w="med" len="med"/>
                    </a:lnB>
                  </a:tcPr>
                </a:tc>
                <a:tc>
                  <a:txBody>
                    <a:bodyPr/>
                    <a:lstStyle/>
                    <a:p>
                      <a:endParaRPr lang="en-US" dirty="0"/>
                    </a:p>
                  </a:txBody>
                  <a:tcPr>
                    <a:lnR w="19050" cap="flat" cmpd="sng" algn="ctr">
                      <a:solidFill>
                        <a:srgbClr val="585925"/>
                      </a:solidFill>
                      <a:prstDash val="solid"/>
                      <a:round/>
                      <a:headEnd type="none" w="med" len="med"/>
                      <a:tailEnd type="none" w="med" len="med"/>
                    </a:lnR>
                    <a:lnB w="19050" cap="flat" cmpd="sng" algn="ctr">
                      <a:solidFill>
                        <a:srgbClr val="585925"/>
                      </a:solidFill>
                      <a:prstDash val="solid"/>
                      <a:round/>
                      <a:headEnd type="none" w="med" len="med"/>
                      <a:tailEnd type="none" w="med" len="med"/>
                    </a:lnB>
                  </a:tcPr>
                </a:tc>
                <a:extLst>
                  <a:ext uri="{0D108BD9-81ED-4DB2-BD59-A6C34878D82A}">
                    <a16:rowId xmlns:a16="http://schemas.microsoft.com/office/drawing/2014/main" val="1658686938"/>
                  </a:ext>
                </a:extLst>
              </a:tr>
            </a:tbl>
          </a:graphicData>
        </a:graphic>
      </p:graphicFrame>
      <p:sp>
        <p:nvSpPr>
          <p:cNvPr id="6" name="TextBox 5">
            <a:extLst>
              <a:ext uri="{FF2B5EF4-FFF2-40B4-BE49-F238E27FC236}">
                <a16:creationId xmlns:a16="http://schemas.microsoft.com/office/drawing/2014/main" id="{C93A0763-5B84-083B-D9AA-6629696BA997}"/>
              </a:ext>
            </a:extLst>
          </p:cNvPr>
          <p:cNvSpPr txBox="1"/>
          <p:nvPr/>
        </p:nvSpPr>
        <p:spPr>
          <a:xfrm>
            <a:off x="2156009" y="3465691"/>
            <a:ext cx="1523999" cy="523220"/>
          </a:xfrm>
          <a:prstGeom prst="rect">
            <a:avLst/>
          </a:prstGeom>
          <a:noFill/>
        </p:spPr>
        <p:txBody>
          <a:bodyPr wrap="square" rtlCol="0">
            <a:spAutoFit/>
          </a:bodyPr>
          <a:lstStyle/>
          <a:p>
            <a:r>
              <a:rPr lang="en-US" sz="2800" b="1" i="1" dirty="0">
                <a:solidFill>
                  <a:schemeClr val="accent5">
                    <a:lumMod val="75000"/>
                  </a:schemeClr>
                </a:solidFill>
                <a:latin typeface="+mj-lt"/>
              </a:rPr>
              <a:t>Talker A</a:t>
            </a:r>
          </a:p>
        </p:txBody>
      </p:sp>
      <p:sp>
        <p:nvSpPr>
          <p:cNvPr id="7" name="TextBox 6">
            <a:extLst>
              <a:ext uri="{FF2B5EF4-FFF2-40B4-BE49-F238E27FC236}">
                <a16:creationId xmlns:a16="http://schemas.microsoft.com/office/drawing/2014/main" id="{4A3D0F7C-92C5-C5AB-A584-FAA7B7409A1D}"/>
              </a:ext>
            </a:extLst>
          </p:cNvPr>
          <p:cNvSpPr txBox="1"/>
          <p:nvPr/>
        </p:nvSpPr>
        <p:spPr>
          <a:xfrm>
            <a:off x="2156009" y="4489265"/>
            <a:ext cx="1523999" cy="523220"/>
          </a:xfrm>
          <a:prstGeom prst="rect">
            <a:avLst/>
          </a:prstGeom>
          <a:noFill/>
        </p:spPr>
        <p:txBody>
          <a:bodyPr wrap="square" rtlCol="0">
            <a:spAutoFit/>
          </a:bodyPr>
          <a:lstStyle/>
          <a:p>
            <a:r>
              <a:rPr lang="en-US" sz="2800" b="1" i="1" dirty="0">
                <a:solidFill>
                  <a:schemeClr val="accent5">
                    <a:lumMod val="75000"/>
                  </a:schemeClr>
                </a:solidFill>
                <a:latin typeface="+mj-lt"/>
              </a:rPr>
              <a:t>Talker B</a:t>
            </a:r>
          </a:p>
        </p:txBody>
      </p:sp>
      <p:sp>
        <p:nvSpPr>
          <p:cNvPr id="8" name="TextBox 7">
            <a:extLst>
              <a:ext uri="{FF2B5EF4-FFF2-40B4-BE49-F238E27FC236}">
                <a16:creationId xmlns:a16="http://schemas.microsoft.com/office/drawing/2014/main" id="{ED10D2BA-3A54-E96A-D4D6-F9CD24680674}"/>
              </a:ext>
            </a:extLst>
          </p:cNvPr>
          <p:cNvSpPr txBox="1"/>
          <p:nvPr/>
        </p:nvSpPr>
        <p:spPr>
          <a:xfrm>
            <a:off x="4593857" y="3496469"/>
            <a:ext cx="1028717" cy="461665"/>
          </a:xfrm>
          <a:prstGeom prst="rect">
            <a:avLst/>
          </a:prstGeom>
          <a:noFill/>
        </p:spPr>
        <p:txBody>
          <a:bodyPr wrap="square" rtlCol="0">
            <a:spAutoFit/>
          </a:bodyPr>
          <a:lstStyle/>
          <a:p>
            <a:pPr algn="ctr"/>
            <a:r>
              <a:rPr lang="en-US" sz="2400" b="1" dirty="0">
                <a:solidFill>
                  <a:schemeClr val="accent6">
                    <a:lumMod val="10000"/>
                  </a:schemeClr>
                </a:solidFill>
                <a:latin typeface="+mj-lt"/>
              </a:rPr>
              <a:t>Word</a:t>
            </a:r>
          </a:p>
        </p:txBody>
      </p:sp>
      <p:sp>
        <p:nvSpPr>
          <p:cNvPr id="9" name="TextBox 8">
            <a:extLst>
              <a:ext uri="{FF2B5EF4-FFF2-40B4-BE49-F238E27FC236}">
                <a16:creationId xmlns:a16="http://schemas.microsoft.com/office/drawing/2014/main" id="{FC85DA4C-16D0-EEFC-AA86-4F721AC737B6}"/>
              </a:ext>
            </a:extLst>
          </p:cNvPr>
          <p:cNvSpPr txBox="1"/>
          <p:nvPr/>
        </p:nvSpPr>
        <p:spPr>
          <a:xfrm>
            <a:off x="4268281" y="4488397"/>
            <a:ext cx="1523999" cy="461665"/>
          </a:xfrm>
          <a:prstGeom prst="rect">
            <a:avLst/>
          </a:prstGeom>
          <a:noFill/>
        </p:spPr>
        <p:txBody>
          <a:bodyPr wrap="square" rtlCol="0">
            <a:spAutoFit/>
          </a:bodyPr>
          <a:lstStyle/>
          <a:p>
            <a:pPr algn="ctr"/>
            <a:r>
              <a:rPr lang="en-US" sz="2400" b="1" dirty="0">
                <a:solidFill>
                  <a:schemeClr val="accent6">
                    <a:lumMod val="10000"/>
                  </a:schemeClr>
                </a:solidFill>
                <a:latin typeface="+mj-lt"/>
              </a:rPr>
              <a:t>Nonword</a:t>
            </a:r>
          </a:p>
        </p:txBody>
      </p:sp>
      <p:sp>
        <p:nvSpPr>
          <p:cNvPr id="10" name="TextBox 9">
            <a:extLst>
              <a:ext uri="{FF2B5EF4-FFF2-40B4-BE49-F238E27FC236}">
                <a16:creationId xmlns:a16="http://schemas.microsoft.com/office/drawing/2014/main" id="{0B220740-FF76-2629-6A14-9F05BCDBC8F2}"/>
              </a:ext>
            </a:extLst>
          </p:cNvPr>
          <p:cNvSpPr txBox="1"/>
          <p:nvPr/>
        </p:nvSpPr>
        <p:spPr>
          <a:xfrm>
            <a:off x="6730816" y="3558024"/>
            <a:ext cx="907465" cy="461665"/>
          </a:xfrm>
          <a:prstGeom prst="rect">
            <a:avLst/>
          </a:prstGeom>
          <a:noFill/>
        </p:spPr>
        <p:txBody>
          <a:bodyPr wrap="square" rtlCol="0">
            <a:spAutoFit/>
          </a:bodyPr>
          <a:lstStyle/>
          <a:p>
            <a:pPr algn="ctr"/>
            <a:r>
              <a:rPr lang="en-US" sz="2400" b="1" dirty="0">
                <a:solidFill>
                  <a:schemeClr val="accent6">
                    <a:lumMod val="10000"/>
                  </a:schemeClr>
                </a:solidFill>
                <a:latin typeface="+mj-lt"/>
              </a:rPr>
              <a:t>Male</a:t>
            </a:r>
          </a:p>
        </p:txBody>
      </p:sp>
      <p:sp>
        <p:nvSpPr>
          <p:cNvPr id="11" name="TextBox 10">
            <a:extLst>
              <a:ext uri="{FF2B5EF4-FFF2-40B4-BE49-F238E27FC236}">
                <a16:creationId xmlns:a16="http://schemas.microsoft.com/office/drawing/2014/main" id="{3F97F777-84DE-B79B-595D-05267F9BD030}"/>
              </a:ext>
            </a:extLst>
          </p:cNvPr>
          <p:cNvSpPr txBox="1"/>
          <p:nvPr/>
        </p:nvSpPr>
        <p:spPr>
          <a:xfrm>
            <a:off x="6526464" y="4549951"/>
            <a:ext cx="1316170" cy="461665"/>
          </a:xfrm>
          <a:prstGeom prst="rect">
            <a:avLst/>
          </a:prstGeom>
          <a:noFill/>
        </p:spPr>
        <p:txBody>
          <a:bodyPr wrap="square" rtlCol="0">
            <a:spAutoFit/>
          </a:bodyPr>
          <a:lstStyle/>
          <a:p>
            <a:pPr algn="ctr"/>
            <a:r>
              <a:rPr lang="en-US" sz="2400" b="1" dirty="0">
                <a:solidFill>
                  <a:schemeClr val="accent6">
                    <a:lumMod val="10000"/>
                  </a:schemeClr>
                </a:solidFill>
                <a:latin typeface="+mj-lt"/>
              </a:rPr>
              <a:t>Female</a:t>
            </a:r>
          </a:p>
        </p:txBody>
      </p:sp>
      <p:sp>
        <p:nvSpPr>
          <p:cNvPr id="12" name="TextBox 11">
            <a:extLst>
              <a:ext uri="{FF2B5EF4-FFF2-40B4-BE49-F238E27FC236}">
                <a16:creationId xmlns:a16="http://schemas.microsoft.com/office/drawing/2014/main" id="{347199E4-374C-9535-C2D8-42B1ECC3FF75}"/>
              </a:ext>
            </a:extLst>
          </p:cNvPr>
          <p:cNvSpPr txBox="1"/>
          <p:nvPr/>
        </p:nvSpPr>
        <p:spPr>
          <a:xfrm>
            <a:off x="8917777" y="4488397"/>
            <a:ext cx="872814" cy="461665"/>
          </a:xfrm>
          <a:prstGeom prst="rect">
            <a:avLst/>
          </a:prstGeom>
          <a:noFill/>
        </p:spPr>
        <p:txBody>
          <a:bodyPr wrap="square" rtlCol="0">
            <a:spAutoFit/>
          </a:bodyPr>
          <a:lstStyle/>
          <a:p>
            <a:pPr algn="ctr"/>
            <a:r>
              <a:rPr lang="en-US" sz="2400" b="1" dirty="0">
                <a:solidFill>
                  <a:schemeClr val="accent6">
                    <a:lumMod val="10000"/>
                  </a:schemeClr>
                </a:solidFill>
                <a:latin typeface="+mj-lt"/>
              </a:rPr>
              <a:t>Right</a:t>
            </a:r>
          </a:p>
        </p:txBody>
      </p:sp>
      <p:sp>
        <p:nvSpPr>
          <p:cNvPr id="29" name="TextBox 28">
            <a:extLst>
              <a:ext uri="{FF2B5EF4-FFF2-40B4-BE49-F238E27FC236}">
                <a16:creationId xmlns:a16="http://schemas.microsoft.com/office/drawing/2014/main" id="{B085D9CA-B633-F843-5CD1-A91905FD6530}"/>
              </a:ext>
            </a:extLst>
          </p:cNvPr>
          <p:cNvSpPr txBox="1"/>
          <p:nvPr/>
        </p:nvSpPr>
        <p:spPr>
          <a:xfrm>
            <a:off x="8974271" y="3496471"/>
            <a:ext cx="748149" cy="461665"/>
          </a:xfrm>
          <a:prstGeom prst="rect">
            <a:avLst/>
          </a:prstGeom>
          <a:noFill/>
        </p:spPr>
        <p:txBody>
          <a:bodyPr wrap="square" rtlCol="0">
            <a:spAutoFit/>
          </a:bodyPr>
          <a:lstStyle/>
          <a:p>
            <a:pPr algn="ctr"/>
            <a:r>
              <a:rPr lang="en-US" sz="2400" b="1" dirty="0">
                <a:solidFill>
                  <a:schemeClr val="accent6">
                    <a:lumMod val="10000"/>
                  </a:schemeClr>
                </a:solidFill>
                <a:latin typeface="+mj-lt"/>
              </a:rPr>
              <a:t>Left</a:t>
            </a:r>
          </a:p>
        </p:txBody>
      </p:sp>
      <p:sp>
        <p:nvSpPr>
          <p:cNvPr id="30" name="TextBox 29">
            <a:extLst>
              <a:ext uri="{FF2B5EF4-FFF2-40B4-BE49-F238E27FC236}">
                <a16:creationId xmlns:a16="http://schemas.microsoft.com/office/drawing/2014/main" id="{3B183866-9A7C-DD77-DB37-1FFCAC1B49A4}"/>
              </a:ext>
            </a:extLst>
          </p:cNvPr>
          <p:cNvSpPr txBox="1"/>
          <p:nvPr/>
        </p:nvSpPr>
        <p:spPr>
          <a:xfrm>
            <a:off x="4143585" y="2462997"/>
            <a:ext cx="1648695" cy="461665"/>
          </a:xfrm>
          <a:prstGeom prst="rect">
            <a:avLst/>
          </a:prstGeom>
          <a:noFill/>
        </p:spPr>
        <p:txBody>
          <a:bodyPr wrap="square" rtlCol="0">
            <a:spAutoFit/>
          </a:bodyPr>
          <a:lstStyle/>
          <a:p>
            <a:pPr algn="ctr"/>
            <a:r>
              <a:rPr lang="en-US" sz="2400" i="1" dirty="0">
                <a:solidFill>
                  <a:schemeClr val="accent5">
                    <a:lumMod val="40000"/>
                    <a:lumOff val="60000"/>
                  </a:schemeClr>
                </a:solidFill>
                <a:latin typeface="+mj-lt"/>
              </a:rPr>
              <a:t>Sound</a:t>
            </a:r>
          </a:p>
        </p:txBody>
      </p:sp>
      <p:sp>
        <p:nvSpPr>
          <p:cNvPr id="31" name="TextBox 30">
            <a:extLst>
              <a:ext uri="{FF2B5EF4-FFF2-40B4-BE49-F238E27FC236}">
                <a16:creationId xmlns:a16="http://schemas.microsoft.com/office/drawing/2014/main" id="{887748EE-2BA7-D24A-C1F0-3800A7035491}"/>
              </a:ext>
            </a:extLst>
          </p:cNvPr>
          <p:cNvSpPr txBox="1"/>
          <p:nvPr/>
        </p:nvSpPr>
        <p:spPr>
          <a:xfrm>
            <a:off x="6526464" y="2529370"/>
            <a:ext cx="1316170" cy="461665"/>
          </a:xfrm>
          <a:prstGeom prst="rect">
            <a:avLst/>
          </a:prstGeom>
          <a:noFill/>
        </p:spPr>
        <p:txBody>
          <a:bodyPr wrap="square" rtlCol="0">
            <a:spAutoFit/>
          </a:bodyPr>
          <a:lstStyle/>
          <a:p>
            <a:pPr algn="ctr"/>
            <a:r>
              <a:rPr lang="en-US" sz="2400" i="1" dirty="0">
                <a:solidFill>
                  <a:schemeClr val="accent5">
                    <a:lumMod val="40000"/>
                    <a:lumOff val="60000"/>
                  </a:schemeClr>
                </a:solidFill>
                <a:latin typeface="+mj-lt"/>
              </a:rPr>
              <a:t>Gender</a:t>
            </a:r>
          </a:p>
        </p:txBody>
      </p:sp>
      <p:sp>
        <p:nvSpPr>
          <p:cNvPr id="32" name="TextBox 31">
            <a:extLst>
              <a:ext uri="{FF2B5EF4-FFF2-40B4-BE49-F238E27FC236}">
                <a16:creationId xmlns:a16="http://schemas.microsoft.com/office/drawing/2014/main" id="{4A63FFBC-F0DD-2F3A-8F8D-47236416EF46}"/>
              </a:ext>
            </a:extLst>
          </p:cNvPr>
          <p:cNvSpPr txBox="1"/>
          <p:nvPr/>
        </p:nvSpPr>
        <p:spPr>
          <a:xfrm>
            <a:off x="8918851" y="2462999"/>
            <a:ext cx="748149" cy="461665"/>
          </a:xfrm>
          <a:prstGeom prst="rect">
            <a:avLst/>
          </a:prstGeom>
          <a:noFill/>
        </p:spPr>
        <p:txBody>
          <a:bodyPr wrap="square" rtlCol="0">
            <a:spAutoFit/>
          </a:bodyPr>
          <a:lstStyle/>
          <a:p>
            <a:pPr algn="ctr"/>
            <a:r>
              <a:rPr lang="en-US" sz="2400" i="1" dirty="0">
                <a:solidFill>
                  <a:schemeClr val="accent5">
                    <a:lumMod val="40000"/>
                    <a:lumOff val="60000"/>
                  </a:schemeClr>
                </a:solidFill>
                <a:latin typeface="+mj-lt"/>
              </a:rPr>
              <a:t>Ear</a:t>
            </a:r>
          </a:p>
        </p:txBody>
      </p:sp>
    </p:spTree>
    <p:extLst>
      <p:ext uri="{BB962C8B-B14F-4D97-AF65-F5344CB8AC3E}">
        <p14:creationId xmlns:p14="http://schemas.microsoft.com/office/powerpoint/2010/main" val="3980092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D60DFE5-50F8-9360-77D9-EF3C39BAEA33}"/>
              </a:ext>
            </a:extLst>
          </p:cNvPr>
          <p:cNvSpPr/>
          <p:nvPr/>
        </p:nvSpPr>
        <p:spPr>
          <a:xfrm>
            <a:off x="781803" y="220660"/>
            <a:ext cx="10628393" cy="6416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8721B9-D4A4-E25D-EA55-6D30997C5B4B}"/>
              </a:ext>
            </a:extLst>
          </p:cNvPr>
          <p:cNvSpPr/>
          <p:nvPr/>
        </p:nvSpPr>
        <p:spPr>
          <a:xfrm>
            <a:off x="1699404" y="349373"/>
            <a:ext cx="3775314" cy="6159254"/>
          </a:xfrm>
          <a:prstGeom prst="rect">
            <a:avLst/>
          </a:prstGeom>
          <a:solidFill>
            <a:srgbClr val="ECE0CC"/>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2">
            <a:extLst>
              <a:ext uri="{FF2B5EF4-FFF2-40B4-BE49-F238E27FC236}">
                <a16:creationId xmlns:a16="http://schemas.microsoft.com/office/drawing/2014/main" id="{6E3CE393-DD34-38A8-D4B2-59727A037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3939" y="485739"/>
            <a:ext cx="3336656" cy="58865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66B21554-0DD5-0481-D2B3-E4158CC4AC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66" t="2965" r="1419" b="2377"/>
          <a:stretch>
            <a:fillRect/>
          </a:stretch>
        </p:blipFill>
        <p:spPr bwMode="auto">
          <a:xfrm>
            <a:off x="1935192" y="485739"/>
            <a:ext cx="3310509" cy="21506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a:extLst>
              <a:ext uri="{FF2B5EF4-FFF2-40B4-BE49-F238E27FC236}">
                <a16:creationId xmlns:a16="http://schemas.microsoft.com/office/drawing/2014/main" id="{037E1654-9105-A217-A84D-AF1569010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947" t="4224" r="1157" b="2243"/>
          <a:stretch>
            <a:fillRect/>
          </a:stretch>
        </p:blipFill>
        <p:spPr bwMode="auto">
          <a:xfrm>
            <a:off x="1935192" y="4088831"/>
            <a:ext cx="3336656" cy="228343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589A59F5-D72E-3D28-886F-3F32E5A39680}"/>
              </a:ext>
            </a:extLst>
          </p:cNvPr>
          <p:cNvCxnSpPr/>
          <p:nvPr/>
        </p:nvCxnSpPr>
        <p:spPr>
          <a:xfrm>
            <a:off x="3590446" y="2915728"/>
            <a:ext cx="0" cy="828136"/>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A0F68AF-27A5-7F30-980A-26DE1CC5E82D}"/>
              </a:ext>
            </a:extLst>
          </p:cNvPr>
          <p:cNvCxnSpPr>
            <a:cxnSpLocks/>
          </p:cNvCxnSpPr>
          <p:nvPr/>
        </p:nvCxnSpPr>
        <p:spPr>
          <a:xfrm>
            <a:off x="5718295" y="3490822"/>
            <a:ext cx="1062067" cy="0"/>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97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2" presetClass="entr" presetSubtype="1"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36C4B7-7895-C594-3DF1-D69055C092DF}"/>
              </a:ext>
            </a:extLst>
          </p:cNvPr>
          <p:cNvSpPr/>
          <p:nvPr/>
        </p:nvSpPr>
        <p:spPr>
          <a:xfrm>
            <a:off x="583721" y="271732"/>
            <a:ext cx="11024558" cy="63145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9">
            <a:extLst>
              <a:ext uri="{FF2B5EF4-FFF2-40B4-BE49-F238E27FC236}">
                <a16:creationId xmlns:a16="http://schemas.microsoft.com/office/drawing/2014/main" id="{1192D6A8-2228-064A-3612-5EE5C7E23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86" t="2779" r="1401" b="2383"/>
          <a:stretch>
            <a:fillRect/>
          </a:stretch>
        </p:blipFill>
        <p:spPr bwMode="auto">
          <a:xfrm>
            <a:off x="2371470" y="330332"/>
            <a:ext cx="7449060" cy="478648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B219ACCC-17C1-C014-A73A-3BADDB192B34}"/>
              </a:ext>
            </a:extLst>
          </p:cNvPr>
          <p:cNvGrpSpPr/>
          <p:nvPr/>
        </p:nvGrpSpPr>
        <p:grpSpPr>
          <a:xfrm>
            <a:off x="1052782" y="5299687"/>
            <a:ext cx="10086435" cy="1242468"/>
            <a:chOff x="5829300" y="4109243"/>
            <a:chExt cx="5919909" cy="840058"/>
          </a:xfrm>
        </p:grpSpPr>
        <p:grpSp>
          <p:nvGrpSpPr>
            <p:cNvPr id="7" name="Group 6">
              <a:extLst>
                <a:ext uri="{FF2B5EF4-FFF2-40B4-BE49-F238E27FC236}">
                  <a16:creationId xmlns:a16="http://schemas.microsoft.com/office/drawing/2014/main" id="{BF4C4458-F724-80A4-2371-1E8889F3C4CD}"/>
                </a:ext>
              </a:extLst>
            </p:cNvPr>
            <p:cNvGrpSpPr/>
            <p:nvPr/>
          </p:nvGrpSpPr>
          <p:grpSpPr>
            <a:xfrm>
              <a:off x="5829300" y="4109243"/>
              <a:ext cx="3933092" cy="840057"/>
              <a:chOff x="5829300" y="4109243"/>
              <a:chExt cx="3933092" cy="840057"/>
            </a:xfrm>
          </p:grpSpPr>
          <p:pic>
            <p:nvPicPr>
              <p:cNvPr id="9" name="Picture 1914289284" descr="Diagram&#10;&#10;Description automatically generated">
                <a:extLst>
                  <a:ext uri="{FF2B5EF4-FFF2-40B4-BE49-F238E27FC236}">
                    <a16:creationId xmlns:a16="http://schemas.microsoft.com/office/drawing/2014/main" id="{5B47E458-F330-107A-CD7F-3C13ED2B1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03" t="2934" r="53198" b="52631"/>
              <a:stretch>
                <a:fillRect/>
              </a:stretch>
            </p:blipFill>
            <p:spPr bwMode="auto">
              <a:xfrm>
                <a:off x="5829300" y="4109243"/>
                <a:ext cx="1946275" cy="8302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27926972" descr="Diagram&#10;&#10;Description automatically generated">
                <a:extLst>
                  <a:ext uri="{FF2B5EF4-FFF2-40B4-BE49-F238E27FC236}">
                    <a16:creationId xmlns:a16="http://schemas.microsoft.com/office/drawing/2014/main" id="{496F8F3E-C6FD-B695-B0FD-17D54680E0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3278" t="3235" r="925" b="52332"/>
              <a:stretch>
                <a:fillRect/>
              </a:stretch>
            </p:blipFill>
            <p:spPr bwMode="auto">
              <a:xfrm>
                <a:off x="7816117" y="4119038"/>
                <a:ext cx="1946275" cy="830262"/>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7" descr="Diagram&#10;&#10;Description automatically generated">
              <a:extLst>
                <a:ext uri="{FF2B5EF4-FFF2-40B4-BE49-F238E27FC236}">
                  <a16:creationId xmlns:a16="http://schemas.microsoft.com/office/drawing/2014/main" id="{813C0EC4-5BAD-8D29-06A6-A115C6279259}"/>
                </a:ext>
              </a:extLst>
            </p:cNvPr>
            <p:cNvPicPr>
              <a:picLocks noChangeAspect="1"/>
            </p:cNvPicPr>
            <p:nvPr/>
          </p:nvPicPr>
          <p:blipFill rotWithShape="1">
            <a:blip r:embed="rId3">
              <a:extLst>
                <a:ext uri="{28A0092B-C50C-407E-A947-70E740481C1C}">
                  <a14:useLocalDpi xmlns:a14="http://schemas.microsoft.com/office/drawing/2010/main" val="0"/>
                </a:ext>
              </a:extLst>
            </a:blip>
            <a:srcRect l="666" t="55544" r="53537" b="2160"/>
            <a:stretch/>
          </p:blipFill>
          <p:spPr bwMode="auto">
            <a:xfrm>
              <a:off x="9802934" y="4119038"/>
              <a:ext cx="1946275" cy="830263"/>
            </a:xfrm>
            <a:prstGeom prst="rect">
              <a:avLst/>
            </a:prstGeom>
            <a:noFill/>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2527569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EA9A42-CAA5-A26A-049B-EC954F685A53}"/>
              </a:ext>
            </a:extLst>
          </p:cNvPr>
          <p:cNvPicPr>
            <a:picLocks noChangeAspect="1"/>
          </p:cNvPicPr>
          <p:nvPr/>
        </p:nvPicPr>
        <p:blipFill>
          <a:blip r:embed="rId2"/>
          <a:stretch>
            <a:fillRect/>
          </a:stretch>
        </p:blipFill>
        <p:spPr>
          <a:xfrm>
            <a:off x="1513710" y="924857"/>
            <a:ext cx="9164580" cy="5832005"/>
          </a:xfrm>
          <a:prstGeom prst="rect">
            <a:avLst/>
          </a:prstGeom>
        </p:spPr>
      </p:pic>
      <p:sp>
        <p:nvSpPr>
          <p:cNvPr id="3" name="Title 12">
            <a:extLst>
              <a:ext uri="{FF2B5EF4-FFF2-40B4-BE49-F238E27FC236}">
                <a16:creationId xmlns:a16="http://schemas.microsoft.com/office/drawing/2014/main" id="{6D8695C0-B302-91BB-7CE6-D891221CA34B}"/>
              </a:ext>
            </a:extLst>
          </p:cNvPr>
          <p:cNvSpPr>
            <a:spLocks noGrp="1"/>
          </p:cNvSpPr>
          <p:nvPr>
            <p:ph type="title"/>
          </p:nvPr>
        </p:nvSpPr>
        <p:spPr>
          <a:xfrm>
            <a:off x="306705" y="192702"/>
            <a:ext cx="11578590" cy="732155"/>
          </a:xfrm>
        </p:spPr>
        <p:txBody>
          <a:bodyPr>
            <a:noAutofit/>
          </a:bodyPr>
          <a:lstStyle/>
          <a:p>
            <a:pPr algn="ctr"/>
            <a:r>
              <a:rPr lang="en-US" sz="3200" dirty="0">
                <a:latin typeface="Sylfaen" panose="010A0502050306030303" pitchFamily="18" charset="0"/>
                <a:cs typeface="Arabic Typesetting" panose="03020402040406030203" pitchFamily="66" charset="-78"/>
              </a:rPr>
              <a:t>Figure 4: Number of ASHI Responses per subject by token</a:t>
            </a:r>
          </a:p>
        </p:txBody>
      </p:sp>
    </p:spTree>
    <p:extLst>
      <p:ext uri="{BB962C8B-B14F-4D97-AF65-F5344CB8AC3E}">
        <p14:creationId xmlns:p14="http://schemas.microsoft.com/office/powerpoint/2010/main" val="2467724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B58592-AFA7-38C6-23C6-6498E347E638}"/>
              </a:ext>
            </a:extLst>
          </p:cNvPr>
          <p:cNvPicPr>
            <a:picLocks noChangeAspect="1"/>
          </p:cNvPicPr>
          <p:nvPr/>
        </p:nvPicPr>
        <p:blipFill>
          <a:blip r:embed="rId2"/>
          <a:srcRect/>
          <a:stretch/>
        </p:blipFill>
        <p:spPr>
          <a:xfrm>
            <a:off x="628634" y="1226454"/>
            <a:ext cx="10934732" cy="5389540"/>
          </a:xfrm>
          <a:prstGeom prst="rect">
            <a:avLst/>
          </a:prstGeom>
        </p:spPr>
      </p:pic>
      <p:sp>
        <p:nvSpPr>
          <p:cNvPr id="3" name="Rectangle 2">
            <a:extLst>
              <a:ext uri="{FF2B5EF4-FFF2-40B4-BE49-F238E27FC236}">
                <a16:creationId xmlns:a16="http://schemas.microsoft.com/office/drawing/2014/main" id="{630D49EC-0589-28D9-2CC6-EADBB4B0FE51}"/>
              </a:ext>
            </a:extLst>
          </p:cNvPr>
          <p:cNvSpPr/>
          <p:nvPr/>
        </p:nvSpPr>
        <p:spPr>
          <a:xfrm>
            <a:off x="628634" y="2165230"/>
            <a:ext cx="301924" cy="3968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2">
            <a:extLst>
              <a:ext uri="{FF2B5EF4-FFF2-40B4-BE49-F238E27FC236}">
                <a16:creationId xmlns:a16="http://schemas.microsoft.com/office/drawing/2014/main" id="{13B40A3D-1CAD-BABF-4CA3-247B4983E9FE}"/>
              </a:ext>
            </a:extLst>
          </p:cNvPr>
          <p:cNvSpPr>
            <a:spLocks noGrp="1"/>
          </p:cNvSpPr>
          <p:nvPr>
            <p:ph type="title"/>
          </p:nvPr>
        </p:nvSpPr>
        <p:spPr>
          <a:xfrm>
            <a:off x="320040" y="242006"/>
            <a:ext cx="11578590" cy="732155"/>
          </a:xfrm>
        </p:spPr>
        <p:txBody>
          <a:bodyPr>
            <a:noAutofit/>
          </a:bodyPr>
          <a:lstStyle/>
          <a:p>
            <a:pPr algn="ctr"/>
            <a:r>
              <a:rPr lang="en-US" sz="3200" dirty="0">
                <a:latin typeface="Sylfaen" panose="010A0502050306030303" pitchFamily="18" charset="0"/>
                <a:cs typeface="Arabic Typesetting" panose="03020402040406030203" pitchFamily="66" charset="-78"/>
              </a:rPr>
              <a:t>Figure 2: No difference in perceiving the Attended and Unattended Talkers</a:t>
            </a:r>
          </a:p>
        </p:txBody>
      </p:sp>
      <p:sp>
        <p:nvSpPr>
          <p:cNvPr id="5" name="Rectangle 4">
            <a:extLst>
              <a:ext uri="{FF2B5EF4-FFF2-40B4-BE49-F238E27FC236}">
                <a16:creationId xmlns:a16="http://schemas.microsoft.com/office/drawing/2014/main" id="{8930493E-445A-E626-DD14-A5A37E7ABB04}"/>
              </a:ext>
            </a:extLst>
          </p:cNvPr>
          <p:cNvSpPr/>
          <p:nvPr/>
        </p:nvSpPr>
        <p:spPr>
          <a:xfrm>
            <a:off x="651545" y="2675413"/>
            <a:ext cx="279013" cy="396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4713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A81B1F-E574-7AF5-6F9D-A0059F433B64}"/>
              </a:ext>
            </a:extLst>
          </p:cNvPr>
          <p:cNvPicPr>
            <a:picLocks noChangeAspect="1"/>
          </p:cNvPicPr>
          <p:nvPr/>
        </p:nvPicPr>
        <p:blipFill rotWithShape="1">
          <a:blip r:embed="rId2"/>
          <a:srcRect t="4387"/>
          <a:stretch/>
        </p:blipFill>
        <p:spPr>
          <a:xfrm>
            <a:off x="1446238" y="914399"/>
            <a:ext cx="9092222" cy="5761693"/>
          </a:xfrm>
          <a:prstGeom prst="rect">
            <a:avLst/>
          </a:prstGeom>
        </p:spPr>
      </p:pic>
      <p:sp>
        <p:nvSpPr>
          <p:cNvPr id="6" name="Title 12">
            <a:extLst>
              <a:ext uri="{FF2B5EF4-FFF2-40B4-BE49-F238E27FC236}">
                <a16:creationId xmlns:a16="http://schemas.microsoft.com/office/drawing/2014/main" id="{B1F63DFB-DDE5-76D4-D8B3-6756D3BFB724}"/>
              </a:ext>
            </a:extLst>
          </p:cNvPr>
          <p:cNvSpPr>
            <a:spLocks noGrp="1"/>
          </p:cNvSpPr>
          <p:nvPr>
            <p:ph type="title"/>
          </p:nvPr>
        </p:nvSpPr>
        <p:spPr>
          <a:xfrm>
            <a:off x="306705" y="192702"/>
            <a:ext cx="11578590" cy="732155"/>
          </a:xfrm>
        </p:spPr>
        <p:txBody>
          <a:bodyPr>
            <a:noAutofit/>
          </a:bodyPr>
          <a:lstStyle/>
          <a:p>
            <a:pPr algn="ctr"/>
            <a:r>
              <a:rPr lang="en-US" sz="3200" dirty="0">
                <a:latin typeface="Sylfaen" panose="010A0502050306030303" pitchFamily="18" charset="0"/>
                <a:cs typeface="Arabic Typesetting" panose="03020402040406030203" pitchFamily="66" charset="-78"/>
              </a:rPr>
              <a:t>Figure 3: Proportion of ASHI responses by block</a:t>
            </a:r>
          </a:p>
        </p:txBody>
      </p:sp>
      <p:sp>
        <p:nvSpPr>
          <p:cNvPr id="8" name="Rectangle 7">
            <a:extLst>
              <a:ext uri="{FF2B5EF4-FFF2-40B4-BE49-F238E27FC236}">
                <a16:creationId xmlns:a16="http://schemas.microsoft.com/office/drawing/2014/main" id="{42A2EFC1-B5A8-EBC2-DB71-4FBDCE1CD259}"/>
              </a:ext>
            </a:extLst>
          </p:cNvPr>
          <p:cNvSpPr/>
          <p:nvPr/>
        </p:nvSpPr>
        <p:spPr>
          <a:xfrm>
            <a:off x="1446238" y="2835298"/>
            <a:ext cx="317864" cy="293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894B4AC-472E-09B0-1214-DAC124BAB890}"/>
              </a:ext>
            </a:extLst>
          </p:cNvPr>
          <p:cNvPicPr>
            <a:picLocks noChangeAspect="1"/>
          </p:cNvPicPr>
          <p:nvPr/>
        </p:nvPicPr>
        <p:blipFill>
          <a:blip r:embed="rId2"/>
          <a:stretch>
            <a:fillRect/>
          </a:stretch>
        </p:blipFill>
        <p:spPr>
          <a:xfrm>
            <a:off x="150458" y="2102687"/>
            <a:ext cx="11891083" cy="2652626"/>
          </a:xfrm>
          <a:prstGeom prst="rect">
            <a:avLst/>
          </a:prstGeom>
        </p:spPr>
      </p:pic>
    </p:spTree>
    <p:extLst>
      <p:ext uri="{BB962C8B-B14F-4D97-AF65-F5344CB8AC3E}">
        <p14:creationId xmlns:p14="http://schemas.microsoft.com/office/powerpoint/2010/main" val="356869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8B4DED4B-7BC8-5F11-D427-312FC1D3E61C}"/>
              </a:ext>
            </a:extLst>
          </p:cNvPr>
          <p:cNvGrpSpPr/>
          <p:nvPr/>
        </p:nvGrpSpPr>
        <p:grpSpPr>
          <a:xfrm>
            <a:off x="831702" y="4415319"/>
            <a:ext cx="3687135" cy="1921686"/>
            <a:chOff x="831702" y="4415319"/>
            <a:chExt cx="3687135" cy="1921686"/>
          </a:xfrm>
        </p:grpSpPr>
        <p:sp>
          <p:nvSpPr>
            <p:cNvPr id="23" name="Rectangle: Rounded Corners 22">
              <a:extLst>
                <a:ext uri="{FF2B5EF4-FFF2-40B4-BE49-F238E27FC236}">
                  <a16:creationId xmlns:a16="http://schemas.microsoft.com/office/drawing/2014/main" id="{E62E259F-C29A-9A3D-15E9-5B0E6B4F7B26}"/>
                </a:ext>
              </a:extLst>
            </p:cNvPr>
            <p:cNvSpPr/>
            <p:nvPr/>
          </p:nvSpPr>
          <p:spPr>
            <a:xfrm>
              <a:off x="831702" y="4784651"/>
              <a:ext cx="3687135" cy="1552354"/>
            </a:xfrm>
            <a:prstGeom prst="roundRect">
              <a:avLst>
                <a:gd name="adj" fmla="val 16667"/>
              </a:avLst>
            </a:prstGeom>
            <a:solidFill>
              <a:srgbClr val="ECE0CC"/>
            </a:solidFill>
            <a:ln w="28575">
              <a:solidFill>
                <a:srgbClr val="410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7ED2ADB7-78E0-20E7-ECDE-3785A0341623}"/>
                </a:ext>
              </a:extLst>
            </p:cNvPr>
            <p:cNvSpPr txBox="1"/>
            <p:nvPr/>
          </p:nvSpPr>
          <p:spPr>
            <a:xfrm>
              <a:off x="1306761" y="4415319"/>
              <a:ext cx="2737016" cy="369332"/>
            </a:xfrm>
            <a:prstGeom prst="rect">
              <a:avLst/>
            </a:prstGeom>
            <a:noFill/>
          </p:spPr>
          <p:txBody>
            <a:bodyPr wrap="square" rtlCol="0">
              <a:spAutoFit/>
            </a:bodyPr>
            <a:lstStyle/>
            <a:p>
              <a:pPr algn="ctr"/>
              <a:r>
                <a:rPr lang="en-US" b="1" dirty="0">
                  <a:solidFill>
                    <a:srgbClr val="410C01"/>
                  </a:solidFill>
                  <a:latin typeface="Sylfaen" panose="010A0502050306030303" pitchFamily="18" charset="0"/>
                </a:rPr>
                <a:t>ASHI</a:t>
              </a:r>
            </a:p>
          </p:txBody>
        </p:sp>
      </p:grpSp>
      <p:grpSp>
        <p:nvGrpSpPr>
          <p:cNvPr id="30" name="Group 29">
            <a:extLst>
              <a:ext uri="{FF2B5EF4-FFF2-40B4-BE49-F238E27FC236}">
                <a16:creationId xmlns:a16="http://schemas.microsoft.com/office/drawing/2014/main" id="{EEEABDB0-0177-2516-67DA-0B1EA8729533}"/>
              </a:ext>
            </a:extLst>
          </p:cNvPr>
          <p:cNvGrpSpPr/>
          <p:nvPr/>
        </p:nvGrpSpPr>
        <p:grpSpPr>
          <a:xfrm>
            <a:off x="7673163" y="4415319"/>
            <a:ext cx="3687135" cy="1921686"/>
            <a:chOff x="7673163" y="4415319"/>
            <a:chExt cx="3687135" cy="1921686"/>
          </a:xfrm>
        </p:grpSpPr>
        <p:sp>
          <p:nvSpPr>
            <p:cNvPr id="24" name="Rectangle: Rounded Corners 23">
              <a:extLst>
                <a:ext uri="{FF2B5EF4-FFF2-40B4-BE49-F238E27FC236}">
                  <a16:creationId xmlns:a16="http://schemas.microsoft.com/office/drawing/2014/main" id="{13595303-9D6F-0088-48CF-E1D342DF5A95}"/>
                </a:ext>
              </a:extLst>
            </p:cNvPr>
            <p:cNvSpPr/>
            <p:nvPr/>
          </p:nvSpPr>
          <p:spPr>
            <a:xfrm>
              <a:off x="7673163" y="4784651"/>
              <a:ext cx="3687135" cy="1552354"/>
            </a:xfrm>
            <a:prstGeom prst="roundRect">
              <a:avLst>
                <a:gd name="adj" fmla="val 16667"/>
              </a:avLst>
            </a:prstGeom>
            <a:solidFill>
              <a:srgbClr val="ECE0CC"/>
            </a:solidFill>
            <a:ln w="28575">
              <a:solidFill>
                <a:srgbClr val="410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F61DADA-34F7-2ACA-53E5-DCB1D25EDA0A}"/>
                </a:ext>
              </a:extLst>
            </p:cNvPr>
            <p:cNvSpPr txBox="1"/>
            <p:nvPr/>
          </p:nvSpPr>
          <p:spPr>
            <a:xfrm>
              <a:off x="8148222" y="4415319"/>
              <a:ext cx="2737016" cy="369332"/>
            </a:xfrm>
            <a:prstGeom prst="rect">
              <a:avLst/>
            </a:prstGeom>
            <a:noFill/>
          </p:spPr>
          <p:txBody>
            <a:bodyPr wrap="square" rtlCol="0">
              <a:spAutoFit/>
            </a:bodyPr>
            <a:lstStyle/>
            <a:p>
              <a:pPr algn="ctr"/>
              <a:r>
                <a:rPr lang="en-US" b="1" dirty="0">
                  <a:solidFill>
                    <a:srgbClr val="410C01"/>
                  </a:solidFill>
                  <a:latin typeface="Sylfaen" panose="010A0502050306030303" pitchFamily="18" charset="0"/>
                </a:rPr>
                <a:t>ASI</a:t>
              </a:r>
            </a:p>
          </p:txBody>
        </p:sp>
      </p:grpSp>
      <p:grpSp>
        <p:nvGrpSpPr>
          <p:cNvPr id="16" name="Group 15">
            <a:extLst>
              <a:ext uri="{FF2B5EF4-FFF2-40B4-BE49-F238E27FC236}">
                <a16:creationId xmlns:a16="http://schemas.microsoft.com/office/drawing/2014/main" id="{71E628E7-2E82-5DE1-C8C1-15DFCF3D823F}"/>
              </a:ext>
            </a:extLst>
          </p:cNvPr>
          <p:cNvGrpSpPr/>
          <p:nvPr/>
        </p:nvGrpSpPr>
        <p:grpSpPr>
          <a:xfrm>
            <a:off x="1255003" y="5163695"/>
            <a:ext cx="406400" cy="775732"/>
            <a:chOff x="2666521" y="4329981"/>
            <a:chExt cx="406400" cy="775732"/>
          </a:xfrm>
        </p:grpSpPr>
        <p:pic>
          <p:nvPicPr>
            <p:cNvPr id="4" name="Test_F.ashi.08">
              <a:hlinkClick r:id="" action="ppaction://media"/>
              <a:extLst>
                <a:ext uri="{FF2B5EF4-FFF2-40B4-BE49-F238E27FC236}">
                  <a16:creationId xmlns:a16="http://schemas.microsoft.com/office/drawing/2014/main" id="{F46B663E-8D8B-7EBD-7082-E2A5D1C4BBF3}"/>
                </a:ext>
              </a:extLst>
            </p:cNvPr>
            <p:cNvPicPr>
              <a:picLocks noChangeAspect="1"/>
            </p:cNvPicPr>
            <p:nvPr>
              <a:audioFile r:link="rId12"/>
              <p:extLst>
                <p:ext uri="{DAA4B4D4-6D71-4841-9C94-3DE7FCFB9230}">
                  <p14:media xmlns:p14="http://schemas.microsoft.com/office/powerpoint/2010/main" r:embed="rId11"/>
                </p:ext>
              </p:extLst>
            </p:nvPr>
          </p:nvPicPr>
          <p:blipFill>
            <a:blip r:embed="rId15"/>
            <a:stretch>
              <a:fillRect/>
            </a:stretch>
          </p:blipFill>
          <p:spPr>
            <a:xfrm>
              <a:off x="2666521" y="4329981"/>
              <a:ext cx="406400" cy="406400"/>
            </a:xfrm>
            <a:prstGeom prst="rect">
              <a:avLst/>
            </a:prstGeom>
          </p:spPr>
        </p:pic>
        <p:sp>
          <p:nvSpPr>
            <p:cNvPr id="5" name="TextBox 4">
              <a:extLst>
                <a:ext uri="{FF2B5EF4-FFF2-40B4-BE49-F238E27FC236}">
                  <a16:creationId xmlns:a16="http://schemas.microsoft.com/office/drawing/2014/main" id="{29188D54-9C59-972A-EBAC-373698625A61}"/>
                </a:ext>
              </a:extLst>
            </p:cNvPr>
            <p:cNvSpPr txBox="1"/>
            <p:nvPr/>
          </p:nvSpPr>
          <p:spPr>
            <a:xfrm>
              <a:off x="266652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A</a:t>
              </a:r>
            </a:p>
          </p:txBody>
        </p:sp>
      </p:grpSp>
      <p:grpSp>
        <p:nvGrpSpPr>
          <p:cNvPr id="17" name="Group 16">
            <a:extLst>
              <a:ext uri="{FF2B5EF4-FFF2-40B4-BE49-F238E27FC236}">
                <a16:creationId xmlns:a16="http://schemas.microsoft.com/office/drawing/2014/main" id="{DDD67DAE-958D-DB74-CBE8-B39FD3640C24}"/>
              </a:ext>
            </a:extLst>
          </p:cNvPr>
          <p:cNvGrpSpPr/>
          <p:nvPr/>
        </p:nvGrpSpPr>
        <p:grpSpPr>
          <a:xfrm>
            <a:off x="1968358" y="5163695"/>
            <a:ext cx="442105" cy="775732"/>
            <a:chOff x="3379876" y="4329981"/>
            <a:chExt cx="442105" cy="775732"/>
          </a:xfrm>
        </p:grpSpPr>
        <p:sp>
          <p:nvSpPr>
            <p:cNvPr id="6" name="TextBox 5">
              <a:extLst>
                <a:ext uri="{FF2B5EF4-FFF2-40B4-BE49-F238E27FC236}">
                  <a16:creationId xmlns:a16="http://schemas.microsoft.com/office/drawing/2014/main" id="{43744681-E6AB-42F2-0C97-8AD42E2980DA}"/>
                </a:ext>
              </a:extLst>
            </p:cNvPr>
            <p:cNvSpPr txBox="1"/>
            <p:nvPr/>
          </p:nvSpPr>
          <p:spPr>
            <a:xfrm>
              <a:off x="341558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B</a:t>
              </a:r>
            </a:p>
          </p:txBody>
        </p:sp>
        <p:pic>
          <p:nvPicPr>
            <p:cNvPr id="11" name="Test_F.ashi.12">
              <a:hlinkClick r:id="" action="ppaction://media"/>
              <a:extLst>
                <a:ext uri="{FF2B5EF4-FFF2-40B4-BE49-F238E27FC236}">
                  <a16:creationId xmlns:a16="http://schemas.microsoft.com/office/drawing/2014/main" id="{CEF70DDF-54F2-A6A4-AB5F-F6FB7ED155C0}"/>
                </a:ext>
              </a:extLst>
            </p:cNvPr>
            <p:cNvPicPr>
              <a:picLocks noChangeAspect="1"/>
            </p:cNvPicPr>
            <p:nvPr>
              <a:audioFile r:link="rId10"/>
              <p:extLst>
                <p:ext uri="{DAA4B4D4-6D71-4841-9C94-3DE7FCFB9230}">
                  <p14:media xmlns:p14="http://schemas.microsoft.com/office/powerpoint/2010/main" r:embed="rId9"/>
                </p:ext>
              </p:extLst>
            </p:nvPr>
          </p:nvPicPr>
          <p:blipFill>
            <a:blip r:embed="rId15"/>
            <a:stretch>
              <a:fillRect/>
            </a:stretch>
          </p:blipFill>
          <p:spPr>
            <a:xfrm>
              <a:off x="3379876" y="4329981"/>
              <a:ext cx="406400" cy="406400"/>
            </a:xfrm>
            <a:prstGeom prst="rect">
              <a:avLst/>
            </a:prstGeom>
          </p:spPr>
        </p:pic>
      </p:grpSp>
      <p:grpSp>
        <p:nvGrpSpPr>
          <p:cNvPr id="18" name="Group 17">
            <a:extLst>
              <a:ext uri="{FF2B5EF4-FFF2-40B4-BE49-F238E27FC236}">
                <a16:creationId xmlns:a16="http://schemas.microsoft.com/office/drawing/2014/main" id="{8F194C70-A0DD-B30B-4BEA-A274E81FD756}"/>
              </a:ext>
            </a:extLst>
          </p:cNvPr>
          <p:cNvGrpSpPr/>
          <p:nvPr/>
        </p:nvGrpSpPr>
        <p:grpSpPr>
          <a:xfrm>
            <a:off x="2681713" y="5182229"/>
            <a:ext cx="406400" cy="775732"/>
            <a:chOff x="4164641" y="4329981"/>
            <a:chExt cx="406400" cy="775732"/>
          </a:xfrm>
        </p:grpSpPr>
        <p:sp>
          <p:nvSpPr>
            <p:cNvPr id="7" name="TextBox 6">
              <a:extLst>
                <a:ext uri="{FF2B5EF4-FFF2-40B4-BE49-F238E27FC236}">
                  <a16:creationId xmlns:a16="http://schemas.microsoft.com/office/drawing/2014/main" id="{D37C2B64-DFD4-B088-6486-F501F0EB3606}"/>
                </a:ext>
              </a:extLst>
            </p:cNvPr>
            <p:cNvSpPr txBox="1"/>
            <p:nvPr/>
          </p:nvSpPr>
          <p:spPr>
            <a:xfrm>
              <a:off x="416464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C</a:t>
              </a:r>
            </a:p>
          </p:txBody>
        </p:sp>
        <p:pic>
          <p:nvPicPr>
            <p:cNvPr id="12" name="Test_F.ashi.13">
              <a:hlinkClick r:id="" action="ppaction://media"/>
              <a:extLst>
                <a:ext uri="{FF2B5EF4-FFF2-40B4-BE49-F238E27FC236}">
                  <a16:creationId xmlns:a16="http://schemas.microsoft.com/office/drawing/2014/main" id="{C9145B79-F24E-38C4-0245-746977EF424F}"/>
                </a:ext>
              </a:extLst>
            </p:cNvPr>
            <p:cNvPicPr>
              <a:picLocks noChangeAspect="1"/>
            </p:cNvPicPr>
            <p:nvPr>
              <a:audioFile r:link="rId8"/>
              <p:extLst>
                <p:ext uri="{DAA4B4D4-6D71-4841-9C94-3DE7FCFB9230}">
                  <p14:media xmlns:p14="http://schemas.microsoft.com/office/powerpoint/2010/main" r:embed="rId7"/>
                </p:ext>
              </p:extLst>
            </p:nvPr>
          </p:nvPicPr>
          <p:blipFill>
            <a:blip r:embed="rId15"/>
            <a:stretch>
              <a:fillRect/>
            </a:stretch>
          </p:blipFill>
          <p:spPr>
            <a:xfrm>
              <a:off x="4164641" y="4329981"/>
              <a:ext cx="406400" cy="406400"/>
            </a:xfrm>
            <a:prstGeom prst="rect">
              <a:avLst/>
            </a:prstGeom>
          </p:spPr>
        </p:pic>
      </p:grpSp>
      <p:grpSp>
        <p:nvGrpSpPr>
          <p:cNvPr id="19" name="Group 18">
            <a:extLst>
              <a:ext uri="{FF2B5EF4-FFF2-40B4-BE49-F238E27FC236}">
                <a16:creationId xmlns:a16="http://schemas.microsoft.com/office/drawing/2014/main" id="{37E669EC-B4E5-3104-749F-E58547DCB721}"/>
              </a:ext>
            </a:extLst>
          </p:cNvPr>
          <p:cNvGrpSpPr/>
          <p:nvPr/>
        </p:nvGrpSpPr>
        <p:grpSpPr>
          <a:xfrm>
            <a:off x="9021749" y="5200763"/>
            <a:ext cx="406400" cy="775732"/>
            <a:chOff x="4913701" y="4329981"/>
            <a:chExt cx="406400" cy="775732"/>
          </a:xfrm>
        </p:grpSpPr>
        <p:sp>
          <p:nvSpPr>
            <p:cNvPr id="8" name="TextBox 7">
              <a:extLst>
                <a:ext uri="{FF2B5EF4-FFF2-40B4-BE49-F238E27FC236}">
                  <a16:creationId xmlns:a16="http://schemas.microsoft.com/office/drawing/2014/main" id="{9E375AC2-0765-4A39-7F36-5E5BA520CBA4}"/>
                </a:ext>
              </a:extLst>
            </p:cNvPr>
            <p:cNvSpPr txBox="1"/>
            <p:nvPr/>
          </p:nvSpPr>
          <p:spPr>
            <a:xfrm>
              <a:off x="491370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D</a:t>
              </a:r>
            </a:p>
          </p:txBody>
        </p:sp>
        <p:pic>
          <p:nvPicPr>
            <p:cNvPr id="13" name="Test_F.ashi.14">
              <a:hlinkClick r:id="" action="ppaction://media"/>
              <a:extLst>
                <a:ext uri="{FF2B5EF4-FFF2-40B4-BE49-F238E27FC236}">
                  <a16:creationId xmlns:a16="http://schemas.microsoft.com/office/drawing/2014/main" id="{8E1ACE45-89E2-94CF-708C-59788A14320A}"/>
                </a:ext>
              </a:extLst>
            </p:cNvPr>
            <p:cNvPicPr>
              <a:picLocks noChangeAspect="1"/>
            </p:cNvPicPr>
            <p:nvPr>
              <a:audioFile r:link="rId6"/>
              <p:extLst>
                <p:ext uri="{DAA4B4D4-6D71-4841-9C94-3DE7FCFB9230}">
                  <p14:media xmlns:p14="http://schemas.microsoft.com/office/powerpoint/2010/main" r:embed="rId5"/>
                </p:ext>
              </p:extLst>
            </p:nvPr>
          </p:nvPicPr>
          <p:blipFill>
            <a:blip r:embed="rId15"/>
            <a:stretch>
              <a:fillRect/>
            </a:stretch>
          </p:blipFill>
          <p:spPr>
            <a:xfrm>
              <a:off x="4913701" y="4329981"/>
              <a:ext cx="406400" cy="406400"/>
            </a:xfrm>
            <a:prstGeom prst="rect">
              <a:avLst/>
            </a:prstGeom>
          </p:spPr>
        </p:pic>
      </p:grpSp>
      <p:grpSp>
        <p:nvGrpSpPr>
          <p:cNvPr id="20" name="Group 19">
            <a:extLst>
              <a:ext uri="{FF2B5EF4-FFF2-40B4-BE49-F238E27FC236}">
                <a16:creationId xmlns:a16="http://schemas.microsoft.com/office/drawing/2014/main" id="{7A7DCD23-A222-A754-EC29-BCCBCA6B7BE0}"/>
              </a:ext>
            </a:extLst>
          </p:cNvPr>
          <p:cNvGrpSpPr/>
          <p:nvPr/>
        </p:nvGrpSpPr>
        <p:grpSpPr>
          <a:xfrm>
            <a:off x="9738939" y="5200763"/>
            <a:ext cx="438270" cy="775732"/>
            <a:chOff x="5630891" y="4329981"/>
            <a:chExt cx="438270" cy="775732"/>
          </a:xfrm>
        </p:grpSpPr>
        <p:sp>
          <p:nvSpPr>
            <p:cNvPr id="9" name="TextBox 8">
              <a:extLst>
                <a:ext uri="{FF2B5EF4-FFF2-40B4-BE49-F238E27FC236}">
                  <a16:creationId xmlns:a16="http://schemas.microsoft.com/office/drawing/2014/main" id="{E56BC60F-2ED8-F5B5-368A-4EE128B8B63A}"/>
                </a:ext>
              </a:extLst>
            </p:cNvPr>
            <p:cNvSpPr txBox="1"/>
            <p:nvPr/>
          </p:nvSpPr>
          <p:spPr>
            <a:xfrm>
              <a:off x="566276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E</a:t>
              </a:r>
            </a:p>
          </p:txBody>
        </p:sp>
        <p:pic>
          <p:nvPicPr>
            <p:cNvPr id="14" name="Test_F.ashi.15">
              <a:hlinkClick r:id="" action="ppaction://media"/>
              <a:extLst>
                <a:ext uri="{FF2B5EF4-FFF2-40B4-BE49-F238E27FC236}">
                  <a16:creationId xmlns:a16="http://schemas.microsoft.com/office/drawing/2014/main" id="{0B629BA3-4EAB-EC47-18CD-40164B4DAE33}"/>
                </a:ext>
              </a:extLst>
            </p:cNvPr>
            <p:cNvPicPr>
              <a:picLocks noChangeAspect="1"/>
            </p:cNvPicPr>
            <p:nvPr>
              <a:audioFile r:link="rId4"/>
              <p:extLst>
                <p:ext uri="{DAA4B4D4-6D71-4841-9C94-3DE7FCFB9230}">
                  <p14:media xmlns:p14="http://schemas.microsoft.com/office/powerpoint/2010/main" r:embed="rId3"/>
                </p:ext>
              </p:extLst>
            </p:nvPr>
          </p:nvPicPr>
          <p:blipFill>
            <a:blip r:embed="rId15"/>
            <a:stretch>
              <a:fillRect/>
            </a:stretch>
          </p:blipFill>
          <p:spPr>
            <a:xfrm>
              <a:off x="5630891" y="4329981"/>
              <a:ext cx="406400" cy="406400"/>
            </a:xfrm>
            <a:prstGeom prst="rect">
              <a:avLst/>
            </a:prstGeom>
          </p:spPr>
        </p:pic>
      </p:grpSp>
      <p:grpSp>
        <p:nvGrpSpPr>
          <p:cNvPr id="21" name="Group 20">
            <a:extLst>
              <a:ext uri="{FF2B5EF4-FFF2-40B4-BE49-F238E27FC236}">
                <a16:creationId xmlns:a16="http://schemas.microsoft.com/office/drawing/2014/main" id="{7E3A78F0-0A4C-AAF4-EE98-927F59BDC787}"/>
              </a:ext>
            </a:extLst>
          </p:cNvPr>
          <p:cNvGrpSpPr/>
          <p:nvPr/>
        </p:nvGrpSpPr>
        <p:grpSpPr>
          <a:xfrm>
            <a:off x="10519869" y="5200763"/>
            <a:ext cx="406400" cy="775732"/>
            <a:chOff x="6411821" y="4329981"/>
            <a:chExt cx="406400" cy="775732"/>
          </a:xfrm>
        </p:grpSpPr>
        <p:sp>
          <p:nvSpPr>
            <p:cNvPr id="10" name="TextBox 9">
              <a:extLst>
                <a:ext uri="{FF2B5EF4-FFF2-40B4-BE49-F238E27FC236}">
                  <a16:creationId xmlns:a16="http://schemas.microsoft.com/office/drawing/2014/main" id="{38C23BAC-1FEC-E006-0367-107133E32165}"/>
                </a:ext>
              </a:extLst>
            </p:cNvPr>
            <p:cNvSpPr txBox="1"/>
            <p:nvPr/>
          </p:nvSpPr>
          <p:spPr>
            <a:xfrm>
              <a:off x="641182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F</a:t>
              </a:r>
            </a:p>
          </p:txBody>
        </p:sp>
        <p:pic>
          <p:nvPicPr>
            <p:cNvPr id="15" name="Test_F.ashi.19">
              <a:hlinkClick r:id="" action="ppaction://media"/>
              <a:extLst>
                <a:ext uri="{FF2B5EF4-FFF2-40B4-BE49-F238E27FC236}">
                  <a16:creationId xmlns:a16="http://schemas.microsoft.com/office/drawing/2014/main" id="{D873AEA3-FD82-18DD-96CB-E9AD13B30F67}"/>
                </a:ext>
              </a:extLst>
            </p:cNvPr>
            <p:cNvPicPr>
              <a:picLocks noChangeAspect="1"/>
            </p:cNvPicPr>
            <p:nvPr>
              <a:audioFile r:link="rId2"/>
              <p:extLst>
                <p:ext uri="{DAA4B4D4-6D71-4841-9C94-3DE7FCFB9230}">
                  <p14:media xmlns:p14="http://schemas.microsoft.com/office/powerpoint/2010/main" r:embed="rId1"/>
                </p:ext>
              </p:extLst>
            </p:nvPr>
          </p:nvPicPr>
          <p:blipFill>
            <a:blip r:embed="rId15"/>
            <a:stretch>
              <a:fillRect/>
            </a:stretch>
          </p:blipFill>
          <p:spPr>
            <a:xfrm>
              <a:off x="6411821" y="4329981"/>
              <a:ext cx="406400" cy="406400"/>
            </a:xfrm>
            <a:prstGeom prst="rect">
              <a:avLst/>
            </a:prstGeom>
          </p:spPr>
        </p:pic>
      </p:grpSp>
      <p:sp>
        <p:nvSpPr>
          <p:cNvPr id="34" name="Title 1">
            <a:extLst>
              <a:ext uri="{FF2B5EF4-FFF2-40B4-BE49-F238E27FC236}">
                <a16:creationId xmlns:a16="http://schemas.microsoft.com/office/drawing/2014/main" id="{A77912B5-EEC9-B852-CE2F-1E6EF33E81F1}"/>
              </a:ext>
            </a:extLst>
          </p:cNvPr>
          <p:cNvSpPr>
            <a:spLocks noGrp="1"/>
          </p:cNvSpPr>
          <p:nvPr>
            <p:ph type="title"/>
          </p:nvPr>
        </p:nvSpPr>
        <p:spPr>
          <a:xfrm>
            <a:off x="4425111" y="130906"/>
            <a:ext cx="3492262" cy="1325563"/>
          </a:xfrm>
        </p:spPr>
        <p:txBody>
          <a:bodyPr/>
          <a:lstStyle/>
          <a:p>
            <a:r>
              <a:rPr lang="en-US" dirty="0">
                <a:solidFill>
                  <a:srgbClr val="410C01"/>
                </a:solidFill>
                <a:latin typeface="Sylfaen" panose="010A0502050306030303" pitchFamily="18" charset="0"/>
              </a:rPr>
              <a:t>Introduction</a:t>
            </a:r>
          </a:p>
        </p:txBody>
      </p:sp>
      <p:sp>
        <p:nvSpPr>
          <p:cNvPr id="35" name="Content Placeholder 2">
            <a:extLst>
              <a:ext uri="{FF2B5EF4-FFF2-40B4-BE49-F238E27FC236}">
                <a16:creationId xmlns:a16="http://schemas.microsoft.com/office/drawing/2014/main" id="{0C1FE685-7295-EEF5-E292-9D46EEE768D6}"/>
              </a:ext>
            </a:extLst>
          </p:cNvPr>
          <p:cNvSpPr>
            <a:spLocks noGrp="1"/>
          </p:cNvSpPr>
          <p:nvPr>
            <p:ph idx="1"/>
          </p:nvPr>
        </p:nvSpPr>
        <p:spPr>
          <a:xfrm>
            <a:off x="838200" y="2161229"/>
            <a:ext cx="10515600" cy="940514"/>
          </a:xfrm>
        </p:spPr>
        <p:txBody>
          <a:bodyPr>
            <a:normAutofit/>
          </a:bodyPr>
          <a:lstStyle/>
          <a:p>
            <a:r>
              <a:rPr lang="en-US" dirty="0">
                <a:solidFill>
                  <a:srgbClr val="410C01"/>
                </a:solidFill>
                <a:latin typeface="Sylfaen" panose="010A0502050306030303" pitchFamily="18" charset="0"/>
              </a:rPr>
              <a:t>Our ability to perceive speech is </a:t>
            </a:r>
            <a:r>
              <a:rPr lang="en-US" b="1" dirty="0">
                <a:solidFill>
                  <a:srgbClr val="410C01"/>
                </a:solidFill>
                <a:latin typeface="Sylfaen" panose="010A0502050306030303" pitchFamily="18" charset="0"/>
              </a:rPr>
              <a:t>adaptable</a:t>
            </a:r>
          </a:p>
        </p:txBody>
      </p:sp>
      <p:sp>
        <p:nvSpPr>
          <p:cNvPr id="36" name="Content Placeholder 2">
            <a:extLst>
              <a:ext uri="{FF2B5EF4-FFF2-40B4-BE49-F238E27FC236}">
                <a16:creationId xmlns:a16="http://schemas.microsoft.com/office/drawing/2014/main" id="{3526BCAB-135A-098D-1E53-737BF50EA033}"/>
              </a:ext>
            </a:extLst>
          </p:cNvPr>
          <p:cNvSpPr txBox="1">
            <a:spLocks/>
          </p:cNvSpPr>
          <p:nvPr/>
        </p:nvSpPr>
        <p:spPr>
          <a:xfrm>
            <a:off x="831702" y="1514692"/>
            <a:ext cx="10515600" cy="562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410C01"/>
                </a:solidFill>
                <a:latin typeface="Sylfaen" panose="010A0502050306030303" pitchFamily="18" charset="0"/>
              </a:rPr>
              <a:t>Speech production is </a:t>
            </a:r>
            <a:r>
              <a:rPr lang="en-US" b="1" dirty="0">
                <a:solidFill>
                  <a:srgbClr val="410C01"/>
                </a:solidFill>
                <a:latin typeface="Sylfaen" panose="010A0502050306030303" pitchFamily="18" charset="0"/>
              </a:rPr>
              <a:t>variable</a:t>
            </a:r>
          </a:p>
          <a:p>
            <a:pPr marL="0" indent="0">
              <a:buFont typeface="Arial" panose="020B0604020202020204" pitchFamily="34" charset="0"/>
              <a:buNone/>
            </a:pPr>
            <a:endParaRPr lang="en-US" dirty="0">
              <a:solidFill>
                <a:srgbClr val="410C01"/>
              </a:solidFill>
            </a:endParaRPr>
          </a:p>
        </p:txBody>
      </p:sp>
    </p:spTree>
    <p:extLst>
      <p:ext uri="{BB962C8B-B14F-4D97-AF65-F5344CB8AC3E}">
        <p14:creationId xmlns:p14="http://schemas.microsoft.com/office/powerpoint/2010/main" val="193221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1.45833E-6 2.96296E-6 L 0.45612 0.00555 " pathEditMode="fixed" rAng="0" ptsTypes="AA">
                                      <p:cBhvr>
                                        <p:cTn id="6" dur="2000" fill="hold"/>
                                        <p:tgtEl>
                                          <p:spTgt spid="18"/>
                                        </p:tgtEl>
                                        <p:attrNameLst>
                                          <p:attrName>ppt_x</p:attrName>
                                          <p:attrName>ppt_y</p:attrName>
                                        </p:attrNameLst>
                                      </p:cBhvr>
                                      <p:rCtr x="22799" y="278"/>
                                    </p:animMotion>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audio>
              <p:cMediaNode vol="80000">
                <p:cTn id="8" fill="hold" display="0">
                  <p:stCondLst>
                    <p:cond delay="indefinite"/>
                  </p:stCondLst>
                  <p:endCondLst>
                    <p:cond evt="onStopAudio" delay="0">
                      <p:tgtEl>
                        <p:sldTgt/>
                      </p:tgtEl>
                    </p:cond>
                  </p:endCondLst>
                </p:cTn>
                <p:tgtEl>
                  <p:spTgt spid="11"/>
                </p:tgtEl>
              </p:cMediaNode>
            </p:audio>
            <p:audio>
              <p:cMediaNode vol="80000">
                <p:cTn id="9" fill="hold" display="0">
                  <p:stCondLst>
                    <p:cond delay="indefinite"/>
                  </p:stCondLst>
                  <p:endCondLst>
                    <p:cond evt="onStopAudio" delay="0">
                      <p:tgtEl>
                        <p:sldTgt/>
                      </p:tgtEl>
                    </p:cond>
                  </p:endCondLst>
                </p:cTn>
                <p:tgtEl>
                  <p:spTgt spid="12"/>
                </p:tgtEl>
              </p:cMediaNode>
            </p:audio>
            <p:audio>
              <p:cMediaNode vol="80000">
                <p:cTn id="10" fill="hold" display="0">
                  <p:stCondLst>
                    <p:cond delay="indefinite"/>
                  </p:stCondLst>
                  <p:endCondLst>
                    <p:cond evt="onStopAudio" delay="0">
                      <p:tgtEl>
                        <p:sldTgt/>
                      </p:tgtEl>
                    </p:cond>
                  </p:endCondLst>
                </p:cTn>
                <p:tgtEl>
                  <p:spTgt spid="13"/>
                </p:tgtEl>
              </p:cMediaNode>
            </p:audio>
            <p:audio>
              <p:cMediaNode vol="80000">
                <p:cTn id="11" fill="hold" display="0">
                  <p:stCondLst>
                    <p:cond delay="indefinite"/>
                  </p:stCondLst>
                  <p:endCondLst>
                    <p:cond evt="onStopAudio" delay="0">
                      <p:tgtEl>
                        <p:sldTgt/>
                      </p:tgtEl>
                    </p:cond>
                  </p:endCondLst>
                </p:cTn>
                <p:tgtEl>
                  <p:spTgt spid="14"/>
                </p:tgtEl>
              </p:cMediaNode>
            </p:audio>
            <p:audio>
              <p:cMediaNode vol="80000">
                <p:cTn id="12" fill="hold" display="0">
                  <p:stCondLst>
                    <p:cond delay="indefinite"/>
                  </p:stCondLst>
                  <p:endCondLst>
                    <p:cond evt="onStopAudio" delay="0">
                      <p:tgtEl>
                        <p:sldTgt/>
                      </p:tgtEl>
                    </p:cond>
                  </p:endCondLst>
                </p:cTn>
                <p:tgtEl>
                  <p:spTgt spid="1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8B4DED4B-7BC8-5F11-D427-312FC1D3E61C}"/>
              </a:ext>
            </a:extLst>
          </p:cNvPr>
          <p:cNvGrpSpPr/>
          <p:nvPr/>
        </p:nvGrpSpPr>
        <p:grpSpPr>
          <a:xfrm>
            <a:off x="831702" y="4415319"/>
            <a:ext cx="3687135" cy="1921686"/>
            <a:chOff x="831702" y="4415319"/>
            <a:chExt cx="3687135" cy="1921686"/>
          </a:xfrm>
        </p:grpSpPr>
        <p:sp>
          <p:nvSpPr>
            <p:cNvPr id="23" name="Rectangle: Rounded Corners 22">
              <a:extLst>
                <a:ext uri="{FF2B5EF4-FFF2-40B4-BE49-F238E27FC236}">
                  <a16:creationId xmlns:a16="http://schemas.microsoft.com/office/drawing/2014/main" id="{E62E259F-C29A-9A3D-15E9-5B0E6B4F7B26}"/>
                </a:ext>
              </a:extLst>
            </p:cNvPr>
            <p:cNvSpPr/>
            <p:nvPr/>
          </p:nvSpPr>
          <p:spPr>
            <a:xfrm>
              <a:off x="831702" y="4784651"/>
              <a:ext cx="3687135" cy="1552354"/>
            </a:xfrm>
            <a:prstGeom prst="roundRect">
              <a:avLst>
                <a:gd name="adj" fmla="val 16667"/>
              </a:avLst>
            </a:prstGeom>
            <a:solidFill>
              <a:srgbClr val="ECE0CC"/>
            </a:solidFill>
            <a:ln w="28575">
              <a:solidFill>
                <a:srgbClr val="410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7ED2ADB7-78E0-20E7-ECDE-3785A0341623}"/>
                </a:ext>
              </a:extLst>
            </p:cNvPr>
            <p:cNvSpPr txBox="1"/>
            <p:nvPr/>
          </p:nvSpPr>
          <p:spPr>
            <a:xfrm>
              <a:off x="1306761" y="4415319"/>
              <a:ext cx="2737016" cy="369332"/>
            </a:xfrm>
            <a:prstGeom prst="rect">
              <a:avLst/>
            </a:prstGeom>
            <a:noFill/>
          </p:spPr>
          <p:txBody>
            <a:bodyPr wrap="square" rtlCol="0">
              <a:spAutoFit/>
            </a:bodyPr>
            <a:lstStyle/>
            <a:p>
              <a:pPr algn="ctr"/>
              <a:r>
                <a:rPr lang="en-US" b="1" dirty="0">
                  <a:solidFill>
                    <a:srgbClr val="410C01"/>
                  </a:solidFill>
                  <a:latin typeface="Sylfaen" panose="010A0502050306030303" pitchFamily="18" charset="0"/>
                </a:rPr>
                <a:t>ASHI</a:t>
              </a:r>
            </a:p>
          </p:txBody>
        </p:sp>
      </p:grpSp>
      <p:grpSp>
        <p:nvGrpSpPr>
          <p:cNvPr id="30" name="Group 29">
            <a:extLst>
              <a:ext uri="{FF2B5EF4-FFF2-40B4-BE49-F238E27FC236}">
                <a16:creationId xmlns:a16="http://schemas.microsoft.com/office/drawing/2014/main" id="{EEEABDB0-0177-2516-67DA-0B1EA8729533}"/>
              </a:ext>
            </a:extLst>
          </p:cNvPr>
          <p:cNvGrpSpPr/>
          <p:nvPr/>
        </p:nvGrpSpPr>
        <p:grpSpPr>
          <a:xfrm>
            <a:off x="7673163" y="4415319"/>
            <a:ext cx="3687135" cy="1921686"/>
            <a:chOff x="7673163" y="4415319"/>
            <a:chExt cx="3687135" cy="1921686"/>
          </a:xfrm>
        </p:grpSpPr>
        <p:sp>
          <p:nvSpPr>
            <p:cNvPr id="24" name="Rectangle: Rounded Corners 23">
              <a:extLst>
                <a:ext uri="{FF2B5EF4-FFF2-40B4-BE49-F238E27FC236}">
                  <a16:creationId xmlns:a16="http://schemas.microsoft.com/office/drawing/2014/main" id="{13595303-9D6F-0088-48CF-E1D342DF5A95}"/>
                </a:ext>
              </a:extLst>
            </p:cNvPr>
            <p:cNvSpPr/>
            <p:nvPr/>
          </p:nvSpPr>
          <p:spPr>
            <a:xfrm>
              <a:off x="7673163" y="4784651"/>
              <a:ext cx="3687135" cy="1552354"/>
            </a:xfrm>
            <a:prstGeom prst="roundRect">
              <a:avLst>
                <a:gd name="adj" fmla="val 16667"/>
              </a:avLst>
            </a:prstGeom>
            <a:solidFill>
              <a:srgbClr val="ECE0CC"/>
            </a:solidFill>
            <a:ln w="28575">
              <a:solidFill>
                <a:srgbClr val="410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F61DADA-34F7-2ACA-53E5-DCB1D25EDA0A}"/>
                </a:ext>
              </a:extLst>
            </p:cNvPr>
            <p:cNvSpPr txBox="1"/>
            <p:nvPr/>
          </p:nvSpPr>
          <p:spPr>
            <a:xfrm>
              <a:off x="8148222" y="4415319"/>
              <a:ext cx="2737016" cy="369332"/>
            </a:xfrm>
            <a:prstGeom prst="rect">
              <a:avLst/>
            </a:prstGeom>
            <a:noFill/>
          </p:spPr>
          <p:txBody>
            <a:bodyPr wrap="square" rtlCol="0">
              <a:spAutoFit/>
            </a:bodyPr>
            <a:lstStyle/>
            <a:p>
              <a:pPr algn="ctr"/>
              <a:r>
                <a:rPr lang="en-US" b="1" dirty="0">
                  <a:solidFill>
                    <a:srgbClr val="410C01"/>
                  </a:solidFill>
                  <a:latin typeface="Sylfaen" panose="010A0502050306030303" pitchFamily="18" charset="0"/>
                </a:rPr>
                <a:t>ASI</a:t>
              </a:r>
            </a:p>
          </p:txBody>
        </p:sp>
      </p:grpSp>
      <p:grpSp>
        <p:nvGrpSpPr>
          <p:cNvPr id="16" name="Group 15">
            <a:extLst>
              <a:ext uri="{FF2B5EF4-FFF2-40B4-BE49-F238E27FC236}">
                <a16:creationId xmlns:a16="http://schemas.microsoft.com/office/drawing/2014/main" id="{71E628E7-2E82-5DE1-C8C1-15DFCF3D823F}"/>
              </a:ext>
            </a:extLst>
          </p:cNvPr>
          <p:cNvGrpSpPr/>
          <p:nvPr/>
        </p:nvGrpSpPr>
        <p:grpSpPr>
          <a:xfrm>
            <a:off x="1255003" y="5163695"/>
            <a:ext cx="406400" cy="775732"/>
            <a:chOff x="2666521" y="4329981"/>
            <a:chExt cx="406400" cy="775732"/>
          </a:xfrm>
        </p:grpSpPr>
        <p:pic>
          <p:nvPicPr>
            <p:cNvPr id="4" name="Test_F.ashi.08">
              <a:hlinkClick r:id="" action="ppaction://media"/>
              <a:extLst>
                <a:ext uri="{FF2B5EF4-FFF2-40B4-BE49-F238E27FC236}">
                  <a16:creationId xmlns:a16="http://schemas.microsoft.com/office/drawing/2014/main" id="{F46B663E-8D8B-7EBD-7082-E2A5D1C4BBF3}"/>
                </a:ext>
              </a:extLst>
            </p:cNvPr>
            <p:cNvPicPr>
              <a:picLocks noChangeAspect="1"/>
            </p:cNvPicPr>
            <p:nvPr>
              <a:audioFile r:link="rId12"/>
              <p:extLst>
                <p:ext uri="{DAA4B4D4-6D71-4841-9C94-3DE7FCFB9230}">
                  <p14:media xmlns:p14="http://schemas.microsoft.com/office/powerpoint/2010/main" r:embed="rId11"/>
                </p:ext>
              </p:extLst>
            </p:nvPr>
          </p:nvPicPr>
          <p:blipFill>
            <a:blip r:embed="rId15"/>
            <a:stretch>
              <a:fillRect/>
            </a:stretch>
          </p:blipFill>
          <p:spPr>
            <a:xfrm>
              <a:off x="2666521" y="4329981"/>
              <a:ext cx="406400" cy="406400"/>
            </a:xfrm>
            <a:prstGeom prst="rect">
              <a:avLst/>
            </a:prstGeom>
          </p:spPr>
        </p:pic>
        <p:sp>
          <p:nvSpPr>
            <p:cNvPr id="5" name="TextBox 4">
              <a:extLst>
                <a:ext uri="{FF2B5EF4-FFF2-40B4-BE49-F238E27FC236}">
                  <a16:creationId xmlns:a16="http://schemas.microsoft.com/office/drawing/2014/main" id="{29188D54-9C59-972A-EBAC-373698625A61}"/>
                </a:ext>
              </a:extLst>
            </p:cNvPr>
            <p:cNvSpPr txBox="1"/>
            <p:nvPr/>
          </p:nvSpPr>
          <p:spPr>
            <a:xfrm>
              <a:off x="266652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A</a:t>
              </a:r>
            </a:p>
          </p:txBody>
        </p:sp>
      </p:grpSp>
      <p:grpSp>
        <p:nvGrpSpPr>
          <p:cNvPr id="17" name="Group 16">
            <a:extLst>
              <a:ext uri="{FF2B5EF4-FFF2-40B4-BE49-F238E27FC236}">
                <a16:creationId xmlns:a16="http://schemas.microsoft.com/office/drawing/2014/main" id="{DDD67DAE-958D-DB74-CBE8-B39FD3640C24}"/>
              </a:ext>
            </a:extLst>
          </p:cNvPr>
          <p:cNvGrpSpPr/>
          <p:nvPr/>
        </p:nvGrpSpPr>
        <p:grpSpPr>
          <a:xfrm>
            <a:off x="1968358" y="5163695"/>
            <a:ext cx="442105" cy="775732"/>
            <a:chOff x="3379876" y="4329981"/>
            <a:chExt cx="442105" cy="775732"/>
          </a:xfrm>
        </p:grpSpPr>
        <p:sp>
          <p:nvSpPr>
            <p:cNvPr id="6" name="TextBox 5">
              <a:extLst>
                <a:ext uri="{FF2B5EF4-FFF2-40B4-BE49-F238E27FC236}">
                  <a16:creationId xmlns:a16="http://schemas.microsoft.com/office/drawing/2014/main" id="{43744681-E6AB-42F2-0C97-8AD42E2980DA}"/>
                </a:ext>
              </a:extLst>
            </p:cNvPr>
            <p:cNvSpPr txBox="1"/>
            <p:nvPr/>
          </p:nvSpPr>
          <p:spPr>
            <a:xfrm>
              <a:off x="341558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B</a:t>
              </a:r>
            </a:p>
          </p:txBody>
        </p:sp>
        <p:pic>
          <p:nvPicPr>
            <p:cNvPr id="11" name="Test_F.ashi.12">
              <a:hlinkClick r:id="" action="ppaction://media"/>
              <a:extLst>
                <a:ext uri="{FF2B5EF4-FFF2-40B4-BE49-F238E27FC236}">
                  <a16:creationId xmlns:a16="http://schemas.microsoft.com/office/drawing/2014/main" id="{CEF70DDF-54F2-A6A4-AB5F-F6FB7ED155C0}"/>
                </a:ext>
              </a:extLst>
            </p:cNvPr>
            <p:cNvPicPr>
              <a:picLocks noChangeAspect="1"/>
            </p:cNvPicPr>
            <p:nvPr>
              <a:audioFile r:link="rId10"/>
              <p:extLst>
                <p:ext uri="{DAA4B4D4-6D71-4841-9C94-3DE7FCFB9230}">
                  <p14:media xmlns:p14="http://schemas.microsoft.com/office/powerpoint/2010/main" r:embed="rId9"/>
                </p:ext>
              </p:extLst>
            </p:nvPr>
          </p:nvPicPr>
          <p:blipFill>
            <a:blip r:embed="rId15"/>
            <a:stretch>
              <a:fillRect/>
            </a:stretch>
          </p:blipFill>
          <p:spPr>
            <a:xfrm>
              <a:off x="3379876" y="4329981"/>
              <a:ext cx="406400" cy="406400"/>
            </a:xfrm>
            <a:prstGeom prst="rect">
              <a:avLst/>
            </a:prstGeom>
          </p:spPr>
        </p:pic>
      </p:grpSp>
      <p:grpSp>
        <p:nvGrpSpPr>
          <p:cNvPr id="18" name="Group 17">
            <a:extLst>
              <a:ext uri="{FF2B5EF4-FFF2-40B4-BE49-F238E27FC236}">
                <a16:creationId xmlns:a16="http://schemas.microsoft.com/office/drawing/2014/main" id="{8F194C70-A0DD-B30B-4BEA-A274E81FD756}"/>
              </a:ext>
            </a:extLst>
          </p:cNvPr>
          <p:cNvGrpSpPr/>
          <p:nvPr/>
        </p:nvGrpSpPr>
        <p:grpSpPr>
          <a:xfrm>
            <a:off x="2681713" y="5182229"/>
            <a:ext cx="406400" cy="775732"/>
            <a:chOff x="4164641" y="4329981"/>
            <a:chExt cx="406400" cy="775732"/>
          </a:xfrm>
        </p:grpSpPr>
        <p:sp>
          <p:nvSpPr>
            <p:cNvPr id="7" name="TextBox 6">
              <a:extLst>
                <a:ext uri="{FF2B5EF4-FFF2-40B4-BE49-F238E27FC236}">
                  <a16:creationId xmlns:a16="http://schemas.microsoft.com/office/drawing/2014/main" id="{D37C2B64-DFD4-B088-6486-F501F0EB3606}"/>
                </a:ext>
              </a:extLst>
            </p:cNvPr>
            <p:cNvSpPr txBox="1"/>
            <p:nvPr/>
          </p:nvSpPr>
          <p:spPr>
            <a:xfrm>
              <a:off x="416464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C</a:t>
              </a:r>
            </a:p>
          </p:txBody>
        </p:sp>
        <p:pic>
          <p:nvPicPr>
            <p:cNvPr id="12" name="Test_F.ashi.13">
              <a:hlinkClick r:id="" action="ppaction://media"/>
              <a:extLst>
                <a:ext uri="{FF2B5EF4-FFF2-40B4-BE49-F238E27FC236}">
                  <a16:creationId xmlns:a16="http://schemas.microsoft.com/office/drawing/2014/main" id="{C9145B79-F24E-38C4-0245-746977EF424F}"/>
                </a:ext>
              </a:extLst>
            </p:cNvPr>
            <p:cNvPicPr>
              <a:picLocks noChangeAspect="1"/>
            </p:cNvPicPr>
            <p:nvPr>
              <a:audioFile r:link="rId8"/>
              <p:extLst>
                <p:ext uri="{DAA4B4D4-6D71-4841-9C94-3DE7FCFB9230}">
                  <p14:media xmlns:p14="http://schemas.microsoft.com/office/powerpoint/2010/main" r:embed="rId7"/>
                </p:ext>
              </p:extLst>
            </p:nvPr>
          </p:nvPicPr>
          <p:blipFill>
            <a:blip r:embed="rId15"/>
            <a:stretch>
              <a:fillRect/>
            </a:stretch>
          </p:blipFill>
          <p:spPr>
            <a:xfrm>
              <a:off x="4164641" y="4329981"/>
              <a:ext cx="406400" cy="406400"/>
            </a:xfrm>
            <a:prstGeom prst="rect">
              <a:avLst/>
            </a:prstGeom>
          </p:spPr>
        </p:pic>
      </p:grpSp>
      <p:grpSp>
        <p:nvGrpSpPr>
          <p:cNvPr id="19" name="Group 18">
            <a:extLst>
              <a:ext uri="{FF2B5EF4-FFF2-40B4-BE49-F238E27FC236}">
                <a16:creationId xmlns:a16="http://schemas.microsoft.com/office/drawing/2014/main" id="{37E669EC-B4E5-3104-749F-E58547DCB721}"/>
              </a:ext>
            </a:extLst>
          </p:cNvPr>
          <p:cNvGrpSpPr/>
          <p:nvPr/>
        </p:nvGrpSpPr>
        <p:grpSpPr>
          <a:xfrm>
            <a:off x="9021749" y="5200763"/>
            <a:ext cx="406400" cy="775732"/>
            <a:chOff x="4913701" y="4329981"/>
            <a:chExt cx="406400" cy="775732"/>
          </a:xfrm>
        </p:grpSpPr>
        <p:sp>
          <p:nvSpPr>
            <p:cNvPr id="8" name="TextBox 7">
              <a:extLst>
                <a:ext uri="{FF2B5EF4-FFF2-40B4-BE49-F238E27FC236}">
                  <a16:creationId xmlns:a16="http://schemas.microsoft.com/office/drawing/2014/main" id="{9E375AC2-0765-4A39-7F36-5E5BA520CBA4}"/>
                </a:ext>
              </a:extLst>
            </p:cNvPr>
            <p:cNvSpPr txBox="1"/>
            <p:nvPr/>
          </p:nvSpPr>
          <p:spPr>
            <a:xfrm>
              <a:off x="491370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D</a:t>
              </a:r>
            </a:p>
          </p:txBody>
        </p:sp>
        <p:pic>
          <p:nvPicPr>
            <p:cNvPr id="13" name="Test_F.ashi.14">
              <a:hlinkClick r:id="" action="ppaction://media"/>
              <a:extLst>
                <a:ext uri="{FF2B5EF4-FFF2-40B4-BE49-F238E27FC236}">
                  <a16:creationId xmlns:a16="http://schemas.microsoft.com/office/drawing/2014/main" id="{8E1ACE45-89E2-94CF-708C-59788A14320A}"/>
                </a:ext>
              </a:extLst>
            </p:cNvPr>
            <p:cNvPicPr>
              <a:picLocks noChangeAspect="1"/>
            </p:cNvPicPr>
            <p:nvPr>
              <a:audioFile r:link="rId6"/>
              <p:extLst>
                <p:ext uri="{DAA4B4D4-6D71-4841-9C94-3DE7FCFB9230}">
                  <p14:media xmlns:p14="http://schemas.microsoft.com/office/powerpoint/2010/main" r:embed="rId5"/>
                </p:ext>
              </p:extLst>
            </p:nvPr>
          </p:nvPicPr>
          <p:blipFill>
            <a:blip r:embed="rId15"/>
            <a:stretch>
              <a:fillRect/>
            </a:stretch>
          </p:blipFill>
          <p:spPr>
            <a:xfrm>
              <a:off x="4913701" y="4329981"/>
              <a:ext cx="406400" cy="406400"/>
            </a:xfrm>
            <a:prstGeom prst="rect">
              <a:avLst/>
            </a:prstGeom>
          </p:spPr>
        </p:pic>
      </p:grpSp>
      <p:grpSp>
        <p:nvGrpSpPr>
          <p:cNvPr id="20" name="Group 19">
            <a:extLst>
              <a:ext uri="{FF2B5EF4-FFF2-40B4-BE49-F238E27FC236}">
                <a16:creationId xmlns:a16="http://schemas.microsoft.com/office/drawing/2014/main" id="{7A7DCD23-A222-A754-EC29-BCCBCA6B7BE0}"/>
              </a:ext>
            </a:extLst>
          </p:cNvPr>
          <p:cNvGrpSpPr/>
          <p:nvPr/>
        </p:nvGrpSpPr>
        <p:grpSpPr>
          <a:xfrm>
            <a:off x="9738939" y="5200763"/>
            <a:ext cx="438270" cy="775732"/>
            <a:chOff x="5630891" y="4329981"/>
            <a:chExt cx="438270" cy="775732"/>
          </a:xfrm>
        </p:grpSpPr>
        <p:sp>
          <p:nvSpPr>
            <p:cNvPr id="9" name="TextBox 8">
              <a:extLst>
                <a:ext uri="{FF2B5EF4-FFF2-40B4-BE49-F238E27FC236}">
                  <a16:creationId xmlns:a16="http://schemas.microsoft.com/office/drawing/2014/main" id="{E56BC60F-2ED8-F5B5-368A-4EE128B8B63A}"/>
                </a:ext>
              </a:extLst>
            </p:cNvPr>
            <p:cNvSpPr txBox="1"/>
            <p:nvPr/>
          </p:nvSpPr>
          <p:spPr>
            <a:xfrm>
              <a:off x="566276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E</a:t>
              </a:r>
            </a:p>
          </p:txBody>
        </p:sp>
        <p:pic>
          <p:nvPicPr>
            <p:cNvPr id="14" name="Test_F.ashi.15">
              <a:hlinkClick r:id="" action="ppaction://media"/>
              <a:extLst>
                <a:ext uri="{FF2B5EF4-FFF2-40B4-BE49-F238E27FC236}">
                  <a16:creationId xmlns:a16="http://schemas.microsoft.com/office/drawing/2014/main" id="{0B629BA3-4EAB-EC47-18CD-40164B4DAE33}"/>
                </a:ext>
              </a:extLst>
            </p:cNvPr>
            <p:cNvPicPr>
              <a:picLocks noChangeAspect="1"/>
            </p:cNvPicPr>
            <p:nvPr>
              <a:audioFile r:link="rId4"/>
              <p:extLst>
                <p:ext uri="{DAA4B4D4-6D71-4841-9C94-3DE7FCFB9230}">
                  <p14:media xmlns:p14="http://schemas.microsoft.com/office/powerpoint/2010/main" r:embed="rId3"/>
                </p:ext>
              </p:extLst>
            </p:nvPr>
          </p:nvPicPr>
          <p:blipFill>
            <a:blip r:embed="rId15"/>
            <a:stretch>
              <a:fillRect/>
            </a:stretch>
          </p:blipFill>
          <p:spPr>
            <a:xfrm>
              <a:off x="5630891" y="4329981"/>
              <a:ext cx="406400" cy="406400"/>
            </a:xfrm>
            <a:prstGeom prst="rect">
              <a:avLst/>
            </a:prstGeom>
          </p:spPr>
        </p:pic>
      </p:grpSp>
      <p:grpSp>
        <p:nvGrpSpPr>
          <p:cNvPr id="21" name="Group 20">
            <a:extLst>
              <a:ext uri="{FF2B5EF4-FFF2-40B4-BE49-F238E27FC236}">
                <a16:creationId xmlns:a16="http://schemas.microsoft.com/office/drawing/2014/main" id="{7E3A78F0-0A4C-AAF4-EE98-927F59BDC787}"/>
              </a:ext>
            </a:extLst>
          </p:cNvPr>
          <p:cNvGrpSpPr/>
          <p:nvPr/>
        </p:nvGrpSpPr>
        <p:grpSpPr>
          <a:xfrm>
            <a:off x="10519869" y="5200763"/>
            <a:ext cx="406400" cy="775732"/>
            <a:chOff x="6411821" y="4329981"/>
            <a:chExt cx="406400" cy="775732"/>
          </a:xfrm>
        </p:grpSpPr>
        <p:sp>
          <p:nvSpPr>
            <p:cNvPr id="10" name="TextBox 9">
              <a:extLst>
                <a:ext uri="{FF2B5EF4-FFF2-40B4-BE49-F238E27FC236}">
                  <a16:creationId xmlns:a16="http://schemas.microsoft.com/office/drawing/2014/main" id="{38C23BAC-1FEC-E006-0367-107133E32165}"/>
                </a:ext>
              </a:extLst>
            </p:cNvPr>
            <p:cNvSpPr txBox="1"/>
            <p:nvPr/>
          </p:nvSpPr>
          <p:spPr>
            <a:xfrm>
              <a:off x="641182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F</a:t>
              </a:r>
            </a:p>
          </p:txBody>
        </p:sp>
        <p:pic>
          <p:nvPicPr>
            <p:cNvPr id="15" name="Test_F.ashi.19">
              <a:hlinkClick r:id="" action="ppaction://media"/>
              <a:extLst>
                <a:ext uri="{FF2B5EF4-FFF2-40B4-BE49-F238E27FC236}">
                  <a16:creationId xmlns:a16="http://schemas.microsoft.com/office/drawing/2014/main" id="{D873AEA3-FD82-18DD-96CB-E9AD13B30F67}"/>
                </a:ext>
              </a:extLst>
            </p:cNvPr>
            <p:cNvPicPr>
              <a:picLocks noChangeAspect="1"/>
            </p:cNvPicPr>
            <p:nvPr>
              <a:audioFile r:link="rId2"/>
              <p:extLst>
                <p:ext uri="{DAA4B4D4-6D71-4841-9C94-3DE7FCFB9230}">
                  <p14:media xmlns:p14="http://schemas.microsoft.com/office/powerpoint/2010/main" r:embed="rId1"/>
                </p:ext>
              </p:extLst>
            </p:nvPr>
          </p:nvPicPr>
          <p:blipFill>
            <a:blip r:embed="rId15"/>
            <a:stretch>
              <a:fillRect/>
            </a:stretch>
          </p:blipFill>
          <p:spPr>
            <a:xfrm>
              <a:off x="6411821" y="4329981"/>
              <a:ext cx="406400" cy="406400"/>
            </a:xfrm>
            <a:prstGeom prst="rect">
              <a:avLst/>
            </a:prstGeom>
          </p:spPr>
        </p:pic>
      </p:grpSp>
      <p:sp>
        <p:nvSpPr>
          <p:cNvPr id="32" name="Title 1">
            <a:extLst>
              <a:ext uri="{FF2B5EF4-FFF2-40B4-BE49-F238E27FC236}">
                <a16:creationId xmlns:a16="http://schemas.microsoft.com/office/drawing/2014/main" id="{295B3A7F-6D38-3440-6AB0-01B5F3457058}"/>
              </a:ext>
            </a:extLst>
          </p:cNvPr>
          <p:cNvSpPr>
            <a:spLocks noGrp="1"/>
          </p:cNvSpPr>
          <p:nvPr>
            <p:ph type="title"/>
          </p:nvPr>
        </p:nvSpPr>
        <p:spPr>
          <a:xfrm>
            <a:off x="4425111" y="130906"/>
            <a:ext cx="3492262" cy="1325563"/>
          </a:xfrm>
        </p:spPr>
        <p:txBody>
          <a:bodyPr/>
          <a:lstStyle/>
          <a:p>
            <a:r>
              <a:rPr lang="en-US" dirty="0">
                <a:solidFill>
                  <a:srgbClr val="410C01"/>
                </a:solidFill>
                <a:latin typeface="Sylfaen" panose="010A0502050306030303" pitchFamily="18" charset="0"/>
              </a:rPr>
              <a:t>Introduction</a:t>
            </a:r>
          </a:p>
        </p:txBody>
      </p:sp>
      <p:sp>
        <p:nvSpPr>
          <p:cNvPr id="33" name="Content Placeholder 2">
            <a:extLst>
              <a:ext uri="{FF2B5EF4-FFF2-40B4-BE49-F238E27FC236}">
                <a16:creationId xmlns:a16="http://schemas.microsoft.com/office/drawing/2014/main" id="{F09F4580-A6EF-73E1-98AC-E2C2F4A82900}"/>
              </a:ext>
            </a:extLst>
          </p:cNvPr>
          <p:cNvSpPr>
            <a:spLocks noGrp="1"/>
          </p:cNvSpPr>
          <p:nvPr>
            <p:ph idx="1"/>
          </p:nvPr>
        </p:nvSpPr>
        <p:spPr>
          <a:xfrm>
            <a:off x="838200" y="2161229"/>
            <a:ext cx="10515600" cy="940514"/>
          </a:xfrm>
        </p:spPr>
        <p:txBody>
          <a:bodyPr>
            <a:normAutofit/>
          </a:bodyPr>
          <a:lstStyle/>
          <a:p>
            <a:r>
              <a:rPr lang="en-US" dirty="0">
                <a:solidFill>
                  <a:srgbClr val="410C01"/>
                </a:solidFill>
                <a:latin typeface="Sylfaen" panose="010A0502050306030303" pitchFamily="18" charset="0"/>
              </a:rPr>
              <a:t>Our ability to perceive speech is </a:t>
            </a:r>
            <a:r>
              <a:rPr lang="en-US" b="1" dirty="0">
                <a:solidFill>
                  <a:srgbClr val="410C01"/>
                </a:solidFill>
                <a:latin typeface="Sylfaen" panose="010A0502050306030303" pitchFamily="18" charset="0"/>
              </a:rPr>
              <a:t>adaptable</a:t>
            </a:r>
          </a:p>
        </p:txBody>
      </p:sp>
      <p:sp>
        <p:nvSpPr>
          <p:cNvPr id="34" name="Content Placeholder 2">
            <a:extLst>
              <a:ext uri="{FF2B5EF4-FFF2-40B4-BE49-F238E27FC236}">
                <a16:creationId xmlns:a16="http://schemas.microsoft.com/office/drawing/2014/main" id="{69C398BE-F39E-2FC2-9C59-D8ABFA94825D}"/>
              </a:ext>
            </a:extLst>
          </p:cNvPr>
          <p:cNvSpPr txBox="1">
            <a:spLocks/>
          </p:cNvSpPr>
          <p:nvPr/>
        </p:nvSpPr>
        <p:spPr>
          <a:xfrm>
            <a:off x="831702" y="1514692"/>
            <a:ext cx="10515600" cy="562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410C01"/>
                </a:solidFill>
                <a:latin typeface="Sylfaen" panose="010A0502050306030303" pitchFamily="18" charset="0"/>
              </a:rPr>
              <a:t>Speech production is </a:t>
            </a:r>
            <a:r>
              <a:rPr lang="en-US" b="1" dirty="0">
                <a:solidFill>
                  <a:srgbClr val="410C01"/>
                </a:solidFill>
                <a:latin typeface="Sylfaen" panose="010A0502050306030303" pitchFamily="18" charset="0"/>
              </a:rPr>
              <a:t>variable</a:t>
            </a:r>
          </a:p>
          <a:p>
            <a:pPr marL="0" indent="0">
              <a:buFont typeface="Arial" panose="020B0604020202020204" pitchFamily="34" charset="0"/>
              <a:buNone/>
            </a:pPr>
            <a:endParaRPr lang="en-US" dirty="0">
              <a:solidFill>
                <a:srgbClr val="410C01"/>
              </a:solidFill>
            </a:endParaRPr>
          </a:p>
        </p:txBody>
      </p:sp>
      <p:sp>
        <p:nvSpPr>
          <p:cNvPr id="35" name="Content Placeholder 2">
            <a:extLst>
              <a:ext uri="{FF2B5EF4-FFF2-40B4-BE49-F238E27FC236}">
                <a16:creationId xmlns:a16="http://schemas.microsoft.com/office/drawing/2014/main" id="{78A64B24-407B-5411-926C-0D3D858090A1}"/>
              </a:ext>
            </a:extLst>
          </p:cNvPr>
          <p:cNvSpPr txBox="1">
            <a:spLocks/>
          </p:cNvSpPr>
          <p:nvPr/>
        </p:nvSpPr>
        <p:spPr>
          <a:xfrm>
            <a:off x="844698" y="2955277"/>
            <a:ext cx="10515600" cy="5625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solidFill>
                  <a:srgbClr val="410C01"/>
                </a:solidFill>
                <a:latin typeface="Sylfaen" panose="010A0502050306030303" pitchFamily="18" charset="0"/>
              </a:rPr>
              <a:t>Perception is guided by expectations from previous experiences. </a:t>
            </a:r>
          </a:p>
          <a:p>
            <a:pPr marL="0" indent="0">
              <a:buFont typeface="Arial" panose="020B0604020202020204" pitchFamily="34" charset="0"/>
              <a:buNone/>
            </a:pPr>
            <a:endParaRPr lang="en-US" sz="3600" dirty="0">
              <a:solidFill>
                <a:srgbClr val="410C01"/>
              </a:solidFill>
            </a:endParaRPr>
          </a:p>
        </p:txBody>
      </p:sp>
    </p:spTree>
    <p:extLst>
      <p:ext uri="{BB962C8B-B14F-4D97-AF65-F5344CB8AC3E}">
        <p14:creationId xmlns:p14="http://schemas.microsoft.com/office/powerpoint/2010/main" val="9390745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1.45833E-6 2.96296E-6 L 0.45612 0.00555 " pathEditMode="fixed" rAng="0" ptsTypes="AA">
                                      <p:cBhvr>
                                        <p:cTn id="6" dur="2000" spd="-100000" fill="hold"/>
                                        <p:tgtEl>
                                          <p:spTgt spid="18"/>
                                        </p:tgtEl>
                                        <p:attrNameLst>
                                          <p:attrName>ppt_x</p:attrName>
                                          <p:attrName>ppt_y</p:attrName>
                                        </p:attrNameLst>
                                      </p:cBhvr>
                                      <p:rCtr x="22799" y="278"/>
                                    </p:animMotion>
                                  </p:childTnLst>
                                </p:cTn>
                              </p:par>
                            </p:childTnLst>
                          </p:cTn>
                        </p:par>
                        <p:par>
                          <p:cTn id="7" fill="hold">
                            <p:stCondLst>
                              <p:cond delay="2000"/>
                            </p:stCondLst>
                            <p:childTnLst>
                              <p:par>
                                <p:cTn id="8" presetID="42" presetClass="path" presetSubtype="0" accel="50000" decel="50000" fill="hold" nodeType="afterEffect">
                                  <p:stCondLst>
                                    <p:cond delay="0"/>
                                  </p:stCondLst>
                                  <p:childTnLst>
                                    <p:animMotion origin="layout" path="M -6.25E-7 -4.81481E-6 L -0.45911 -0.00254 " pathEditMode="relative" rAng="0" ptsTypes="AA">
                                      <p:cBhvr>
                                        <p:cTn id="9" dur="2000" fill="hold"/>
                                        <p:tgtEl>
                                          <p:spTgt spid="19"/>
                                        </p:tgtEl>
                                        <p:attrNameLst>
                                          <p:attrName>ppt_x</p:attrName>
                                          <p:attrName>ppt_y</p:attrName>
                                        </p:attrNameLst>
                                      </p:cBhvr>
                                      <p:rCtr x="-22956" y="-139"/>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4"/>
                </p:tgtEl>
              </p:cMediaNode>
            </p:audio>
            <p:audio>
              <p:cMediaNode vol="80000">
                <p:cTn id="16" fill="hold" display="0">
                  <p:stCondLst>
                    <p:cond delay="indefinite"/>
                  </p:stCondLst>
                  <p:endCondLst>
                    <p:cond evt="onStopAudio" delay="0">
                      <p:tgtEl>
                        <p:sldTgt/>
                      </p:tgtEl>
                    </p:cond>
                  </p:endCondLst>
                </p:cTn>
                <p:tgtEl>
                  <p:spTgt spid="11"/>
                </p:tgtEl>
              </p:cMediaNode>
            </p:audio>
            <p:audio>
              <p:cMediaNode vol="80000">
                <p:cTn id="17" fill="hold" display="0">
                  <p:stCondLst>
                    <p:cond delay="indefinite"/>
                  </p:stCondLst>
                  <p:endCondLst>
                    <p:cond evt="onStopAudio" delay="0">
                      <p:tgtEl>
                        <p:sldTgt/>
                      </p:tgtEl>
                    </p:cond>
                  </p:endCondLst>
                </p:cTn>
                <p:tgtEl>
                  <p:spTgt spid="12"/>
                </p:tgtEl>
              </p:cMediaNode>
            </p:audio>
            <p:audio>
              <p:cMediaNode vol="80000">
                <p:cTn id="18" fill="hold" display="0">
                  <p:stCondLst>
                    <p:cond delay="indefinite"/>
                  </p:stCondLst>
                  <p:endCondLst>
                    <p:cond evt="onStopAudio" delay="0">
                      <p:tgtEl>
                        <p:sldTgt/>
                      </p:tgtEl>
                    </p:cond>
                  </p:endCondLst>
                </p:cTn>
                <p:tgtEl>
                  <p:spTgt spid="13"/>
                </p:tgtEl>
              </p:cMediaNode>
            </p:audio>
            <p:audio>
              <p:cMediaNode vol="80000">
                <p:cTn id="19" fill="hold" display="0">
                  <p:stCondLst>
                    <p:cond delay="indefinite"/>
                  </p:stCondLst>
                  <p:endCondLst>
                    <p:cond evt="onStopAudio" delay="0">
                      <p:tgtEl>
                        <p:sldTgt/>
                      </p:tgtEl>
                    </p:cond>
                  </p:endCondLst>
                </p:cTn>
                <p:tgtEl>
                  <p:spTgt spid="14"/>
                </p:tgtEl>
              </p:cMediaNode>
            </p:audio>
            <p:audio>
              <p:cMediaNode vol="80000">
                <p:cTn id="20" fill="hold" display="0">
                  <p:stCondLst>
                    <p:cond delay="indefinite"/>
                  </p:stCondLst>
                  <p:endCondLst>
                    <p:cond evt="onStopAudio" delay="0">
                      <p:tgtEl>
                        <p:sldTgt/>
                      </p:tgtEl>
                    </p:cond>
                  </p:endCondLst>
                </p:cTn>
                <p:tgtEl>
                  <p:spTgt spid="15"/>
                </p:tgtEl>
              </p:cMediaNode>
            </p:audio>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63EA376-A2A8-D9A9-4474-A6B7A4603B05}"/>
              </a:ext>
            </a:extLst>
          </p:cNvPr>
          <p:cNvSpPr>
            <a:spLocks noGrp="1"/>
          </p:cNvSpPr>
          <p:nvPr>
            <p:ph type="title"/>
          </p:nvPr>
        </p:nvSpPr>
        <p:spPr/>
        <p:txBody>
          <a:bodyPr/>
          <a:lstStyle/>
          <a:p>
            <a:r>
              <a:rPr lang="en-US" dirty="0"/>
              <a:t>(2AFC) Lexical Decision Task</a:t>
            </a:r>
          </a:p>
        </p:txBody>
      </p:sp>
      <p:sp>
        <p:nvSpPr>
          <p:cNvPr id="14" name="Text Placeholder 13">
            <a:extLst>
              <a:ext uri="{FF2B5EF4-FFF2-40B4-BE49-F238E27FC236}">
                <a16:creationId xmlns:a16="http://schemas.microsoft.com/office/drawing/2014/main" id="{F3881CD2-1410-17F6-8BE1-A5FC35ECDA73}"/>
              </a:ext>
            </a:extLst>
          </p:cNvPr>
          <p:cNvSpPr>
            <a:spLocks noGrp="1"/>
          </p:cNvSpPr>
          <p:nvPr>
            <p:ph type="body" idx="1"/>
          </p:nvPr>
        </p:nvSpPr>
        <p:spPr>
          <a:xfrm>
            <a:off x="3784068" y="2001658"/>
            <a:ext cx="4623863" cy="858981"/>
          </a:xfrm>
        </p:spPr>
        <p:txBody>
          <a:bodyPr>
            <a:normAutofit/>
          </a:bodyPr>
          <a:lstStyle/>
          <a:p>
            <a:r>
              <a:rPr lang="en-US" sz="3200" dirty="0"/>
              <a:t>Hear a word or a nonword</a:t>
            </a:r>
          </a:p>
        </p:txBody>
      </p:sp>
      <p:sp>
        <p:nvSpPr>
          <p:cNvPr id="4" name="Slide Number Placeholder 3">
            <a:extLst>
              <a:ext uri="{FF2B5EF4-FFF2-40B4-BE49-F238E27FC236}">
                <a16:creationId xmlns:a16="http://schemas.microsoft.com/office/drawing/2014/main" id="{1CF2568A-BE8A-4764-6DD4-FF3AA9917D3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000000"/>
                </a:solidFill>
                <a:effectLst/>
                <a:uLnTx/>
                <a:uFillTx/>
                <a:latin typeface="Gill Sans Nova Light" panose="020F0302020204030204" pitchFamily="34" charset="0"/>
                <a:ea typeface="+mn-ea"/>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000000"/>
              </a:solidFill>
              <a:effectLst/>
              <a:uLnTx/>
              <a:uFillTx/>
              <a:latin typeface="Gill Sans Nova Light" panose="020F0302020204030204" pitchFamily="34" charset="0"/>
              <a:ea typeface="+mn-ea"/>
            </a:endParaRPr>
          </a:p>
        </p:txBody>
      </p:sp>
      <p:cxnSp>
        <p:nvCxnSpPr>
          <p:cNvPr id="24" name="Straight Arrow Connector 23">
            <a:extLst>
              <a:ext uri="{FF2B5EF4-FFF2-40B4-BE49-F238E27FC236}">
                <a16:creationId xmlns:a16="http://schemas.microsoft.com/office/drawing/2014/main" id="{B6090B9A-6830-2068-562C-4961D83A9D6A}"/>
              </a:ext>
            </a:extLst>
          </p:cNvPr>
          <p:cNvCxnSpPr>
            <a:cxnSpLocks/>
          </p:cNvCxnSpPr>
          <p:nvPr/>
        </p:nvCxnSpPr>
        <p:spPr>
          <a:xfrm flipH="1">
            <a:off x="4183008" y="3267039"/>
            <a:ext cx="1376218" cy="8589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0392AED-AC22-527E-D459-BDB6A8F5F13D}"/>
              </a:ext>
            </a:extLst>
          </p:cNvPr>
          <p:cNvCxnSpPr>
            <a:cxnSpLocks/>
          </p:cNvCxnSpPr>
          <p:nvPr/>
        </p:nvCxnSpPr>
        <p:spPr>
          <a:xfrm>
            <a:off x="6553202" y="3305102"/>
            <a:ext cx="1320798" cy="7828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 Placeholder 13">
            <a:extLst>
              <a:ext uri="{FF2B5EF4-FFF2-40B4-BE49-F238E27FC236}">
                <a16:creationId xmlns:a16="http://schemas.microsoft.com/office/drawing/2014/main" id="{BD112DD6-5D7B-AA5B-09C9-1B4E4D79D635}"/>
              </a:ext>
            </a:extLst>
          </p:cNvPr>
          <p:cNvSpPr txBox="1">
            <a:spLocks/>
          </p:cNvSpPr>
          <p:nvPr/>
        </p:nvSpPr>
        <p:spPr>
          <a:xfrm>
            <a:off x="3454402" y="4126020"/>
            <a:ext cx="1320798" cy="59920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Clr>
                <a:srgbClr val="73292A"/>
              </a:buClr>
              <a:buFont typeface="Arial" panose="020B0604020202020204" pitchFamily="34" charset="0"/>
              <a:buNone/>
              <a:defRPr sz="2000" b="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sz="2000" b="1" kern="1200">
                <a:solidFill>
                  <a:schemeClr val="accent3"/>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sz="1800" b="1" kern="1200">
                <a:solidFill>
                  <a:schemeClr val="accent3"/>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73292A"/>
              </a:buClr>
              <a:buSzTx/>
              <a:buFont typeface="Arial" panose="020B0604020202020204" pitchFamily="34" charset="0"/>
              <a:buNone/>
              <a:tabLst/>
              <a:defRPr/>
            </a:pPr>
            <a:r>
              <a:rPr kumimoji="0" lang="en-US" sz="3200" b="0" i="0" u="none" strike="noStrike" kern="1200" cap="none" spc="0" normalizeH="0" baseline="0" noProof="0" dirty="0">
                <a:ln>
                  <a:noFill/>
                </a:ln>
                <a:solidFill>
                  <a:srgbClr val="4A3A1C"/>
                </a:solidFill>
                <a:effectLst/>
                <a:uLnTx/>
                <a:uFillTx/>
                <a:latin typeface="Baskerville Old Face"/>
                <a:ea typeface="+mn-ea"/>
                <a:cs typeface="+mn-cs"/>
              </a:rPr>
              <a:t>Word</a:t>
            </a:r>
          </a:p>
        </p:txBody>
      </p:sp>
      <p:sp>
        <p:nvSpPr>
          <p:cNvPr id="28" name="Text Placeholder 13">
            <a:extLst>
              <a:ext uri="{FF2B5EF4-FFF2-40B4-BE49-F238E27FC236}">
                <a16:creationId xmlns:a16="http://schemas.microsoft.com/office/drawing/2014/main" id="{642183D1-1564-10B4-6A66-8D4CF26ACC27}"/>
              </a:ext>
            </a:extLst>
          </p:cNvPr>
          <p:cNvSpPr txBox="1">
            <a:spLocks/>
          </p:cNvSpPr>
          <p:nvPr/>
        </p:nvSpPr>
        <p:spPr>
          <a:xfrm>
            <a:off x="7486603" y="4042892"/>
            <a:ext cx="1842656" cy="68233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Clr>
                <a:srgbClr val="73292A"/>
              </a:buClr>
              <a:buFont typeface="Arial" panose="020B0604020202020204" pitchFamily="34" charset="0"/>
              <a:buNone/>
              <a:defRPr sz="2000" b="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sz="2000" b="1" kern="1200">
                <a:solidFill>
                  <a:schemeClr val="accent3"/>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sz="1800" b="1" kern="1200">
                <a:solidFill>
                  <a:schemeClr val="accent3"/>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73292A"/>
              </a:buClr>
              <a:buSzTx/>
              <a:buFont typeface="Arial" panose="020B0604020202020204" pitchFamily="34" charset="0"/>
              <a:buNone/>
              <a:tabLst/>
              <a:defRPr/>
            </a:pPr>
            <a:r>
              <a:rPr kumimoji="0" lang="en-US" sz="3200" b="0" i="0" u="none" strike="noStrike" kern="1200" cap="none" spc="0" normalizeH="0" baseline="0" noProof="0" dirty="0">
                <a:ln>
                  <a:noFill/>
                </a:ln>
                <a:solidFill>
                  <a:srgbClr val="4A3A1C"/>
                </a:solidFill>
                <a:effectLst/>
                <a:uLnTx/>
                <a:uFillTx/>
                <a:latin typeface="Baskerville Old Face"/>
                <a:ea typeface="+mn-ea"/>
                <a:cs typeface="+mn-cs"/>
              </a:rPr>
              <a:t>Nonword</a:t>
            </a:r>
          </a:p>
        </p:txBody>
      </p:sp>
      <p:pic>
        <p:nvPicPr>
          <p:cNvPr id="2" name="F_ameri_fw">
            <a:hlinkClick r:id="" action="ppaction://media"/>
            <a:extLst>
              <a:ext uri="{FF2B5EF4-FFF2-40B4-BE49-F238E27FC236}">
                <a16:creationId xmlns:a16="http://schemas.microsoft.com/office/drawing/2014/main" id="{0B505BAE-69B7-E371-5C72-41E2264720F6}"/>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3776608" y="4781801"/>
            <a:ext cx="406400" cy="406400"/>
          </a:xfrm>
          <a:prstGeom prst="rect">
            <a:avLst/>
          </a:prstGeom>
        </p:spPr>
      </p:pic>
      <p:pic>
        <p:nvPicPr>
          <p:cNvPr id="6" name="F_wonim_fn">
            <a:hlinkClick r:id="" action="ppaction://media"/>
            <a:extLst>
              <a:ext uri="{FF2B5EF4-FFF2-40B4-BE49-F238E27FC236}">
                <a16:creationId xmlns:a16="http://schemas.microsoft.com/office/drawing/2014/main" id="{4125A300-EA64-8BCD-8C62-46ADE42E7DC5}"/>
              </a:ext>
            </a:extLst>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8204731" y="4781801"/>
            <a:ext cx="406400" cy="406400"/>
          </a:xfrm>
          <a:prstGeom prst="rect">
            <a:avLst/>
          </a:prstGeom>
        </p:spPr>
      </p:pic>
      <p:pic>
        <p:nvPicPr>
          <p:cNvPr id="7" name="F_S_Parasite">
            <a:hlinkClick r:id="" action="ppaction://media"/>
            <a:extLst>
              <a:ext uri="{FF2B5EF4-FFF2-40B4-BE49-F238E27FC236}">
                <a16:creationId xmlns:a16="http://schemas.microsoft.com/office/drawing/2014/main" id="{C14AB996-85BD-6395-462B-55B6A6F83EA8}"/>
              </a:ext>
            </a:extLst>
          </p:cNvPr>
          <p:cNvPicPr>
            <a:picLocks noChangeAspect="1"/>
          </p:cNvPicPr>
          <p:nvPr>
            <a:audioFile r:link="rId6"/>
            <p:extLst>
              <p:ext uri="{DAA4B4D4-6D71-4841-9C94-3DE7FCFB9230}">
                <p14:media xmlns:p14="http://schemas.microsoft.com/office/powerpoint/2010/main" r:embed="rId5"/>
              </p:ext>
            </p:extLst>
          </p:nvPr>
        </p:nvPicPr>
        <p:blipFill>
          <a:blip r:embed="rId9"/>
          <a:stretch>
            <a:fillRect/>
          </a:stretch>
        </p:blipFill>
        <p:spPr>
          <a:xfrm>
            <a:off x="5892799" y="2860639"/>
            <a:ext cx="406400" cy="406400"/>
          </a:xfrm>
          <a:prstGeom prst="rect">
            <a:avLst/>
          </a:prstGeom>
        </p:spPr>
      </p:pic>
      <p:sp>
        <p:nvSpPr>
          <p:cNvPr id="8" name="Text Placeholder 13">
            <a:extLst>
              <a:ext uri="{FF2B5EF4-FFF2-40B4-BE49-F238E27FC236}">
                <a16:creationId xmlns:a16="http://schemas.microsoft.com/office/drawing/2014/main" id="{A811B3B0-1BF8-445F-F0B7-0B47910C03EB}"/>
              </a:ext>
            </a:extLst>
          </p:cNvPr>
          <p:cNvSpPr txBox="1">
            <a:spLocks/>
          </p:cNvSpPr>
          <p:nvPr/>
        </p:nvSpPr>
        <p:spPr>
          <a:xfrm>
            <a:off x="5377408" y="5279482"/>
            <a:ext cx="1586810" cy="85898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Clr>
                <a:srgbClr val="73292A"/>
              </a:buClr>
              <a:buFont typeface="Arial" panose="020B0604020202020204" pitchFamily="34" charset="0"/>
              <a:buNone/>
              <a:defRPr sz="2000" b="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sz="2000" b="1" kern="1200">
                <a:solidFill>
                  <a:schemeClr val="accent3"/>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sz="1800" b="1" kern="1200">
                <a:solidFill>
                  <a:schemeClr val="accent3"/>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73292A"/>
              </a:buClr>
              <a:buSzTx/>
              <a:buFont typeface="Arial" panose="020B0604020202020204" pitchFamily="34" charset="0"/>
              <a:buNone/>
              <a:tabLst/>
              <a:defRPr/>
            </a:pPr>
            <a:r>
              <a:rPr kumimoji="0" lang="en-US" sz="3200" b="0" i="0" u="sng" strike="noStrike" kern="1200" cap="none" spc="0" normalizeH="0" baseline="0" noProof="0" dirty="0">
                <a:ln>
                  <a:noFill/>
                </a:ln>
                <a:solidFill>
                  <a:srgbClr val="4A3A1C"/>
                </a:solidFill>
                <a:effectLst/>
                <a:uLnTx/>
                <a:uFillTx/>
                <a:latin typeface="Baskerville Old Face"/>
                <a:ea typeface="+mn-ea"/>
                <a:cs typeface="+mn-cs"/>
              </a:rPr>
              <a:t>Labeling</a:t>
            </a:r>
          </a:p>
        </p:txBody>
      </p:sp>
    </p:spTree>
    <p:extLst>
      <p:ext uri="{BB962C8B-B14F-4D97-AF65-F5344CB8AC3E}">
        <p14:creationId xmlns:p14="http://schemas.microsoft.com/office/powerpoint/2010/main" val="7784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p:cTn id="41" fill="hold" display="0">
                  <p:stCondLst>
                    <p:cond delay="indefinite"/>
                  </p:stCondLst>
                  <p:endCondLst>
                    <p:cond evt="onStopAudio" delay="0">
                      <p:tgtEl>
                        <p:sldTgt/>
                      </p:tgtEl>
                    </p:cond>
                  </p:endCondLst>
                </p:cTn>
                <p:tgtEl>
                  <p:spTgt spid="2"/>
                </p:tgtEl>
              </p:cMediaNode>
            </p:audio>
            <p:audio>
              <p:cMediaNode vol="80000">
                <p:cTn id="42" fill="hold" display="0">
                  <p:stCondLst>
                    <p:cond delay="indefinite"/>
                  </p:stCondLst>
                  <p:endCondLst>
                    <p:cond evt="onStopAudio" delay="0">
                      <p:tgtEl>
                        <p:sldTgt/>
                      </p:tgtEl>
                    </p:cond>
                  </p:endCondLst>
                </p:cTn>
                <p:tgtEl>
                  <p:spTgt spid="6"/>
                </p:tgtEl>
              </p:cMediaNode>
            </p:audio>
            <p:audio>
              <p:cMediaNode vol="80000">
                <p:cTn id="43" fill="hold" display="0">
                  <p:stCondLst>
                    <p:cond delay="indefinite"/>
                  </p:stCondLst>
                  <p:endCondLst>
                    <p:cond evt="onStopAudio" delay="0">
                      <p:tgtEl>
                        <p:sldTgt/>
                      </p:tgtEl>
                    </p:cond>
                  </p:endCondLst>
                </p:cTn>
                <p:tgtEl>
                  <p:spTgt spid="7"/>
                </p:tgtEl>
              </p:cMediaNode>
            </p:audio>
          </p:childTnLst>
        </p:cTn>
      </p:par>
    </p:tnLst>
    <p:bldLst>
      <p:bldP spid="27" grpId="0"/>
      <p:bldP spid="28"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E430E15E-A857-C5AD-EDF5-82A75B09F9D7}"/>
              </a:ext>
            </a:extLst>
          </p:cNvPr>
          <p:cNvGrpSpPr/>
          <p:nvPr/>
        </p:nvGrpSpPr>
        <p:grpSpPr>
          <a:xfrm>
            <a:off x="605560" y="4663584"/>
            <a:ext cx="3687135" cy="1921686"/>
            <a:chOff x="831702" y="4415319"/>
            <a:chExt cx="3687135" cy="1921686"/>
          </a:xfrm>
        </p:grpSpPr>
        <p:sp>
          <p:nvSpPr>
            <p:cNvPr id="21" name="Rectangle: Rounded Corners 20">
              <a:extLst>
                <a:ext uri="{FF2B5EF4-FFF2-40B4-BE49-F238E27FC236}">
                  <a16:creationId xmlns:a16="http://schemas.microsoft.com/office/drawing/2014/main" id="{5379C9CE-80AB-0B20-B52A-BC8057F39327}"/>
                </a:ext>
              </a:extLst>
            </p:cNvPr>
            <p:cNvSpPr/>
            <p:nvPr/>
          </p:nvSpPr>
          <p:spPr>
            <a:xfrm>
              <a:off x="831702" y="4784651"/>
              <a:ext cx="3687135" cy="1552354"/>
            </a:xfrm>
            <a:prstGeom prst="roundRect">
              <a:avLst>
                <a:gd name="adj" fmla="val 16667"/>
              </a:avLst>
            </a:prstGeom>
            <a:solidFill>
              <a:srgbClr val="ECE0CC"/>
            </a:solidFill>
            <a:ln w="28575">
              <a:solidFill>
                <a:srgbClr val="410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21F8E4-4F4E-00DD-2E71-DAC457E86EAF}"/>
                </a:ext>
              </a:extLst>
            </p:cNvPr>
            <p:cNvSpPr txBox="1"/>
            <p:nvPr/>
          </p:nvSpPr>
          <p:spPr>
            <a:xfrm>
              <a:off x="1306761" y="4415319"/>
              <a:ext cx="2737016" cy="369332"/>
            </a:xfrm>
            <a:prstGeom prst="rect">
              <a:avLst/>
            </a:prstGeom>
            <a:noFill/>
          </p:spPr>
          <p:txBody>
            <a:bodyPr wrap="square" rtlCol="0">
              <a:spAutoFit/>
            </a:bodyPr>
            <a:lstStyle/>
            <a:p>
              <a:pPr algn="ctr"/>
              <a:r>
                <a:rPr lang="en-US" b="1" dirty="0">
                  <a:solidFill>
                    <a:srgbClr val="410C01"/>
                  </a:solidFill>
                  <a:latin typeface="Sylfaen" panose="010A0502050306030303" pitchFamily="18" charset="0"/>
                </a:rPr>
                <a:t>ASHI</a:t>
              </a:r>
            </a:p>
          </p:txBody>
        </p:sp>
      </p:grpSp>
      <p:grpSp>
        <p:nvGrpSpPr>
          <p:cNvPr id="23" name="Group 22">
            <a:extLst>
              <a:ext uri="{FF2B5EF4-FFF2-40B4-BE49-F238E27FC236}">
                <a16:creationId xmlns:a16="http://schemas.microsoft.com/office/drawing/2014/main" id="{A8F321A2-FA57-8F8E-ABC5-339B361D8A26}"/>
              </a:ext>
            </a:extLst>
          </p:cNvPr>
          <p:cNvGrpSpPr/>
          <p:nvPr/>
        </p:nvGrpSpPr>
        <p:grpSpPr>
          <a:xfrm>
            <a:off x="7447021" y="4663584"/>
            <a:ext cx="3687135" cy="1921686"/>
            <a:chOff x="7673163" y="4415319"/>
            <a:chExt cx="3687135" cy="1921686"/>
          </a:xfrm>
        </p:grpSpPr>
        <p:sp>
          <p:nvSpPr>
            <p:cNvPr id="24" name="Rectangle: Rounded Corners 23">
              <a:extLst>
                <a:ext uri="{FF2B5EF4-FFF2-40B4-BE49-F238E27FC236}">
                  <a16:creationId xmlns:a16="http://schemas.microsoft.com/office/drawing/2014/main" id="{04B71083-C2A3-AAF9-7609-CF2E0B06306A}"/>
                </a:ext>
              </a:extLst>
            </p:cNvPr>
            <p:cNvSpPr/>
            <p:nvPr/>
          </p:nvSpPr>
          <p:spPr>
            <a:xfrm>
              <a:off x="7673163" y="4784651"/>
              <a:ext cx="3687135" cy="1552354"/>
            </a:xfrm>
            <a:prstGeom prst="roundRect">
              <a:avLst>
                <a:gd name="adj" fmla="val 16667"/>
              </a:avLst>
            </a:prstGeom>
            <a:solidFill>
              <a:srgbClr val="ECE0CC"/>
            </a:solidFill>
            <a:ln w="28575">
              <a:solidFill>
                <a:srgbClr val="410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BA68B37-7F20-6C11-6EBD-DE9A9C481984}"/>
                </a:ext>
              </a:extLst>
            </p:cNvPr>
            <p:cNvSpPr txBox="1"/>
            <p:nvPr/>
          </p:nvSpPr>
          <p:spPr>
            <a:xfrm>
              <a:off x="8148222" y="4415319"/>
              <a:ext cx="2737016" cy="369332"/>
            </a:xfrm>
            <a:prstGeom prst="rect">
              <a:avLst/>
            </a:prstGeom>
            <a:noFill/>
          </p:spPr>
          <p:txBody>
            <a:bodyPr wrap="square" rtlCol="0">
              <a:spAutoFit/>
            </a:bodyPr>
            <a:lstStyle/>
            <a:p>
              <a:pPr algn="ctr"/>
              <a:r>
                <a:rPr lang="en-US" b="1" dirty="0">
                  <a:solidFill>
                    <a:srgbClr val="410C01"/>
                  </a:solidFill>
                  <a:latin typeface="Sylfaen" panose="010A0502050306030303" pitchFamily="18" charset="0"/>
                </a:rPr>
                <a:t>ASI</a:t>
              </a:r>
            </a:p>
          </p:txBody>
        </p:sp>
      </p:grpSp>
      <p:grpSp>
        <p:nvGrpSpPr>
          <p:cNvPr id="60" name="Group 59">
            <a:extLst>
              <a:ext uri="{FF2B5EF4-FFF2-40B4-BE49-F238E27FC236}">
                <a16:creationId xmlns:a16="http://schemas.microsoft.com/office/drawing/2014/main" id="{C2D276E1-D8EB-ABB3-6A0E-5B8DC69F4462}"/>
              </a:ext>
            </a:extLst>
          </p:cNvPr>
          <p:cNvGrpSpPr/>
          <p:nvPr/>
        </p:nvGrpSpPr>
        <p:grpSpPr>
          <a:xfrm>
            <a:off x="3770380" y="3993689"/>
            <a:ext cx="2653580" cy="775732"/>
            <a:chOff x="3770380" y="3993689"/>
            <a:chExt cx="2653580" cy="775732"/>
          </a:xfrm>
        </p:grpSpPr>
        <p:grpSp>
          <p:nvGrpSpPr>
            <p:cNvPr id="26" name="Group 25">
              <a:extLst>
                <a:ext uri="{FF2B5EF4-FFF2-40B4-BE49-F238E27FC236}">
                  <a16:creationId xmlns:a16="http://schemas.microsoft.com/office/drawing/2014/main" id="{F6192484-C745-13C5-E742-1CA5D45929B6}"/>
                </a:ext>
              </a:extLst>
            </p:cNvPr>
            <p:cNvGrpSpPr/>
            <p:nvPr/>
          </p:nvGrpSpPr>
          <p:grpSpPr>
            <a:xfrm>
              <a:off x="3770380" y="3993689"/>
              <a:ext cx="406400" cy="775732"/>
              <a:chOff x="2666521" y="4329981"/>
              <a:chExt cx="406400" cy="775732"/>
            </a:xfrm>
          </p:grpSpPr>
          <p:pic>
            <p:nvPicPr>
              <p:cNvPr id="27" name="Test_F.ashi.08">
                <a:hlinkClick r:id="" action="ppaction://media"/>
                <a:extLst>
                  <a:ext uri="{FF2B5EF4-FFF2-40B4-BE49-F238E27FC236}">
                    <a16:creationId xmlns:a16="http://schemas.microsoft.com/office/drawing/2014/main" id="{AE7439AB-6823-B635-52BB-90EEA6980612}"/>
                  </a:ext>
                </a:extLst>
              </p:cNvPr>
              <p:cNvPicPr>
                <a:picLocks noChangeAspect="1"/>
              </p:cNvPicPr>
              <p:nvPr>
                <a:audioFile r:link="rId14"/>
                <p:extLst>
                  <p:ext uri="{DAA4B4D4-6D71-4841-9C94-3DE7FCFB9230}">
                    <p14:media xmlns:p14="http://schemas.microsoft.com/office/powerpoint/2010/main" r:embed="rId13"/>
                  </p:ext>
                </p:extLst>
              </p:nvPr>
            </p:nvPicPr>
            <p:blipFill>
              <a:blip r:embed="rId16"/>
              <a:stretch>
                <a:fillRect/>
              </a:stretch>
            </p:blipFill>
            <p:spPr>
              <a:xfrm>
                <a:off x="2666521" y="4329981"/>
                <a:ext cx="406400" cy="406400"/>
              </a:xfrm>
              <a:prstGeom prst="rect">
                <a:avLst/>
              </a:prstGeom>
            </p:spPr>
          </p:pic>
          <p:sp>
            <p:nvSpPr>
              <p:cNvPr id="28" name="TextBox 27">
                <a:extLst>
                  <a:ext uri="{FF2B5EF4-FFF2-40B4-BE49-F238E27FC236}">
                    <a16:creationId xmlns:a16="http://schemas.microsoft.com/office/drawing/2014/main" id="{F72C46C4-6D1D-FE00-8D0A-14A628BD0840}"/>
                  </a:ext>
                </a:extLst>
              </p:cNvPr>
              <p:cNvSpPr txBox="1"/>
              <p:nvPr/>
            </p:nvSpPr>
            <p:spPr>
              <a:xfrm>
                <a:off x="266652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A</a:t>
                </a:r>
              </a:p>
            </p:txBody>
          </p:sp>
        </p:grpSp>
        <p:grpSp>
          <p:nvGrpSpPr>
            <p:cNvPr id="29" name="Group 28">
              <a:extLst>
                <a:ext uri="{FF2B5EF4-FFF2-40B4-BE49-F238E27FC236}">
                  <a16:creationId xmlns:a16="http://schemas.microsoft.com/office/drawing/2014/main" id="{3753C9C5-6E96-4BFA-4179-E383FFBD450C}"/>
                </a:ext>
              </a:extLst>
            </p:cNvPr>
            <p:cNvGrpSpPr/>
            <p:nvPr/>
          </p:nvGrpSpPr>
          <p:grpSpPr>
            <a:xfrm>
              <a:off x="4483735" y="3993689"/>
              <a:ext cx="442105" cy="775732"/>
              <a:chOff x="3379876" y="4329981"/>
              <a:chExt cx="442105" cy="775732"/>
            </a:xfrm>
          </p:grpSpPr>
          <p:sp>
            <p:nvSpPr>
              <p:cNvPr id="30" name="TextBox 29">
                <a:extLst>
                  <a:ext uri="{FF2B5EF4-FFF2-40B4-BE49-F238E27FC236}">
                    <a16:creationId xmlns:a16="http://schemas.microsoft.com/office/drawing/2014/main" id="{C332E05B-71E5-5674-4B1F-60BDF20AB0B1}"/>
                  </a:ext>
                </a:extLst>
              </p:cNvPr>
              <p:cNvSpPr txBox="1"/>
              <p:nvPr/>
            </p:nvSpPr>
            <p:spPr>
              <a:xfrm>
                <a:off x="341558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B</a:t>
                </a:r>
              </a:p>
            </p:txBody>
          </p:sp>
          <p:pic>
            <p:nvPicPr>
              <p:cNvPr id="31" name="Test_F.ashi.12">
                <a:hlinkClick r:id="" action="ppaction://media"/>
                <a:extLst>
                  <a:ext uri="{FF2B5EF4-FFF2-40B4-BE49-F238E27FC236}">
                    <a16:creationId xmlns:a16="http://schemas.microsoft.com/office/drawing/2014/main" id="{F639AFEA-3223-2CCD-AA35-8FD779FAA99C}"/>
                  </a:ext>
                </a:extLst>
              </p:cNvPr>
              <p:cNvPicPr>
                <a:picLocks noChangeAspect="1"/>
              </p:cNvPicPr>
              <p:nvPr>
                <a:audioFile r:link="rId12"/>
                <p:extLst>
                  <p:ext uri="{DAA4B4D4-6D71-4841-9C94-3DE7FCFB9230}">
                    <p14:media xmlns:p14="http://schemas.microsoft.com/office/powerpoint/2010/main" r:embed="rId11"/>
                  </p:ext>
                </p:extLst>
              </p:nvPr>
            </p:nvPicPr>
            <p:blipFill>
              <a:blip r:embed="rId16"/>
              <a:stretch>
                <a:fillRect/>
              </a:stretch>
            </p:blipFill>
            <p:spPr>
              <a:xfrm>
                <a:off x="3379876" y="4329981"/>
                <a:ext cx="406400" cy="406400"/>
              </a:xfrm>
              <a:prstGeom prst="rect">
                <a:avLst/>
              </a:prstGeom>
            </p:spPr>
          </p:pic>
        </p:grpSp>
        <p:grpSp>
          <p:nvGrpSpPr>
            <p:cNvPr id="32" name="Group 31">
              <a:extLst>
                <a:ext uri="{FF2B5EF4-FFF2-40B4-BE49-F238E27FC236}">
                  <a16:creationId xmlns:a16="http://schemas.microsoft.com/office/drawing/2014/main" id="{D86B196D-0637-4C5E-9857-3FD1BDFBD905}"/>
                </a:ext>
              </a:extLst>
            </p:cNvPr>
            <p:cNvGrpSpPr/>
            <p:nvPr/>
          </p:nvGrpSpPr>
          <p:grpSpPr>
            <a:xfrm>
              <a:off x="5268500" y="3993689"/>
              <a:ext cx="406400" cy="775732"/>
              <a:chOff x="4164641" y="4329981"/>
              <a:chExt cx="406400" cy="775732"/>
            </a:xfrm>
          </p:grpSpPr>
          <p:sp>
            <p:nvSpPr>
              <p:cNvPr id="33" name="TextBox 32">
                <a:extLst>
                  <a:ext uri="{FF2B5EF4-FFF2-40B4-BE49-F238E27FC236}">
                    <a16:creationId xmlns:a16="http://schemas.microsoft.com/office/drawing/2014/main" id="{A69E353C-FDC3-42D0-1C8E-45885723FB21}"/>
                  </a:ext>
                </a:extLst>
              </p:cNvPr>
              <p:cNvSpPr txBox="1"/>
              <p:nvPr/>
            </p:nvSpPr>
            <p:spPr>
              <a:xfrm>
                <a:off x="416464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C</a:t>
                </a:r>
              </a:p>
            </p:txBody>
          </p:sp>
          <p:pic>
            <p:nvPicPr>
              <p:cNvPr id="34" name="Test_F.ashi.13">
                <a:hlinkClick r:id="" action="ppaction://media"/>
                <a:extLst>
                  <a:ext uri="{FF2B5EF4-FFF2-40B4-BE49-F238E27FC236}">
                    <a16:creationId xmlns:a16="http://schemas.microsoft.com/office/drawing/2014/main" id="{3BFA79B0-90F3-D169-056E-B18037792194}"/>
                  </a:ext>
                </a:extLst>
              </p:cNvPr>
              <p:cNvPicPr>
                <a:picLocks noChangeAspect="1"/>
              </p:cNvPicPr>
              <p:nvPr>
                <a:audioFile r:link="rId10"/>
                <p:extLst>
                  <p:ext uri="{DAA4B4D4-6D71-4841-9C94-3DE7FCFB9230}">
                    <p14:media xmlns:p14="http://schemas.microsoft.com/office/powerpoint/2010/main" r:embed="rId9"/>
                  </p:ext>
                </p:extLst>
              </p:nvPr>
            </p:nvPicPr>
            <p:blipFill>
              <a:blip r:embed="rId16"/>
              <a:stretch>
                <a:fillRect/>
              </a:stretch>
            </p:blipFill>
            <p:spPr>
              <a:xfrm>
                <a:off x="4164641" y="4329981"/>
                <a:ext cx="406400" cy="406400"/>
              </a:xfrm>
              <a:prstGeom prst="rect">
                <a:avLst/>
              </a:prstGeom>
            </p:spPr>
          </p:pic>
        </p:grpSp>
        <p:grpSp>
          <p:nvGrpSpPr>
            <p:cNvPr id="35" name="Group 34">
              <a:extLst>
                <a:ext uri="{FF2B5EF4-FFF2-40B4-BE49-F238E27FC236}">
                  <a16:creationId xmlns:a16="http://schemas.microsoft.com/office/drawing/2014/main" id="{6C6A4BA1-72B4-9DD9-DB2F-1390B978A03B}"/>
                </a:ext>
              </a:extLst>
            </p:cNvPr>
            <p:cNvGrpSpPr/>
            <p:nvPr/>
          </p:nvGrpSpPr>
          <p:grpSpPr>
            <a:xfrm>
              <a:off x="6017560" y="3993689"/>
              <a:ext cx="406400" cy="775732"/>
              <a:chOff x="4913701" y="4329981"/>
              <a:chExt cx="406400" cy="775732"/>
            </a:xfrm>
          </p:grpSpPr>
          <p:sp>
            <p:nvSpPr>
              <p:cNvPr id="36" name="TextBox 35">
                <a:extLst>
                  <a:ext uri="{FF2B5EF4-FFF2-40B4-BE49-F238E27FC236}">
                    <a16:creationId xmlns:a16="http://schemas.microsoft.com/office/drawing/2014/main" id="{F92530E1-5BC3-E4A6-6DCA-DC1DEE59F05F}"/>
                  </a:ext>
                </a:extLst>
              </p:cNvPr>
              <p:cNvSpPr txBox="1"/>
              <p:nvPr/>
            </p:nvSpPr>
            <p:spPr>
              <a:xfrm>
                <a:off x="491370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D</a:t>
                </a:r>
              </a:p>
            </p:txBody>
          </p:sp>
          <p:pic>
            <p:nvPicPr>
              <p:cNvPr id="37" name="Test_F.ashi.14">
                <a:hlinkClick r:id="" action="ppaction://media"/>
                <a:extLst>
                  <a:ext uri="{FF2B5EF4-FFF2-40B4-BE49-F238E27FC236}">
                    <a16:creationId xmlns:a16="http://schemas.microsoft.com/office/drawing/2014/main" id="{C30FF18C-2DDA-CA49-6BDC-AC306696A7E1}"/>
                  </a:ext>
                </a:extLst>
              </p:cNvPr>
              <p:cNvPicPr>
                <a:picLocks noChangeAspect="1"/>
              </p:cNvPicPr>
              <p:nvPr>
                <a:audioFile r:link="rId8"/>
                <p:extLst>
                  <p:ext uri="{DAA4B4D4-6D71-4841-9C94-3DE7FCFB9230}">
                    <p14:media xmlns:p14="http://schemas.microsoft.com/office/powerpoint/2010/main" r:embed="rId7"/>
                  </p:ext>
                </p:extLst>
              </p:nvPr>
            </p:nvPicPr>
            <p:blipFill>
              <a:blip r:embed="rId16"/>
              <a:stretch>
                <a:fillRect/>
              </a:stretch>
            </p:blipFill>
            <p:spPr>
              <a:xfrm>
                <a:off x="4913701" y="4329981"/>
                <a:ext cx="406400" cy="406400"/>
              </a:xfrm>
              <a:prstGeom prst="rect">
                <a:avLst/>
              </a:prstGeom>
            </p:spPr>
          </p:pic>
        </p:grpSp>
      </p:grpSp>
      <p:grpSp>
        <p:nvGrpSpPr>
          <p:cNvPr id="61" name="Group 60">
            <a:extLst>
              <a:ext uri="{FF2B5EF4-FFF2-40B4-BE49-F238E27FC236}">
                <a16:creationId xmlns:a16="http://schemas.microsoft.com/office/drawing/2014/main" id="{53DEDF70-9F59-9974-F19E-D35E5C603CEA}"/>
              </a:ext>
            </a:extLst>
          </p:cNvPr>
          <p:cNvGrpSpPr/>
          <p:nvPr/>
        </p:nvGrpSpPr>
        <p:grpSpPr>
          <a:xfrm>
            <a:off x="6734750" y="3993689"/>
            <a:ext cx="1187330" cy="775732"/>
            <a:chOff x="6734750" y="3993689"/>
            <a:chExt cx="1187330" cy="775732"/>
          </a:xfrm>
        </p:grpSpPr>
        <p:grpSp>
          <p:nvGrpSpPr>
            <p:cNvPr id="38" name="Group 37">
              <a:extLst>
                <a:ext uri="{FF2B5EF4-FFF2-40B4-BE49-F238E27FC236}">
                  <a16:creationId xmlns:a16="http://schemas.microsoft.com/office/drawing/2014/main" id="{7DF511F3-ABF9-D139-519F-2DE9CD25E59C}"/>
                </a:ext>
              </a:extLst>
            </p:cNvPr>
            <p:cNvGrpSpPr/>
            <p:nvPr/>
          </p:nvGrpSpPr>
          <p:grpSpPr>
            <a:xfrm>
              <a:off x="6734750" y="3993689"/>
              <a:ext cx="438270" cy="775732"/>
              <a:chOff x="5630891" y="4329981"/>
              <a:chExt cx="438270" cy="775732"/>
            </a:xfrm>
          </p:grpSpPr>
          <p:sp>
            <p:nvSpPr>
              <p:cNvPr id="39" name="TextBox 38">
                <a:extLst>
                  <a:ext uri="{FF2B5EF4-FFF2-40B4-BE49-F238E27FC236}">
                    <a16:creationId xmlns:a16="http://schemas.microsoft.com/office/drawing/2014/main" id="{5A0DFA43-0606-1E8E-5B62-9F8F5F4B0085}"/>
                  </a:ext>
                </a:extLst>
              </p:cNvPr>
              <p:cNvSpPr txBox="1"/>
              <p:nvPr/>
            </p:nvSpPr>
            <p:spPr>
              <a:xfrm>
                <a:off x="566276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E</a:t>
                </a:r>
              </a:p>
            </p:txBody>
          </p:sp>
          <p:pic>
            <p:nvPicPr>
              <p:cNvPr id="40" name="Test_F.ashi.15">
                <a:hlinkClick r:id="" action="ppaction://media"/>
                <a:extLst>
                  <a:ext uri="{FF2B5EF4-FFF2-40B4-BE49-F238E27FC236}">
                    <a16:creationId xmlns:a16="http://schemas.microsoft.com/office/drawing/2014/main" id="{0F93E455-C722-4AF6-27E3-2B3CBDB07142}"/>
                  </a:ext>
                </a:extLst>
              </p:cNvPr>
              <p:cNvPicPr>
                <a:picLocks noChangeAspect="1"/>
              </p:cNvPicPr>
              <p:nvPr>
                <a:audioFile r:link="rId6"/>
                <p:extLst>
                  <p:ext uri="{DAA4B4D4-6D71-4841-9C94-3DE7FCFB9230}">
                    <p14:media xmlns:p14="http://schemas.microsoft.com/office/powerpoint/2010/main" r:embed="rId5"/>
                  </p:ext>
                </p:extLst>
              </p:nvPr>
            </p:nvPicPr>
            <p:blipFill>
              <a:blip r:embed="rId16"/>
              <a:stretch>
                <a:fillRect/>
              </a:stretch>
            </p:blipFill>
            <p:spPr>
              <a:xfrm>
                <a:off x="5630891" y="4329981"/>
                <a:ext cx="406400" cy="406400"/>
              </a:xfrm>
              <a:prstGeom prst="rect">
                <a:avLst/>
              </a:prstGeom>
            </p:spPr>
          </p:pic>
        </p:grpSp>
        <p:grpSp>
          <p:nvGrpSpPr>
            <p:cNvPr id="41" name="Group 40">
              <a:extLst>
                <a:ext uri="{FF2B5EF4-FFF2-40B4-BE49-F238E27FC236}">
                  <a16:creationId xmlns:a16="http://schemas.microsoft.com/office/drawing/2014/main" id="{FE6F1C57-B3EB-CBF2-DE55-FBCF8E4AE0D0}"/>
                </a:ext>
              </a:extLst>
            </p:cNvPr>
            <p:cNvGrpSpPr/>
            <p:nvPr/>
          </p:nvGrpSpPr>
          <p:grpSpPr>
            <a:xfrm>
              <a:off x="7515680" y="3993689"/>
              <a:ext cx="406400" cy="775732"/>
              <a:chOff x="6411821" y="4329981"/>
              <a:chExt cx="406400" cy="775732"/>
            </a:xfrm>
          </p:grpSpPr>
          <p:sp>
            <p:nvSpPr>
              <p:cNvPr id="42" name="TextBox 41">
                <a:extLst>
                  <a:ext uri="{FF2B5EF4-FFF2-40B4-BE49-F238E27FC236}">
                    <a16:creationId xmlns:a16="http://schemas.microsoft.com/office/drawing/2014/main" id="{03C3919C-2661-1678-1199-948C6A5C5744}"/>
                  </a:ext>
                </a:extLst>
              </p:cNvPr>
              <p:cNvSpPr txBox="1"/>
              <p:nvPr/>
            </p:nvSpPr>
            <p:spPr>
              <a:xfrm>
                <a:off x="641182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F</a:t>
                </a:r>
              </a:p>
            </p:txBody>
          </p:sp>
          <p:pic>
            <p:nvPicPr>
              <p:cNvPr id="43" name="Test_F.ashi.19">
                <a:hlinkClick r:id="" action="ppaction://media"/>
                <a:extLst>
                  <a:ext uri="{FF2B5EF4-FFF2-40B4-BE49-F238E27FC236}">
                    <a16:creationId xmlns:a16="http://schemas.microsoft.com/office/drawing/2014/main" id="{53F6D471-F5A5-0E2F-BBA0-A71D6E9A146B}"/>
                  </a:ext>
                </a:extLst>
              </p:cNvPr>
              <p:cNvPicPr>
                <a:picLocks noChangeAspect="1"/>
              </p:cNvPicPr>
              <p:nvPr>
                <a:audioFile r:link="rId4"/>
                <p:extLst>
                  <p:ext uri="{DAA4B4D4-6D71-4841-9C94-3DE7FCFB9230}">
                    <p14:media xmlns:p14="http://schemas.microsoft.com/office/powerpoint/2010/main" r:embed="rId3"/>
                  </p:ext>
                </p:extLst>
              </p:nvPr>
            </p:nvPicPr>
            <p:blipFill>
              <a:blip r:embed="rId16"/>
              <a:stretch>
                <a:fillRect/>
              </a:stretch>
            </p:blipFill>
            <p:spPr>
              <a:xfrm>
                <a:off x="6411821" y="4329981"/>
                <a:ext cx="406400" cy="406400"/>
              </a:xfrm>
              <a:prstGeom prst="rect">
                <a:avLst/>
              </a:prstGeom>
            </p:spPr>
          </p:pic>
        </p:grpSp>
      </p:grpSp>
      <p:grpSp>
        <p:nvGrpSpPr>
          <p:cNvPr id="59" name="Group 58">
            <a:extLst>
              <a:ext uri="{FF2B5EF4-FFF2-40B4-BE49-F238E27FC236}">
                <a16:creationId xmlns:a16="http://schemas.microsoft.com/office/drawing/2014/main" id="{159BF6E4-B7BC-FDFE-C30F-FB731EA51843}"/>
              </a:ext>
            </a:extLst>
          </p:cNvPr>
          <p:cNvGrpSpPr/>
          <p:nvPr/>
        </p:nvGrpSpPr>
        <p:grpSpPr>
          <a:xfrm>
            <a:off x="1351218" y="1920066"/>
            <a:ext cx="1314177" cy="1508934"/>
            <a:chOff x="2089211" y="1495471"/>
            <a:chExt cx="916913" cy="1192642"/>
          </a:xfrm>
        </p:grpSpPr>
        <p:pic>
          <p:nvPicPr>
            <p:cNvPr id="62" name="Graphic 13" descr="User outline">
              <a:extLst>
                <a:ext uri="{FF2B5EF4-FFF2-40B4-BE49-F238E27FC236}">
                  <a16:creationId xmlns:a16="http://schemas.microsoft.com/office/drawing/2014/main" id="{55E15E45-E350-2C11-0C24-3B12D103FF7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133245" y="1495471"/>
              <a:ext cx="865456" cy="1066574"/>
            </a:xfrm>
            <a:prstGeom prst="rect">
              <a:avLst/>
            </a:prstGeom>
          </p:spPr>
        </p:pic>
        <p:sp>
          <p:nvSpPr>
            <p:cNvPr id="63" name="Text Box 10">
              <a:extLst>
                <a:ext uri="{FF2B5EF4-FFF2-40B4-BE49-F238E27FC236}">
                  <a16:creationId xmlns:a16="http://schemas.microsoft.com/office/drawing/2014/main" id="{22D81703-95D5-D49A-6D33-D3325ACE9384}"/>
                </a:ext>
              </a:extLst>
            </p:cNvPr>
            <p:cNvSpPr txBox="1">
              <a:spLocks noChangeArrowheads="1"/>
            </p:cNvSpPr>
            <p:nvPr/>
          </p:nvSpPr>
          <p:spPr bwMode="auto">
            <a:xfrm>
              <a:off x="2089211" y="2435976"/>
              <a:ext cx="916913" cy="252137"/>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Talker A</a:t>
              </a:r>
              <a:endParaRPr kumimoji="0" lang="en-US" altLang="en-US" sz="4000" i="0" u="none" strike="noStrike" cap="none" normalizeH="0" baseline="0" dirty="0">
                <a:ln>
                  <a:noFill/>
                </a:ln>
                <a:solidFill>
                  <a:schemeClr val="tx1"/>
                </a:solidFill>
                <a:effectLst/>
                <a:latin typeface="Arial" panose="020B0604020202020204" pitchFamily="34" charset="0"/>
              </a:endParaRPr>
            </a:p>
          </p:txBody>
        </p:sp>
      </p:grpSp>
      <p:sp>
        <p:nvSpPr>
          <p:cNvPr id="64" name="Speech Bubble: Rectangle with Corners Rounded 63">
            <a:extLst>
              <a:ext uri="{FF2B5EF4-FFF2-40B4-BE49-F238E27FC236}">
                <a16:creationId xmlns:a16="http://schemas.microsoft.com/office/drawing/2014/main" id="{8408DF49-33A0-D3EC-0AB1-36FF2DB4EC0F}"/>
              </a:ext>
            </a:extLst>
          </p:cNvPr>
          <p:cNvSpPr/>
          <p:nvPr/>
        </p:nvSpPr>
        <p:spPr>
          <a:xfrm>
            <a:off x="2353700" y="490883"/>
            <a:ext cx="3451123" cy="1349432"/>
          </a:xfrm>
          <a:prstGeom prst="wedgeRoundRectCallout">
            <a:avLst>
              <a:gd name="adj1" fmla="val -48284"/>
              <a:gd name="adj2" fmla="val 79627"/>
              <a:gd name="adj3" fmla="val 16667"/>
            </a:avLst>
          </a:prstGeom>
          <a:solidFill>
            <a:srgbClr val="ECE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410C01"/>
                </a:solidFill>
                <a:latin typeface="Arabic Typesetting" panose="03020402040406030203" pitchFamily="66" charset="-78"/>
                <a:cs typeface="Arabic Typesetting" panose="03020402040406030203" pitchFamily="66" charset="-78"/>
              </a:rPr>
              <a:t>My graduation is a </a:t>
            </a:r>
            <a:r>
              <a:rPr lang="en-US" sz="3200" b="1" dirty="0">
                <a:solidFill>
                  <a:srgbClr val="410C01"/>
                </a:solidFill>
                <a:latin typeface="Arabic Typesetting" panose="03020402040406030203" pitchFamily="66" charset="-78"/>
                <a:cs typeface="Arabic Typesetting" panose="03020402040406030203" pitchFamily="66" charset="-78"/>
              </a:rPr>
              <a:t>personal</a:t>
            </a:r>
            <a:r>
              <a:rPr lang="en-US" sz="3200" dirty="0">
                <a:solidFill>
                  <a:srgbClr val="410C01"/>
                </a:solidFill>
                <a:latin typeface="Arabic Typesetting" panose="03020402040406030203" pitchFamily="66" charset="-78"/>
                <a:cs typeface="Arabic Typesetting" panose="03020402040406030203" pitchFamily="66" charset="-78"/>
              </a:rPr>
              <a:t> achievement </a:t>
            </a:r>
          </a:p>
        </p:txBody>
      </p:sp>
      <p:grpSp>
        <p:nvGrpSpPr>
          <p:cNvPr id="65" name="Group 64">
            <a:extLst>
              <a:ext uri="{FF2B5EF4-FFF2-40B4-BE49-F238E27FC236}">
                <a16:creationId xmlns:a16="http://schemas.microsoft.com/office/drawing/2014/main" id="{541CF488-145B-5EC7-B3B4-DD367C87E6A7}"/>
              </a:ext>
            </a:extLst>
          </p:cNvPr>
          <p:cNvGrpSpPr/>
          <p:nvPr/>
        </p:nvGrpSpPr>
        <p:grpSpPr>
          <a:xfrm>
            <a:off x="6772730" y="1840315"/>
            <a:ext cx="1314177" cy="1508934"/>
            <a:chOff x="2089211" y="1495471"/>
            <a:chExt cx="916913" cy="1192642"/>
          </a:xfrm>
        </p:grpSpPr>
        <p:pic>
          <p:nvPicPr>
            <p:cNvPr id="66" name="Graphic 65" descr="User outline">
              <a:extLst>
                <a:ext uri="{FF2B5EF4-FFF2-40B4-BE49-F238E27FC236}">
                  <a16:creationId xmlns:a16="http://schemas.microsoft.com/office/drawing/2014/main" id="{A3B8A80D-FC23-D349-91A7-3A862DC5FF7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133245" y="1495471"/>
              <a:ext cx="865456" cy="1066574"/>
            </a:xfrm>
            <a:prstGeom prst="rect">
              <a:avLst/>
            </a:prstGeom>
          </p:spPr>
        </p:pic>
        <p:sp>
          <p:nvSpPr>
            <p:cNvPr id="67" name="Text Box 10">
              <a:extLst>
                <a:ext uri="{FF2B5EF4-FFF2-40B4-BE49-F238E27FC236}">
                  <a16:creationId xmlns:a16="http://schemas.microsoft.com/office/drawing/2014/main" id="{26C7599D-1D85-03A3-74C0-6EDF475ACDA5}"/>
                </a:ext>
              </a:extLst>
            </p:cNvPr>
            <p:cNvSpPr txBox="1">
              <a:spLocks noChangeArrowheads="1"/>
            </p:cNvSpPr>
            <p:nvPr/>
          </p:nvSpPr>
          <p:spPr bwMode="auto">
            <a:xfrm>
              <a:off x="2089211" y="2435976"/>
              <a:ext cx="916913" cy="252137"/>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Listener</a:t>
              </a:r>
              <a:endParaRPr kumimoji="0" lang="en-US" altLang="en-US" sz="4000" i="0" u="none" strike="noStrike" cap="none" normalizeH="0" baseline="0" dirty="0">
                <a:ln>
                  <a:noFill/>
                </a:ln>
                <a:solidFill>
                  <a:schemeClr val="tx1"/>
                </a:solidFill>
                <a:effectLst/>
                <a:latin typeface="Arial" panose="020B0604020202020204" pitchFamily="34" charset="0"/>
              </a:endParaRPr>
            </a:p>
          </p:txBody>
        </p:sp>
      </p:grpSp>
      <p:pic>
        <p:nvPicPr>
          <p:cNvPr id="68" name="F_Xs_Personal">
            <a:hlinkClick r:id="" action="ppaction://media"/>
            <a:extLst>
              <a:ext uri="{FF2B5EF4-FFF2-40B4-BE49-F238E27FC236}">
                <a16:creationId xmlns:a16="http://schemas.microsoft.com/office/drawing/2014/main" id="{87FA5270-E0F4-BC0C-54B0-90F4625EA689}"/>
              </a:ext>
            </a:extLst>
          </p:cNvPr>
          <p:cNvPicPr>
            <a:picLocks noChangeAspect="1"/>
          </p:cNvPicPr>
          <p:nvPr>
            <a:audioFile r:link="rId2"/>
            <p:extLst>
              <p:ext uri="{DAA4B4D4-6D71-4841-9C94-3DE7FCFB9230}">
                <p14:media xmlns:p14="http://schemas.microsoft.com/office/powerpoint/2010/main" r:embed="rId1"/>
              </p:ext>
            </p:extLst>
          </p:nvPr>
        </p:nvPicPr>
        <p:blipFill>
          <a:blip r:embed="rId16"/>
          <a:stretch>
            <a:fillRect/>
          </a:stretch>
        </p:blipFill>
        <p:spPr>
          <a:xfrm>
            <a:off x="5991800" y="962399"/>
            <a:ext cx="406400" cy="406400"/>
          </a:xfrm>
          <a:prstGeom prst="rect">
            <a:avLst/>
          </a:prstGeom>
        </p:spPr>
      </p:pic>
      <p:sp>
        <p:nvSpPr>
          <p:cNvPr id="69" name="Thought Bubble: Cloud 68">
            <a:extLst>
              <a:ext uri="{FF2B5EF4-FFF2-40B4-BE49-F238E27FC236}">
                <a16:creationId xmlns:a16="http://schemas.microsoft.com/office/drawing/2014/main" id="{7B3EEFB0-AC75-26D2-5E6E-83435ACCD610}"/>
              </a:ext>
            </a:extLst>
          </p:cNvPr>
          <p:cNvSpPr/>
          <p:nvPr/>
        </p:nvSpPr>
        <p:spPr>
          <a:xfrm>
            <a:off x="7663675" y="651336"/>
            <a:ext cx="3256189" cy="1268730"/>
          </a:xfrm>
          <a:prstGeom prst="cloudCallout">
            <a:avLst>
              <a:gd name="adj1" fmla="val -49088"/>
              <a:gd name="adj2" fmla="val 54011"/>
            </a:avLst>
          </a:prstGeom>
          <a:solidFill>
            <a:srgbClr val="ECE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410C01"/>
                </a:solidFill>
                <a:latin typeface="Sylfaen" panose="010A0502050306030303" pitchFamily="18" charset="0"/>
              </a:rPr>
              <a:t>Is Talker A saying “Personal”?</a:t>
            </a:r>
          </a:p>
        </p:txBody>
      </p:sp>
    </p:spTree>
    <p:extLst>
      <p:ext uri="{BB962C8B-B14F-4D97-AF65-F5344CB8AC3E}">
        <p14:creationId xmlns:p14="http://schemas.microsoft.com/office/powerpoint/2010/main" val="245235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1.04167E-6 1.11111E-6 L -0.21042 0.22639 " pathEditMode="relative" rAng="0" ptsTypes="AA">
                                      <p:cBhvr>
                                        <p:cTn id="18" dur="2000" fill="hold"/>
                                        <p:tgtEl>
                                          <p:spTgt spid="60"/>
                                        </p:tgtEl>
                                        <p:attrNameLst>
                                          <p:attrName>ppt_x</p:attrName>
                                          <p:attrName>ppt_y</p:attrName>
                                        </p:attrNameLst>
                                      </p:cBhvr>
                                      <p:rCtr x="-10521" y="11319"/>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1.66667E-6 1.11111E-6 L 0.16901 0.22639 " pathEditMode="relative" rAng="0" ptsTypes="AA">
                                      <p:cBhvr>
                                        <p:cTn id="22" dur="2000" fill="hold"/>
                                        <p:tgtEl>
                                          <p:spTgt spid="61"/>
                                        </p:tgtEl>
                                        <p:attrNameLst>
                                          <p:attrName>ppt_x</p:attrName>
                                          <p:attrName>ppt_y</p:attrName>
                                        </p:attrNameLst>
                                      </p:cBhvr>
                                      <p:rCtr x="8451" y="11319"/>
                                    </p:animMotion>
                                  </p:childTnLst>
                                </p:cTn>
                              </p:par>
                            </p:childTnLst>
                          </p:cTn>
                        </p:par>
                      </p:childTnLst>
                    </p:cTn>
                  </p:par>
                </p:childTnLst>
              </p:cTn>
              <p:prevCondLst>
                <p:cond evt="onPrev" delay="0">
                  <p:tgtEl>
                    <p:sldTgt/>
                  </p:tgtEl>
                </p:cond>
              </p:prevCondLst>
              <p:nextCondLst>
                <p:cond evt="onNext" delay="0">
                  <p:tgtEl>
                    <p:sldTgt/>
                  </p:tgtEl>
                </p:cond>
              </p:nextCondLst>
            </p:seq>
            <p:audio>
              <p:cMediaNode vol="80000">
                <p:cTn id="23" fill="hold" display="0">
                  <p:stCondLst>
                    <p:cond delay="indefinite"/>
                  </p:stCondLst>
                  <p:endCondLst>
                    <p:cond evt="onStopAudio" delay="0">
                      <p:tgtEl>
                        <p:sldTgt/>
                      </p:tgtEl>
                    </p:cond>
                  </p:endCondLst>
                </p:cTn>
                <p:tgtEl>
                  <p:spTgt spid="27"/>
                </p:tgtEl>
              </p:cMediaNode>
            </p:audio>
            <p:audio>
              <p:cMediaNode vol="80000">
                <p:cTn id="24" fill="hold" display="0">
                  <p:stCondLst>
                    <p:cond delay="indefinite"/>
                  </p:stCondLst>
                  <p:endCondLst>
                    <p:cond evt="onStopAudio" delay="0">
                      <p:tgtEl>
                        <p:sldTgt/>
                      </p:tgtEl>
                    </p:cond>
                  </p:endCondLst>
                </p:cTn>
                <p:tgtEl>
                  <p:spTgt spid="31"/>
                </p:tgtEl>
              </p:cMediaNode>
            </p:audio>
            <p:audio>
              <p:cMediaNode vol="80000">
                <p:cTn id="25" fill="hold" display="0">
                  <p:stCondLst>
                    <p:cond delay="indefinite"/>
                  </p:stCondLst>
                  <p:endCondLst>
                    <p:cond evt="onStopAudio" delay="0">
                      <p:tgtEl>
                        <p:sldTgt/>
                      </p:tgtEl>
                    </p:cond>
                  </p:endCondLst>
                </p:cTn>
                <p:tgtEl>
                  <p:spTgt spid="34"/>
                </p:tgtEl>
              </p:cMediaNode>
            </p:audio>
            <p:audio>
              <p:cMediaNode vol="80000">
                <p:cTn id="26" fill="hold" display="0">
                  <p:stCondLst>
                    <p:cond delay="indefinite"/>
                  </p:stCondLst>
                  <p:endCondLst>
                    <p:cond evt="onStopAudio" delay="0">
                      <p:tgtEl>
                        <p:sldTgt/>
                      </p:tgtEl>
                    </p:cond>
                  </p:endCondLst>
                </p:cTn>
                <p:tgtEl>
                  <p:spTgt spid="37"/>
                </p:tgtEl>
              </p:cMediaNode>
            </p:audio>
            <p:audio>
              <p:cMediaNode vol="80000">
                <p:cTn id="27" fill="hold" display="0">
                  <p:stCondLst>
                    <p:cond delay="indefinite"/>
                  </p:stCondLst>
                  <p:endCondLst>
                    <p:cond evt="onStopAudio" delay="0">
                      <p:tgtEl>
                        <p:sldTgt/>
                      </p:tgtEl>
                    </p:cond>
                  </p:endCondLst>
                </p:cTn>
                <p:tgtEl>
                  <p:spTgt spid="40"/>
                </p:tgtEl>
              </p:cMediaNode>
            </p:audio>
            <p:audio>
              <p:cMediaNode vol="80000">
                <p:cTn id="28" fill="hold" display="0">
                  <p:stCondLst>
                    <p:cond delay="indefinite"/>
                  </p:stCondLst>
                  <p:endCondLst>
                    <p:cond evt="onStopAudio" delay="0">
                      <p:tgtEl>
                        <p:sldTgt/>
                      </p:tgtEl>
                    </p:cond>
                  </p:endCondLst>
                </p:cTn>
                <p:tgtEl>
                  <p:spTgt spid="43"/>
                </p:tgtEl>
              </p:cMediaNode>
            </p:audio>
            <p:seq concurrent="1" nextAc="seek">
              <p:cTn id="29" restart="whenNotActive" fill="hold" evtFilter="cancelBubble" nodeType="interactiveSeq">
                <p:stCondLst>
                  <p:cond evt="onClick" delay="0">
                    <p:tgtEl>
                      <p:spTgt spid="68"/>
                    </p:tgtEl>
                  </p:cond>
                </p:stCondLst>
                <p:endSync evt="end" delay="0">
                  <p:rtn val="all"/>
                </p:endSync>
                <p:childTnLst>
                  <p:par>
                    <p:cTn id="30" fill="hold">
                      <p:stCondLst>
                        <p:cond delay="0"/>
                      </p:stCondLst>
                      <p:childTnLst>
                        <p:par>
                          <p:cTn id="31" fill="hold">
                            <p:stCondLst>
                              <p:cond delay="0"/>
                            </p:stCondLst>
                            <p:childTnLst>
                              <p:par>
                                <p:cTn id="32" presetID="1" presetClass="mediacall" presetSubtype="0" fill="hold" nodeType="clickEffect">
                                  <p:stCondLst>
                                    <p:cond delay="0"/>
                                  </p:stCondLst>
                                  <p:childTnLst>
                                    <p:cmd type="call" cmd="playFrom(0.0)">
                                      <p:cBhvr>
                                        <p:cTn id="33" dur="792" fill="hold"/>
                                        <p:tgtEl>
                                          <p:spTgt spid="68"/>
                                        </p:tgtEl>
                                      </p:cBhvr>
                                    </p:cmd>
                                  </p:childTnLst>
                                </p:cTn>
                              </p:par>
                            </p:childTnLst>
                          </p:cTn>
                        </p:par>
                      </p:childTnLst>
                    </p:cTn>
                  </p:par>
                </p:childTnLst>
              </p:cTn>
              <p:nextCondLst>
                <p:cond evt="onClick" delay="0">
                  <p:tgtEl>
                    <p:spTgt spid="68"/>
                  </p:tgtEl>
                </p:cond>
              </p:nextCondLst>
            </p:seq>
            <p:audio>
              <p:cMediaNode vol="80000">
                <p:cTn id="34" fill="hold" display="0">
                  <p:stCondLst>
                    <p:cond delay="indefinite"/>
                  </p:stCondLst>
                  <p:endCondLst>
                    <p:cond evt="onStopAudio" delay="0">
                      <p:tgtEl>
                        <p:sldTgt/>
                      </p:tgtEl>
                    </p:cond>
                  </p:endCondLst>
                </p:cTn>
                <p:tgtEl>
                  <p:spTgt spid="68"/>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D33EB25-E03A-964B-94BB-E84813E487F6}"/>
              </a:ext>
            </a:extLst>
          </p:cNvPr>
          <p:cNvGrpSpPr/>
          <p:nvPr/>
        </p:nvGrpSpPr>
        <p:grpSpPr>
          <a:xfrm>
            <a:off x="605560" y="4663584"/>
            <a:ext cx="3687135" cy="1921686"/>
            <a:chOff x="831702" y="4415319"/>
            <a:chExt cx="3687135" cy="1921686"/>
          </a:xfrm>
        </p:grpSpPr>
        <p:sp>
          <p:nvSpPr>
            <p:cNvPr id="5" name="Rectangle: Rounded Corners 4">
              <a:extLst>
                <a:ext uri="{FF2B5EF4-FFF2-40B4-BE49-F238E27FC236}">
                  <a16:creationId xmlns:a16="http://schemas.microsoft.com/office/drawing/2014/main" id="{2585A92A-8727-7E91-6B41-EB55F15CB736}"/>
                </a:ext>
              </a:extLst>
            </p:cNvPr>
            <p:cNvSpPr/>
            <p:nvPr/>
          </p:nvSpPr>
          <p:spPr>
            <a:xfrm>
              <a:off x="831702" y="4784651"/>
              <a:ext cx="3687135" cy="1552354"/>
            </a:xfrm>
            <a:prstGeom prst="roundRect">
              <a:avLst>
                <a:gd name="adj" fmla="val 16667"/>
              </a:avLst>
            </a:prstGeom>
            <a:solidFill>
              <a:srgbClr val="ECE0CC"/>
            </a:solidFill>
            <a:ln w="28575">
              <a:solidFill>
                <a:srgbClr val="410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371CC10-2BB6-D259-313F-5819710CC73D}"/>
                </a:ext>
              </a:extLst>
            </p:cNvPr>
            <p:cNvSpPr txBox="1"/>
            <p:nvPr/>
          </p:nvSpPr>
          <p:spPr>
            <a:xfrm>
              <a:off x="1306761" y="4415319"/>
              <a:ext cx="2737016" cy="369332"/>
            </a:xfrm>
            <a:prstGeom prst="rect">
              <a:avLst/>
            </a:prstGeom>
            <a:noFill/>
          </p:spPr>
          <p:txBody>
            <a:bodyPr wrap="square" rtlCol="0">
              <a:spAutoFit/>
            </a:bodyPr>
            <a:lstStyle/>
            <a:p>
              <a:pPr algn="ctr"/>
              <a:r>
                <a:rPr lang="en-US" b="1" dirty="0">
                  <a:solidFill>
                    <a:srgbClr val="410C01"/>
                  </a:solidFill>
                  <a:latin typeface="Sylfaen" panose="010A0502050306030303" pitchFamily="18" charset="0"/>
                </a:rPr>
                <a:t>ASHI</a:t>
              </a:r>
            </a:p>
          </p:txBody>
        </p:sp>
      </p:grpSp>
      <p:grpSp>
        <p:nvGrpSpPr>
          <p:cNvPr id="7" name="Group 6">
            <a:extLst>
              <a:ext uri="{FF2B5EF4-FFF2-40B4-BE49-F238E27FC236}">
                <a16:creationId xmlns:a16="http://schemas.microsoft.com/office/drawing/2014/main" id="{978F0FC4-E2FA-F99B-B82E-0A92390CC25B}"/>
              </a:ext>
            </a:extLst>
          </p:cNvPr>
          <p:cNvGrpSpPr/>
          <p:nvPr/>
        </p:nvGrpSpPr>
        <p:grpSpPr>
          <a:xfrm>
            <a:off x="7447021" y="4663584"/>
            <a:ext cx="3687135" cy="1921686"/>
            <a:chOff x="7673163" y="4415319"/>
            <a:chExt cx="3687135" cy="1921686"/>
          </a:xfrm>
        </p:grpSpPr>
        <p:sp>
          <p:nvSpPr>
            <p:cNvPr id="12" name="Rectangle: Rounded Corners 11">
              <a:extLst>
                <a:ext uri="{FF2B5EF4-FFF2-40B4-BE49-F238E27FC236}">
                  <a16:creationId xmlns:a16="http://schemas.microsoft.com/office/drawing/2014/main" id="{9BE05525-5451-C0A1-CF1B-4EA7E3B7BD6E}"/>
                </a:ext>
              </a:extLst>
            </p:cNvPr>
            <p:cNvSpPr/>
            <p:nvPr/>
          </p:nvSpPr>
          <p:spPr>
            <a:xfrm>
              <a:off x="7673163" y="4784651"/>
              <a:ext cx="3687135" cy="1552354"/>
            </a:xfrm>
            <a:prstGeom prst="roundRect">
              <a:avLst>
                <a:gd name="adj" fmla="val 16667"/>
              </a:avLst>
            </a:prstGeom>
            <a:solidFill>
              <a:srgbClr val="ECE0CC"/>
            </a:solidFill>
            <a:ln w="28575">
              <a:solidFill>
                <a:srgbClr val="410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DF9D177-BB83-C6B8-23BA-9EC7569B6793}"/>
                </a:ext>
              </a:extLst>
            </p:cNvPr>
            <p:cNvSpPr txBox="1"/>
            <p:nvPr/>
          </p:nvSpPr>
          <p:spPr>
            <a:xfrm>
              <a:off x="8148222" y="4415319"/>
              <a:ext cx="2737016" cy="369332"/>
            </a:xfrm>
            <a:prstGeom prst="rect">
              <a:avLst/>
            </a:prstGeom>
            <a:noFill/>
          </p:spPr>
          <p:txBody>
            <a:bodyPr wrap="square" rtlCol="0">
              <a:spAutoFit/>
            </a:bodyPr>
            <a:lstStyle/>
            <a:p>
              <a:pPr algn="ctr"/>
              <a:r>
                <a:rPr lang="en-US" b="1" dirty="0">
                  <a:solidFill>
                    <a:srgbClr val="410C01"/>
                  </a:solidFill>
                  <a:latin typeface="Sylfaen" panose="010A0502050306030303" pitchFamily="18" charset="0"/>
                </a:rPr>
                <a:t>ASI</a:t>
              </a:r>
            </a:p>
          </p:txBody>
        </p:sp>
      </p:grpSp>
      <p:grpSp>
        <p:nvGrpSpPr>
          <p:cNvPr id="38" name="Group 37">
            <a:extLst>
              <a:ext uri="{FF2B5EF4-FFF2-40B4-BE49-F238E27FC236}">
                <a16:creationId xmlns:a16="http://schemas.microsoft.com/office/drawing/2014/main" id="{ECCED05B-33AD-414F-6F4A-47002B306F74}"/>
              </a:ext>
            </a:extLst>
          </p:cNvPr>
          <p:cNvGrpSpPr/>
          <p:nvPr/>
        </p:nvGrpSpPr>
        <p:grpSpPr>
          <a:xfrm>
            <a:off x="3770380" y="3993689"/>
            <a:ext cx="1155460" cy="775732"/>
            <a:chOff x="3770380" y="3993689"/>
            <a:chExt cx="1155460" cy="775732"/>
          </a:xfrm>
        </p:grpSpPr>
        <p:grpSp>
          <p:nvGrpSpPr>
            <p:cNvPr id="18" name="Group 17">
              <a:extLst>
                <a:ext uri="{FF2B5EF4-FFF2-40B4-BE49-F238E27FC236}">
                  <a16:creationId xmlns:a16="http://schemas.microsoft.com/office/drawing/2014/main" id="{C5BFBB9E-898A-FCE3-0678-D2A40E6619A2}"/>
                </a:ext>
              </a:extLst>
            </p:cNvPr>
            <p:cNvGrpSpPr/>
            <p:nvPr/>
          </p:nvGrpSpPr>
          <p:grpSpPr>
            <a:xfrm>
              <a:off x="3770380" y="3993689"/>
              <a:ext cx="406400" cy="775732"/>
              <a:chOff x="2666521" y="4329981"/>
              <a:chExt cx="406400" cy="775732"/>
            </a:xfrm>
          </p:grpSpPr>
          <p:pic>
            <p:nvPicPr>
              <p:cNvPr id="25" name="Test_F.ashi.08">
                <a:hlinkClick r:id="" action="ppaction://media"/>
                <a:extLst>
                  <a:ext uri="{FF2B5EF4-FFF2-40B4-BE49-F238E27FC236}">
                    <a16:creationId xmlns:a16="http://schemas.microsoft.com/office/drawing/2014/main" id="{2125FF14-42AB-008D-7AD8-F2AA8F5FE8D3}"/>
                  </a:ext>
                </a:extLst>
              </p:cNvPr>
              <p:cNvPicPr>
                <a:picLocks noChangeAspect="1"/>
              </p:cNvPicPr>
              <p:nvPr>
                <a:audioFile r:link="rId14"/>
                <p:extLst>
                  <p:ext uri="{DAA4B4D4-6D71-4841-9C94-3DE7FCFB9230}">
                    <p14:media xmlns:p14="http://schemas.microsoft.com/office/powerpoint/2010/main" r:embed="rId13"/>
                  </p:ext>
                </p:extLst>
              </p:nvPr>
            </p:nvPicPr>
            <p:blipFill>
              <a:blip r:embed="rId17"/>
              <a:stretch>
                <a:fillRect/>
              </a:stretch>
            </p:blipFill>
            <p:spPr>
              <a:xfrm>
                <a:off x="2666521" y="4329981"/>
                <a:ext cx="406400" cy="406400"/>
              </a:xfrm>
              <a:prstGeom prst="rect">
                <a:avLst/>
              </a:prstGeom>
            </p:spPr>
          </p:pic>
          <p:sp>
            <p:nvSpPr>
              <p:cNvPr id="26" name="TextBox 25">
                <a:extLst>
                  <a:ext uri="{FF2B5EF4-FFF2-40B4-BE49-F238E27FC236}">
                    <a16:creationId xmlns:a16="http://schemas.microsoft.com/office/drawing/2014/main" id="{42551331-D25E-31DB-3076-03977634CA67}"/>
                  </a:ext>
                </a:extLst>
              </p:cNvPr>
              <p:cNvSpPr txBox="1"/>
              <p:nvPr/>
            </p:nvSpPr>
            <p:spPr>
              <a:xfrm>
                <a:off x="266652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A</a:t>
                </a:r>
              </a:p>
            </p:txBody>
          </p:sp>
        </p:grpSp>
        <p:grpSp>
          <p:nvGrpSpPr>
            <p:cNvPr id="19" name="Group 18">
              <a:extLst>
                <a:ext uri="{FF2B5EF4-FFF2-40B4-BE49-F238E27FC236}">
                  <a16:creationId xmlns:a16="http://schemas.microsoft.com/office/drawing/2014/main" id="{C5BFAE37-C65B-7679-E52C-D5E7C979C068}"/>
                </a:ext>
              </a:extLst>
            </p:cNvPr>
            <p:cNvGrpSpPr/>
            <p:nvPr/>
          </p:nvGrpSpPr>
          <p:grpSpPr>
            <a:xfrm>
              <a:off x="4483735" y="3993689"/>
              <a:ext cx="442105" cy="775732"/>
              <a:chOff x="3379876" y="4329981"/>
              <a:chExt cx="442105" cy="775732"/>
            </a:xfrm>
          </p:grpSpPr>
          <p:sp>
            <p:nvSpPr>
              <p:cNvPr id="23" name="TextBox 22">
                <a:extLst>
                  <a:ext uri="{FF2B5EF4-FFF2-40B4-BE49-F238E27FC236}">
                    <a16:creationId xmlns:a16="http://schemas.microsoft.com/office/drawing/2014/main" id="{77939FD5-A374-78DF-C669-0BECB83C747F}"/>
                  </a:ext>
                </a:extLst>
              </p:cNvPr>
              <p:cNvSpPr txBox="1"/>
              <p:nvPr/>
            </p:nvSpPr>
            <p:spPr>
              <a:xfrm>
                <a:off x="341558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B</a:t>
                </a:r>
              </a:p>
            </p:txBody>
          </p:sp>
          <p:pic>
            <p:nvPicPr>
              <p:cNvPr id="24" name="Test_F.ashi.12">
                <a:hlinkClick r:id="" action="ppaction://media"/>
                <a:extLst>
                  <a:ext uri="{FF2B5EF4-FFF2-40B4-BE49-F238E27FC236}">
                    <a16:creationId xmlns:a16="http://schemas.microsoft.com/office/drawing/2014/main" id="{BC32CD09-91BB-9B8A-DF60-2E0EE38EE7A1}"/>
                  </a:ext>
                </a:extLst>
              </p:cNvPr>
              <p:cNvPicPr>
                <a:picLocks noChangeAspect="1"/>
              </p:cNvPicPr>
              <p:nvPr>
                <a:audioFile r:link="rId12"/>
                <p:extLst>
                  <p:ext uri="{DAA4B4D4-6D71-4841-9C94-3DE7FCFB9230}">
                    <p14:media xmlns:p14="http://schemas.microsoft.com/office/powerpoint/2010/main" r:embed="rId11"/>
                  </p:ext>
                </p:extLst>
              </p:nvPr>
            </p:nvPicPr>
            <p:blipFill>
              <a:blip r:embed="rId17"/>
              <a:stretch>
                <a:fillRect/>
              </a:stretch>
            </p:blipFill>
            <p:spPr>
              <a:xfrm>
                <a:off x="3379876" y="4329981"/>
                <a:ext cx="406400" cy="406400"/>
              </a:xfrm>
              <a:prstGeom prst="rect">
                <a:avLst/>
              </a:prstGeom>
            </p:spPr>
          </p:pic>
        </p:grpSp>
      </p:grpSp>
      <p:grpSp>
        <p:nvGrpSpPr>
          <p:cNvPr id="37" name="Group 36">
            <a:extLst>
              <a:ext uri="{FF2B5EF4-FFF2-40B4-BE49-F238E27FC236}">
                <a16:creationId xmlns:a16="http://schemas.microsoft.com/office/drawing/2014/main" id="{A9A2B550-C497-093E-39E3-3FB4AA9FDE0C}"/>
              </a:ext>
            </a:extLst>
          </p:cNvPr>
          <p:cNvGrpSpPr/>
          <p:nvPr/>
        </p:nvGrpSpPr>
        <p:grpSpPr>
          <a:xfrm>
            <a:off x="5268500" y="3993689"/>
            <a:ext cx="2653580" cy="775732"/>
            <a:chOff x="5268500" y="3993689"/>
            <a:chExt cx="2653580" cy="775732"/>
          </a:xfrm>
        </p:grpSpPr>
        <p:grpSp>
          <p:nvGrpSpPr>
            <p:cNvPr id="20" name="Group 19">
              <a:extLst>
                <a:ext uri="{FF2B5EF4-FFF2-40B4-BE49-F238E27FC236}">
                  <a16:creationId xmlns:a16="http://schemas.microsoft.com/office/drawing/2014/main" id="{5F6AB82F-10F2-356B-B9BF-C552B580C3BC}"/>
                </a:ext>
              </a:extLst>
            </p:cNvPr>
            <p:cNvGrpSpPr/>
            <p:nvPr/>
          </p:nvGrpSpPr>
          <p:grpSpPr>
            <a:xfrm>
              <a:off x="5268500" y="3993689"/>
              <a:ext cx="406400" cy="775732"/>
              <a:chOff x="4164641" y="4329981"/>
              <a:chExt cx="406400" cy="775732"/>
            </a:xfrm>
          </p:grpSpPr>
          <p:sp>
            <p:nvSpPr>
              <p:cNvPr id="21" name="TextBox 20">
                <a:extLst>
                  <a:ext uri="{FF2B5EF4-FFF2-40B4-BE49-F238E27FC236}">
                    <a16:creationId xmlns:a16="http://schemas.microsoft.com/office/drawing/2014/main" id="{5DFF87E0-4C79-97D7-DBF7-93409DE87A41}"/>
                  </a:ext>
                </a:extLst>
              </p:cNvPr>
              <p:cNvSpPr txBox="1"/>
              <p:nvPr/>
            </p:nvSpPr>
            <p:spPr>
              <a:xfrm>
                <a:off x="416464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C</a:t>
                </a:r>
              </a:p>
            </p:txBody>
          </p:sp>
          <p:pic>
            <p:nvPicPr>
              <p:cNvPr id="22" name="Test_F.ashi.13">
                <a:hlinkClick r:id="" action="ppaction://media"/>
                <a:extLst>
                  <a:ext uri="{FF2B5EF4-FFF2-40B4-BE49-F238E27FC236}">
                    <a16:creationId xmlns:a16="http://schemas.microsoft.com/office/drawing/2014/main" id="{ACDB3E4D-AC4B-333E-49A7-CE73F7ED50A5}"/>
                  </a:ext>
                </a:extLst>
              </p:cNvPr>
              <p:cNvPicPr>
                <a:picLocks noChangeAspect="1"/>
              </p:cNvPicPr>
              <p:nvPr>
                <a:audioFile r:link="rId10"/>
                <p:extLst>
                  <p:ext uri="{DAA4B4D4-6D71-4841-9C94-3DE7FCFB9230}">
                    <p14:media xmlns:p14="http://schemas.microsoft.com/office/powerpoint/2010/main" r:embed="rId9"/>
                  </p:ext>
                </p:extLst>
              </p:nvPr>
            </p:nvPicPr>
            <p:blipFill>
              <a:blip r:embed="rId17"/>
              <a:stretch>
                <a:fillRect/>
              </a:stretch>
            </p:blipFill>
            <p:spPr>
              <a:xfrm>
                <a:off x="4164641" y="4329981"/>
                <a:ext cx="406400" cy="406400"/>
              </a:xfrm>
              <a:prstGeom prst="rect">
                <a:avLst/>
              </a:prstGeom>
            </p:spPr>
          </p:pic>
        </p:grpSp>
        <p:grpSp>
          <p:nvGrpSpPr>
            <p:cNvPr id="28" name="Group 27">
              <a:extLst>
                <a:ext uri="{FF2B5EF4-FFF2-40B4-BE49-F238E27FC236}">
                  <a16:creationId xmlns:a16="http://schemas.microsoft.com/office/drawing/2014/main" id="{F9C5347D-EC7D-A2FD-13C3-D17218E2CD9A}"/>
                </a:ext>
              </a:extLst>
            </p:cNvPr>
            <p:cNvGrpSpPr/>
            <p:nvPr/>
          </p:nvGrpSpPr>
          <p:grpSpPr>
            <a:xfrm>
              <a:off x="6017560" y="3993689"/>
              <a:ext cx="406400" cy="775732"/>
              <a:chOff x="4913701" y="4329981"/>
              <a:chExt cx="406400" cy="775732"/>
            </a:xfrm>
          </p:grpSpPr>
          <p:sp>
            <p:nvSpPr>
              <p:cNvPr id="35" name="TextBox 34">
                <a:extLst>
                  <a:ext uri="{FF2B5EF4-FFF2-40B4-BE49-F238E27FC236}">
                    <a16:creationId xmlns:a16="http://schemas.microsoft.com/office/drawing/2014/main" id="{B8AC0134-8852-9B76-8AF1-AF37E4049B40}"/>
                  </a:ext>
                </a:extLst>
              </p:cNvPr>
              <p:cNvSpPr txBox="1"/>
              <p:nvPr/>
            </p:nvSpPr>
            <p:spPr>
              <a:xfrm>
                <a:off x="491370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D</a:t>
                </a:r>
              </a:p>
            </p:txBody>
          </p:sp>
          <p:pic>
            <p:nvPicPr>
              <p:cNvPr id="36" name="Test_F.ashi.14">
                <a:hlinkClick r:id="" action="ppaction://media"/>
                <a:extLst>
                  <a:ext uri="{FF2B5EF4-FFF2-40B4-BE49-F238E27FC236}">
                    <a16:creationId xmlns:a16="http://schemas.microsoft.com/office/drawing/2014/main" id="{A6172E9B-96E7-474A-16EE-D47F08D6F51F}"/>
                  </a:ext>
                </a:extLst>
              </p:cNvPr>
              <p:cNvPicPr>
                <a:picLocks noChangeAspect="1"/>
              </p:cNvPicPr>
              <p:nvPr>
                <a:audioFile r:link="rId8"/>
                <p:extLst>
                  <p:ext uri="{DAA4B4D4-6D71-4841-9C94-3DE7FCFB9230}">
                    <p14:media xmlns:p14="http://schemas.microsoft.com/office/powerpoint/2010/main" r:embed="rId7"/>
                  </p:ext>
                </p:extLst>
              </p:nvPr>
            </p:nvPicPr>
            <p:blipFill>
              <a:blip r:embed="rId17"/>
              <a:stretch>
                <a:fillRect/>
              </a:stretch>
            </p:blipFill>
            <p:spPr>
              <a:xfrm>
                <a:off x="4913701" y="4329981"/>
                <a:ext cx="406400" cy="406400"/>
              </a:xfrm>
              <a:prstGeom prst="rect">
                <a:avLst/>
              </a:prstGeom>
            </p:spPr>
          </p:pic>
        </p:grpSp>
        <p:grpSp>
          <p:nvGrpSpPr>
            <p:cNvPr id="29" name="Group 28">
              <a:extLst>
                <a:ext uri="{FF2B5EF4-FFF2-40B4-BE49-F238E27FC236}">
                  <a16:creationId xmlns:a16="http://schemas.microsoft.com/office/drawing/2014/main" id="{55E03FCE-0714-6193-BC3B-ED57D9184C89}"/>
                </a:ext>
              </a:extLst>
            </p:cNvPr>
            <p:cNvGrpSpPr/>
            <p:nvPr/>
          </p:nvGrpSpPr>
          <p:grpSpPr>
            <a:xfrm>
              <a:off x="6734750" y="3993689"/>
              <a:ext cx="438270" cy="775732"/>
              <a:chOff x="5630891" y="4329981"/>
              <a:chExt cx="438270" cy="775732"/>
            </a:xfrm>
          </p:grpSpPr>
          <p:sp>
            <p:nvSpPr>
              <p:cNvPr id="33" name="TextBox 32">
                <a:extLst>
                  <a:ext uri="{FF2B5EF4-FFF2-40B4-BE49-F238E27FC236}">
                    <a16:creationId xmlns:a16="http://schemas.microsoft.com/office/drawing/2014/main" id="{2D5CC43F-0B95-289A-F41B-004E05D3A548}"/>
                  </a:ext>
                </a:extLst>
              </p:cNvPr>
              <p:cNvSpPr txBox="1"/>
              <p:nvPr/>
            </p:nvSpPr>
            <p:spPr>
              <a:xfrm>
                <a:off x="566276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E</a:t>
                </a:r>
              </a:p>
            </p:txBody>
          </p:sp>
          <p:pic>
            <p:nvPicPr>
              <p:cNvPr id="34" name="Test_F.ashi.15">
                <a:hlinkClick r:id="" action="ppaction://media"/>
                <a:extLst>
                  <a:ext uri="{FF2B5EF4-FFF2-40B4-BE49-F238E27FC236}">
                    <a16:creationId xmlns:a16="http://schemas.microsoft.com/office/drawing/2014/main" id="{7075212E-7156-5662-3954-8724EDDC2065}"/>
                  </a:ext>
                </a:extLst>
              </p:cNvPr>
              <p:cNvPicPr>
                <a:picLocks noChangeAspect="1"/>
              </p:cNvPicPr>
              <p:nvPr>
                <a:audioFile r:link="rId6"/>
                <p:extLst>
                  <p:ext uri="{DAA4B4D4-6D71-4841-9C94-3DE7FCFB9230}">
                    <p14:media xmlns:p14="http://schemas.microsoft.com/office/powerpoint/2010/main" r:embed="rId5"/>
                  </p:ext>
                </p:extLst>
              </p:nvPr>
            </p:nvPicPr>
            <p:blipFill>
              <a:blip r:embed="rId17"/>
              <a:stretch>
                <a:fillRect/>
              </a:stretch>
            </p:blipFill>
            <p:spPr>
              <a:xfrm>
                <a:off x="5630891" y="4329981"/>
                <a:ext cx="406400" cy="406400"/>
              </a:xfrm>
              <a:prstGeom prst="rect">
                <a:avLst/>
              </a:prstGeom>
            </p:spPr>
          </p:pic>
        </p:grpSp>
        <p:grpSp>
          <p:nvGrpSpPr>
            <p:cNvPr id="30" name="Group 29">
              <a:extLst>
                <a:ext uri="{FF2B5EF4-FFF2-40B4-BE49-F238E27FC236}">
                  <a16:creationId xmlns:a16="http://schemas.microsoft.com/office/drawing/2014/main" id="{287056D9-ED0F-5B08-E193-6AD781BEC781}"/>
                </a:ext>
              </a:extLst>
            </p:cNvPr>
            <p:cNvGrpSpPr/>
            <p:nvPr/>
          </p:nvGrpSpPr>
          <p:grpSpPr>
            <a:xfrm>
              <a:off x="7515680" y="3993689"/>
              <a:ext cx="406400" cy="775732"/>
              <a:chOff x="6411821" y="4329981"/>
              <a:chExt cx="406400" cy="775732"/>
            </a:xfrm>
          </p:grpSpPr>
          <p:sp>
            <p:nvSpPr>
              <p:cNvPr id="31" name="TextBox 30">
                <a:extLst>
                  <a:ext uri="{FF2B5EF4-FFF2-40B4-BE49-F238E27FC236}">
                    <a16:creationId xmlns:a16="http://schemas.microsoft.com/office/drawing/2014/main" id="{A83498C9-36E5-484C-960F-E476BC04A3EC}"/>
                  </a:ext>
                </a:extLst>
              </p:cNvPr>
              <p:cNvSpPr txBox="1"/>
              <p:nvPr/>
            </p:nvSpPr>
            <p:spPr>
              <a:xfrm>
                <a:off x="6411821" y="4736381"/>
                <a:ext cx="406400" cy="369332"/>
              </a:xfrm>
              <a:prstGeom prst="rect">
                <a:avLst/>
              </a:prstGeom>
              <a:noFill/>
            </p:spPr>
            <p:txBody>
              <a:bodyPr wrap="square" rtlCol="0">
                <a:spAutoFit/>
              </a:bodyPr>
              <a:lstStyle/>
              <a:p>
                <a:r>
                  <a:rPr lang="en-US" b="1" dirty="0">
                    <a:solidFill>
                      <a:srgbClr val="410C01"/>
                    </a:solidFill>
                    <a:latin typeface="Sylfaen" panose="010A0502050306030303" pitchFamily="18" charset="0"/>
                  </a:rPr>
                  <a:t>F</a:t>
                </a:r>
              </a:p>
            </p:txBody>
          </p:sp>
          <p:pic>
            <p:nvPicPr>
              <p:cNvPr id="32" name="Test_F.ashi.19">
                <a:hlinkClick r:id="" action="ppaction://media"/>
                <a:extLst>
                  <a:ext uri="{FF2B5EF4-FFF2-40B4-BE49-F238E27FC236}">
                    <a16:creationId xmlns:a16="http://schemas.microsoft.com/office/drawing/2014/main" id="{AFA09367-0D5A-676A-E025-BBF5F722B767}"/>
                  </a:ext>
                </a:extLst>
              </p:cNvPr>
              <p:cNvPicPr>
                <a:picLocks noChangeAspect="1"/>
              </p:cNvPicPr>
              <p:nvPr>
                <a:audioFile r:link="rId4"/>
                <p:extLst>
                  <p:ext uri="{DAA4B4D4-6D71-4841-9C94-3DE7FCFB9230}">
                    <p14:media xmlns:p14="http://schemas.microsoft.com/office/powerpoint/2010/main" r:embed="rId3"/>
                  </p:ext>
                </p:extLst>
              </p:nvPr>
            </p:nvPicPr>
            <p:blipFill>
              <a:blip r:embed="rId17"/>
              <a:stretch>
                <a:fillRect/>
              </a:stretch>
            </p:blipFill>
            <p:spPr>
              <a:xfrm>
                <a:off x="6411821" y="4329981"/>
                <a:ext cx="406400" cy="406400"/>
              </a:xfrm>
              <a:prstGeom prst="rect">
                <a:avLst/>
              </a:prstGeom>
            </p:spPr>
          </p:pic>
        </p:grpSp>
      </p:grpSp>
      <p:pic>
        <p:nvPicPr>
          <p:cNvPr id="17" name="F_Xsh_Graduation">
            <a:hlinkClick r:id="" action="ppaction://media"/>
            <a:extLst>
              <a:ext uri="{FF2B5EF4-FFF2-40B4-BE49-F238E27FC236}">
                <a16:creationId xmlns:a16="http://schemas.microsoft.com/office/drawing/2014/main" id="{D166B7A6-479E-C478-3F25-D0DEBCCD4B3E}"/>
              </a:ext>
            </a:extLst>
          </p:cNvPr>
          <p:cNvPicPr>
            <a:picLocks noChangeAspect="1"/>
          </p:cNvPicPr>
          <p:nvPr>
            <a:audioFile r:link="rId2"/>
            <p:extLst>
              <p:ext uri="{DAA4B4D4-6D71-4841-9C94-3DE7FCFB9230}">
                <p14:media xmlns:p14="http://schemas.microsoft.com/office/powerpoint/2010/main" r:embed="rId1"/>
              </p:ext>
            </p:extLst>
          </p:nvPr>
        </p:nvPicPr>
        <p:blipFill>
          <a:blip r:embed="rId17"/>
          <a:stretch>
            <a:fillRect/>
          </a:stretch>
        </p:blipFill>
        <p:spPr>
          <a:xfrm>
            <a:off x="5957510" y="890103"/>
            <a:ext cx="406400" cy="406400"/>
          </a:xfrm>
          <a:prstGeom prst="rect">
            <a:avLst/>
          </a:prstGeom>
        </p:spPr>
      </p:pic>
      <p:grpSp>
        <p:nvGrpSpPr>
          <p:cNvPr id="27" name="Group 26">
            <a:extLst>
              <a:ext uri="{FF2B5EF4-FFF2-40B4-BE49-F238E27FC236}">
                <a16:creationId xmlns:a16="http://schemas.microsoft.com/office/drawing/2014/main" id="{9F5DDA77-BAB9-BAF6-084F-008396546BCB}"/>
              </a:ext>
            </a:extLst>
          </p:cNvPr>
          <p:cNvGrpSpPr/>
          <p:nvPr/>
        </p:nvGrpSpPr>
        <p:grpSpPr>
          <a:xfrm>
            <a:off x="1316928" y="1847770"/>
            <a:ext cx="1314177" cy="1508934"/>
            <a:chOff x="2089211" y="1495471"/>
            <a:chExt cx="916913" cy="1192642"/>
          </a:xfrm>
        </p:grpSpPr>
        <p:pic>
          <p:nvPicPr>
            <p:cNvPr id="39" name="Graphic 13" descr="User outline">
              <a:extLst>
                <a:ext uri="{FF2B5EF4-FFF2-40B4-BE49-F238E27FC236}">
                  <a16:creationId xmlns:a16="http://schemas.microsoft.com/office/drawing/2014/main" id="{C4406C66-0279-39BF-0EC0-F726CD13055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133245" y="1495471"/>
              <a:ext cx="865456" cy="1066574"/>
            </a:xfrm>
            <a:prstGeom prst="rect">
              <a:avLst/>
            </a:prstGeom>
          </p:spPr>
        </p:pic>
        <p:sp>
          <p:nvSpPr>
            <p:cNvPr id="40" name="Text Box 10">
              <a:extLst>
                <a:ext uri="{FF2B5EF4-FFF2-40B4-BE49-F238E27FC236}">
                  <a16:creationId xmlns:a16="http://schemas.microsoft.com/office/drawing/2014/main" id="{3F72EE93-EF49-0731-B6FD-30006DB63A64}"/>
                </a:ext>
              </a:extLst>
            </p:cNvPr>
            <p:cNvSpPr txBox="1">
              <a:spLocks noChangeArrowheads="1"/>
            </p:cNvSpPr>
            <p:nvPr/>
          </p:nvSpPr>
          <p:spPr bwMode="auto">
            <a:xfrm>
              <a:off x="2089211" y="2435976"/>
              <a:ext cx="916913" cy="252137"/>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Talker B</a:t>
              </a:r>
              <a:endParaRPr kumimoji="0" lang="en-US" altLang="en-US" sz="4000" i="0" u="none" strike="noStrike" cap="none" normalizeH="0" baseline="0" dirty="0">
                <a:ln>
                  <a:noFill/>
                </a:ln>
                <a:solidFill>
                  <a:schemeClr val="tx1"/>
                </a:solidFill>
                <a:effectLst/>
                <a:latin typeface="Arial" panose="020B0604020202020204" pitchFamily="34" charset="0"/>
              </a:endParaRPr>
            </a:p>
          </p:txBody>
        </p:sp>
      </p:grpSp>
      <p:sp>
        <p:nvSpPr>
          <p:cNvPr id="41" name="Speech Bubble: Rectangle with Corners Rounded 40">
            <a:extLst>
              <a:ext uri="{FF2B5EF4-FFF2-40B4-BE49-F238E27FC236}">
                <a16:creationId xmlns:a16="http://schemas.microsoft.com/office/drawing/2014/main" id="{DDAC6110-43FD-904A-C8F0-3A8BF455261B}"/>
              </a:ext>
            </a:extLst>
          </p:cNvPr>
          <p:cNvSpPr/>
          <p:nvPr/>
        </p:nvSpPr>
        <p:spPr>
          <a:xfrm>
            <a:off x="2319410" y="418587"/>
            <a:ext cx="3451123" cy="1349432"/>
          </a:xfrm>
          <a:prstGeom prst="wedgeRoundRectCallout">
            <a:avLst>
              <a:gd name="adj1" fmla="val -48284"/>
              <a:gd name="adj2" fmla="val 79627"/>
              <a:gd name="adj3" fmla="val 16667"/>
            </a:avLst>
          </a:prstGeom>
          <a:solidFill>
            <a:srgbClr val="ECE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410C01"/>
                </a:solidFill>
                <a:latin typeface="Arabic Typesetting" panose="03020402040406030203" pitchFamily="66" charset="-78"/>
                <a:cs typeface="Arabic Typesetting" panose="03020402040406030203" pitchFamily="66" charset="-78"/>
              </a:rPr>
              <a:t>My </a:t>
            </a:r>
            <a:r>
              <a:rPr lang="en-US" sz="3200" b="1" dirty="0">
                <a:solidFill>
                  <a:srgbClr val="410C01"/>
                </a:solidFill>
                <a:latin typeface="Arabic Typesetting" panose="03020402040406030203" pitchFamily="66" charset="-78"/>
                <a:cs typeface="Arabic Typesetting" panose="03020402040406030203" pitchFamily="66" charset="-78"/>
              </a:rPr>
              <a:t>graduation</a:t>
            </a:r>
            <a:r>
              <a:rPr lang="en-US" sz="3200" dirty="0">
                <a:solidFill>
                  <a:srgbClr val="410C01"/>
                </a:solidFill>
                <a:latin typeface="Arabic Typesetting" panose="03020402040406030203" pitchFamily="66" charset="-78"/>
                <a:cs typeface="Arabic Typesetting" panose="03020402040406030203" pitchFamily="66" charset="-78"/>
              </a:rPr>
              <a:t> is a personal achievement </a:t>
            </a:r>
          </a:p>
        </p:txBody>
      </p:sp>
      <p:grpSp>
        <p:nvGrpSpPr>
          <p:cNvPr id="42" name="Group 41">
            <a:extLst>
              <a:ext uri="{FF2B5EF4-FFF2-40B4-BE49-F238E27FC236}">
                <a16:creationId xmlns:a16="http://schemas.microsoft.com/office/drawing/2014/main" id="{BD0B5C95-AE8E-02E3-E4F6-37B7208D01A7}"/>
              </a:ext>
            </a:extLst>
          </p:cNvPr>
          <p:cNvGrpSpPr/>
          <p:nvPr/>
        </p:nvGrpSpPr>
        <p:grpSpPr>
          <a:xfrm>
            <a:off x="6738440" y="1768019"/>
            <a:ext cx="1314177" cy="1508934"/>
            <a:chOff x="2089211" y="1495471"/>
            <a:chExt cx="916913" cy="1192642"/>
          </a:xfrm>
        </p:grpSpPr>
        <p:pic>
          <p:nvPicPr>
            <p:cNvPr id="43" name="Graphic 42" descr="User outline">
              <a:extLst>
                <a:ext uri="{FF2B5EF4-FFF2-40B4-BE49-F238E27FC236}">
                  <a16:creationId xmlns:a16="http://schemas.microsoft.com/office/drawing/2014/main" id="{AE52A6B6-7234-2713-049C-7B74CAEE6A5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133245" y="1495471"/>
              <a:ext cx="865456" cy="1066574"/>
            </a:xfrm>
            <a:prstGeom prst="rect">
              <a:avLst/>
            </a:prstGeom>
          </p:spPr>
        </p:pic>
        <p:sp>
          <p:nvSpPr>
            <p:cNvPr id="44" name="Text Box 10">
              <a:extLst>
                <a:ext uri="{FF2B5EF4-FFF2-40B4-BE49-F238E27FC236}">
                  <a16:creationId xmlns:a16="http://schemas.microsoft.com/office/drawing/2014/main" id="{A3C4B2FC-636E-D74C-5A0F-337C7E9A47B0}"/>
                </a:ext>
              </a:extLst>
            </p:cNvPr>
            <p:cNvSpPr txBox="1">
              <a:spLocks noChangeArrowheads="1"/>
            </p:cNvSpPr>
            <p:nvPr/>
          </p:nvSpPr>
          <p:spPr bwMode="auto">
            <a:xfrm>
              <a:off x="2089211" y="2435976"/>
              <a:ext cx="916913" cy="252137"/>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latin typeface="Sylfaen" panose="010A0502050306030303" pitchFamily="18" charset="0"/>
                  <a:ea typeface="Calibri" panose="020F0502020204030204" pitchFamily="34" charset="0"/>
                  <a:cs typeface="Times New Roman" panose="02020603050405020304" pitchFamily="18" charset="0"/>
                </a:rPr>
                <a:t>Listener</a:t>
              </a:r>
              <a:endParaRPr kumimoji="0" lang="en-US" altLang="en-US" sz="4000" i="0" u="none" strike="noStrike" cap="none" normalizeH="0" baseline="0" dirty="0">
                <a:ln>
                  <a:noFill/>
                </a:ln>
                <a:solidFill>
                  <a:schemeClr val="tx1"/>
                </a:solidFill>
                <a:effectLst/>
                <a:latin typeface="Arial" panose="020B0604020202020204" pitchFamily="34" charset="0"/>
              </a:endParaRPr>
            </a:p>
          </p:txBody>
        </p:sp>
      </p:grpSp>
      <p:sp>
        <p:nvSpPr>
          <p:cNvPr id="45" name="Thought Bubble: Cloud 44">
            <a:extLst>
              <a:ext uri="{FF2B5EF4-FFF2-40B4-BE49-F238E27FC236}">
                <a16:creationId xmlns:a16="http://schemas.microsoft.com/office/drawing/2014/main" id="{1F238F12-7D85-9526-486A-B1C30E396380}"/>
              </a:ext>
            </a:extLst>
          </p:cNvPr>
          <p:cNvSpPr/>
          <p:nvPr/>
        </p:nvSpPr>
        <p:spPr>
          <a:xfrm>
            <a:off x="7629385" y="579040"/>
            <a:ext cx="3256189" cy="1268730"/>
          </a:xfrm>
          <a:prstGeom prst="cloudCallout">
            <a:avLst>
              <a:gd name="adj1" fmla="val -49088"/>
              <a:gd name="adj2" fmla="val 54011"/>
            </a:avLst>
          </a:prstGeom>
          <a:solidFill>
            <a:srgbClr val="ECE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410C01"/>
                </a:solidFill>
                <a:latin typeface="Sylfaen" panose="010A0502050306030303" pitchFamily="18" charset="0"/>
              </a:rPr>
              <a:t>Is Talker B saying “Graduation”?</a:t>
            </a:r>
          </a:p>
        </p:txBody>
      </p:sp>
    </p:spTree>
    <p:extLst>
      <p:ext uri="{BB962C8B-B14F-4D97-AF65-F5344CB8AC3E}">
        <p14:creationId xmlns:p14="http://schemas.microsoft.com/office/powerpoint/2010/main" val="38499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6.25E-7 1.11111E-6 L -0.15586 0.22639 " pathEditMode="relative" rAng="0" ptsTypes="AA">
                                      <p:cBhvr>
                                        <p:cTn id="18" dur="2000" fill="hold"/>
                                        <p:tgtEl>
                                          <p:spTgt spid="38"/>
                                        </p:tgtEl>
                                        <p:attrNameLst>
                                          <p:attrName>ppt_x</p:attrName>
                                          <p:attrName>ppt_y</p:attrName>
                                        </p:attrNameLst>
                                      </p:cBhvr>
                                      <p:rCtr x="-7799" y="11319"/>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4.58333E-6 1.11111E-6 L 0.22447 0.20833 " pathEditMode="relative" rAng="0" ptsTypes="AA">
                                      <p:cBhvr>
                                        <p:cTn id="22" dur="2000" fill="hold"/>
                                        <p:tgtEl>
                                          <p:spTgt spid="37"/>
                                        </p:tgtEl>
                                        <p:attrNameLst>
                                          <p:attrName>ppt_x</p:attrName>
                                          <p:attrName>ppt_y</p:attrName>
                                        </p:attrNameLst>
                                      </p:cBhvr>
                                      <p:rCtr x="11224" y="10417"/>
                                    </p:animMotion>
                                  </p:childTnLst>
                                </p:cTn>
                              </p:par>
                            </p:childTnLst>
                          </p:cTn>
                        </p:par>
                      </p:childTnLst>
                    </p:cTn>
                  </p:par>
                </p:childTnLst>
              </p:cTn>
              <p:prevCondLst>
                <p:cond evt="onPrev" delay="0">
                  <p:tgtEl>
                    <p:sldTgt/>
                  </p:tgtEl>
                </p:cond>
              </p:prevCondLst>
              <p:nextCondLst>
                <p:cond evt="onNext" delay="0">
                  <p:tgtEl>
                    <p:sldTgt/>
                  </p:tgtEl>
                </p:cond>
              </p:nextCondLst>
            </p:seq>
            <p:audio>
              <p:cMediaNode vol="80000">
                <p:cTn id="23" fill="hold" display="0">
                  <p:stCondLst>
                    <p:cond delay="indefinite"/>
                  </p:stCondLst>
                  <p:endCondLst>
                    <p:cond evt="onStopAudio" delay="0">
                      <p:tgtEl>
                        <p:sldTgt/>
                      </p:tgtEl>
                    </p:cond>
                  </p:endCondLst>
                </p:cTn>
                <p:tgtEl>
                  <p:spTgt spid="25"/>
                </p:tgtEl>
              </p:cMediaNode>
            </p:audio>
            <p:audio>
              <p:cMediaNode vol="80000">
                <p:cTn id="24" fill="hold" display="0">
                  <p:stCondLst>
                    <p:cond delay="indefinite"/>
                  </p:stCondLst>
                  <p:endCondLst>
                    <p:cond evt="onStopAudio" delay="0">
                      <p:tgtEl>
                        <p:sldTgt/>
                      </p:tgtEl>
                    </p:cond>
                  </p:endCondLst>
                </p:cTn>
                <p:tgtEl>
                  <p:spTgt spid="24"/>
                </p:tgtEl>
              </p:cMediaNode>
            </p:audio>
            <p:audio>
              <p:cMediaNode vol="80000">
                <p:cTn id="25" fill="hold" display="0">
                  <p:stCondLst>
                    <p:cond delay="indefinite"/>
                  </p:stCondLst>
                  <p:endCondLst>
                    <p:cond evt="onStopAudio" delay="0">
                      <p:tgtEl>
                        <p:sldTgt/>
                      </p:tgtEl>
                    </p:cond>
                  </p:endCondLst>
                </p:cTn>
                <p:tgtEl>
                  <p:spTgt spid="22"/>
                </p:tgtEl>
              </p:cMediaNode>
            </p:audio>
            <p:audio>
              <p:cMediaNode vol="80000">
                <p:cTn id="26" fill="hold" display="0">
                  <p:stCondLst>
                    <p:cond delay="indefinite"/>
                  </p:stCondLst>
                  <p:endCondLst>
                    <p:cond evt="onStopAudio" delay="0">
                      <p:tgtEl>
                        <p:sldTgt/>
                      </p:tgtEl>
                    </p:cond>
                  </p:endCondLst>
                </p:cTn>
                <p:tgtEl>
                  <p:spTgt spid="36"/>
                </p:tgtEl>
              </p:cMediaNode>
            </p:audio>
            <p:audio>
              <p:cMediaNode vol="80000">
                <p:cTn id="27" fill="hold" display="0">
                  <p:stCondLst>
                    <p:cond delay="indefinite"/>
                  </p:stCondLst>
                  <p:endCondLst>
                    <p:cond evt="onStopAudio" delay="0">
                      <p:tgtEl>
                        <p:sldTgt/>
                      </p:tgtEl>
                    </p:cond>
                  </p:endCondLst>
                </p:cTn>
                <p:tgtEl>
                  <p:spTgt spid="34"/>
                </p:tgtEl>
              </p:cMediaNode>
            </p:audio>
            <p:audio>
              <p:cMediaNode vol="80000">
                <p:cTn id="28" fill="hold" display="0">
                  <p:stCondLst>
                    <p:cond delay="indefinite"/>
                  </p:stCondLst>
                  <p:endCondLst>
                    <p:cond evt="onStopAudio" delay="0">
                      <p:tgtEl>
                        <p:sldTgt/>
                      </p:tgtEl>
                    </p:cond>
                  </p:endCondLst>
                </p:cTn>
                <p:tgtEl>
                  <p:spTgt spid="32"/>
                </p:tgtEl>
              </p:cMediaNode>
            </p:audio>
            <p:seq concurrent="1" nextAc="seek">
              <p:cTn id="29" restart="whenNotActive" fill="hold" evtFilter="cancelBubble" nodeType="interactiveSeq">
                <p:stCondLst>
                  <p:cond evt="onClick" delay="0">
                    <p:tgtEl>
                      <p:spTgt spid="17"/>
                    </p:tgtEl>
                  </p:cond>
                </p:stCondLst>
                <p:endSync evt="end" delay="0">
                  <p:rtn val="all"/>
                </p:endSync>
                <p:childTnLst>
                  <p:par>
                    <p:cTn id="30" fill="hold">
                      <p:stCondLst>
                        <p:cond delay="0"/>
                      </p:stCondLst>
                      <p:childTnLst>
                        <p:par>
                          <p:cTn id="31" fill="hold">
                            <p:stCondLst>
                              <p:cond delay="0"/>
                            </p:stCondLst>
                            <p:childTnLst>
                              <p:par>
                                <p:cTn id="32" presetID="1" presetClass="mediacall" presetSubtype="0" fill="hold" nodeType="clickEffect">
                                  <p:stCondLst>
                                    <p:cond delay="0"/>
                                  </p:stCondLst>
                                  <p:childTnLst>
                                    <p:cmd type="call" cmd="playFrom(0.0)">
                                      <p:cBhvr>
                                        <p:cTn id="33" dur="1064" fill="hold"/>
                                        <p:tgtEl>
                                          <p:spTgt spid="17"/>
                                        </p:tgtEl>
                                      </p:cBhvr>
                                    </p:cmd>
                                  </p:childTnLst>
                                </p:cTn>
                              </p:par>
                            </p:childTnLst>
                          </p:cTn>
                        </p:par>
                      </p:childTnLst>
                    </p:cTn>
                  </p:par>
                </p:childTnLst>
              </p:cTn>
              <p:nextCondLst>
                <p:cond evt="onClick" delay="0">
                  <p:tgtEl>
                    <p:spTgt spid="17"/>
                  </p:tgtEl>
                </p:cond>
              </p:nextCondLst>
            </p:seq>
            <p:audio>
              <p:cMediaNode vol="80000">
                <p:cTn id="34" fill="hold" display="0">
                  <p:stCondLst>
                    <p:cond delay="indefinite"/>
                  </p:stCondLst>
                  <p:endCondLst>
                    <p:cond evt="onStopAudio" delay="0">
                      <p:tgtEl>
                        <p:sldTgt/>
                      </p:tgtEl>
                    </p:cond>
                  </p:endCondLst>
                </p:cTn>
                <p:tgtEl>
                  <p:spTgt spid="17"/>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63EA376-A2A8-D9A9-4474-A6B7A4603B05}"/>
              </a:ext>
            </a:extLst>
          </p:cNvPr>
          <p:cNvSpPr>
            <a:spLocks noGrp="1"/>
          </p:cNvSpPr>
          <p:nvPr>
            <p:ph type="title"/>
          </p:nvPr>
        </p:nvSpPr>
        <p:spPr/>
        <p:txBody>
          <a:bodyPr/>
          <a:lstStyle/>
          <a:p>
            <a:r>
              <a:rPr lang="en-US" dirty="0"/>
              <a:t>(2AFC) Categorization Task</a:t>
            </a:r>
          </a:p>
        </p:txBody>
      </p:sp>
      <p:sp>
        <p:nvSpPr>
          <p:cNvPr id="14" name="Text Placeholder 13">
            <a:extLst>
              <a:ext uri="{FF2B5EF4-FFF2-40B4-BE49-F238E27FC236}">
                <a16:creationId xmlns:a16="http://schemas.microsoft.com/office/drawing/2014/main" id="{F3881CD2-1410-17F6-8BE1-A5FC35ECDA73}"/>
              </a:ext>
            </a:extLst>
          </p:cNvPr>
          <p:cNvSpPr>
            <a:spLocks noGrp="1"/>
          </p:cNvSpPr>
          <p:nvPr>
            <p:ph type="body" idx="1"/>
          </p:nvPr>
        </p:nvSpPr>
        <p:spPr>
          <a:xfrm>
            <a:off x="4963483" y="2066638"/>
            <a:ext cx="2431288" cy="676564"/>
          </a:xfrm>
        </p:spPr>
        <p:txBody>
          <a:bodyPr>
            <a:normAutofit/>
          </a:bodyPr>
          <a:lstStyle/>
          <a:p>
            <a:r>
              <a:rPr lang="en-US" sz="3200" dirty="0"/>
              <a:t>Hear a sound</a:t>
            </a:r>
          </a:p>
        </p:txBody>
      </p:sp>
      <p:sp>
        <p:nvSpPr>
          <p:cNvPr id="4" name="Slide Number Placeholder 3">
            <a:extLst>
              <a:ext uri="{FF2B5EF4-FFF2-40B4-BE49-F238E27FC236}">
                <a16:creationId xmlns:a16="http://schemas.microsoft.com/office/drawing/2014/main" id="{1CF2568A-BE8A-4764-6DD4-FF3AA9917D3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000000"/>
                </a:solidFill>
                <a:effectLst/>
                <a:uLnTx/>
                <a:uFillTx/>
                <a:latin typeface="Gill Sans Nova Light" panose="020F0302020204030204" pitchFamily="34" charset="0"/>
                <a:ea typeface="+mn-ea"/>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000000"/>
              </a:solidFill>
              <a:effectLst/>
              <a:uLnTx/>
              <a:uFillTx/>
              <a:latin typeface="Gill Sans Nova Light" panose="020F0302020204030204" pitchFamily="34" charset="0"/>
              <a:ea typeface="+mn-ea"/>
            </a:endParaRPr>
          </a:p>
        </p:txBody>
      </p:sp>
      <p:pic>
        <p:nvPicPr>
          <p:cNvPr id="22" name="Test_F.ashi.19">
            <a:hlinkClick r:id="" action="ppaction://media"/>
            <a:extLst>
              <a:ext uri="{FF2B5EF4-FFF2-40B4-BE49-F238E27FC236}">
                <a16:creationId xmlns:a16="http://schemas.microsoft.com/office/drawing/2014/main" id="{6B95B1D8-C03B-13F5-0363-B14806018F0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892800" y="2841878"/>
            <a:ext cx="406400" cy="406400"/>
          </a:xfrm>
          <a:prstGeom prst="rect">
            <a:avLst/>
          </a:prstGeom>
        </p:spPr>
      </p:pic>
      <p:sp>
        <p:nvSpPr>
          <p:cNvPr id="31" name="Text Placeholder 13">
            <a:extLst>
              <a:ext uri="{FF2B5EF4-FFF2-40B4-BE49-F238E27FC236}">
                <a16:creationId xmlns:a16="http://schemas.microsoft.com/office/drawing/2014/main" id="{94624929-8D27-0F6E-7C2A-0F87D06E2834}"/>
              </a:ext>
            </a:extLst>
          </p:cNvPr>
          <p:cNvSpPr txBox="1">
            <a:spLocks/>
          </p:cNvSpPr>
          <p:nvPr/>
        </p:nvSpPr>
        <p:spPr>
          <a:xfrm>
            <a:off x="3822932" y="4680294"/>
            <a:ext cx="352044" cy="59920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Clr>
                <a:srgbClr val="73292A"/>
              </a:buClr>
              <a:buFont typeface="Arial" panose="020B0604020202020204" pitchFamily="34" charset="0"/>
              <a:buNone/>
              <a:defRPr sz="2000" b="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sz="2000" b="1" kern="1200">
                <a:solidFill>
                  <a:schemeClr val="accent3"/>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sz="1800" b="1" kern="1200">
                <a:solidFill>
                  <a:schemeClr val="accent3"/>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73292A"/>
              </a:buClr>
              <a:buSzTx/>
              <a:buFont typeface="Arial" panose="020B0604020202020204" pitchFamily="34" charset="0"/>
              <a:buNone/>
              <a:tabLst/>
              <a:defRPr/>
            </a:pPr>
            <a:r>
              <a:rPr kumimoji="0" lang="en-US" sz="3200" b="0" i="0" u="none" strike="noStrike" kern="1200" cap="none" spc="0" normalizeH="0" baseline="0" noProof="0" dirty="0">
                <a:ln>
                  <a:noFill/>
                </a:ln>
                <a:solidFill>
                  <a:srgbClr val="4A3A1C"/>
                </a:solidFill>
                <a:effectLst/>
                <a:uLnTx/>
                <a:uFillTx/>
                <a:latin typeface="Baskerville Old Face"/>
                <a:ea typeface="+mn-ea"/>
                <a:cs typeface="+mn-cs"/>
              </a:rPr>
              <a:t>0</a:t>
            </a:r>
          </a:p>
        </p:txBody>
      </p:sp>
      <p:sp>
        <p:nvSpPr>
          <p:cNvPr id="32" name="Text Placeholder 13">
            <a:extLst>
              <a:ext uri="{FF2B5EF4-FFF2-40B4-BE49-F238E27FC236}">
                <a16:creationId xmlns:a16="http://schemas.microsoft.com/office/drawing/2014/main" id="{E116816E-F1E9-4740-4F0D-5D7DFB6761DE}"/>
              </a:ext>
            </a:extLst>
          </p:cNvPr>
          <p:cNvSpPr txBox="1">
            <a:spLocks/>
          </p:cNvSpPr>
          <p:nvPr/>
        </p:nvSpPr>
        <p:spPr>
          <a:xfrm>
            <a:off x="8031526" y="4634921"/>
            <a:ext cx="352044" cy="59920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Clr>
                <a:srgbClr val="73292A"/>
              </a:buClr>
              <a:buFont typeface="Arial" panose="020B0604020202020204" pitchFamily="34" charset="0"/>
              <a:buNone/>
              <a:defRPr sz="2000" b="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sz="2000" b="1" kern="1200">
                <a:solidFill>
                  <a:schemeClr val="accent3"/>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sz="1800" b="1" kern="1200">
                <a:solidFill>
                  <a:schemeClr val="accent3"/>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73292A"/>
              </a:buClr>
              <a:buSzTx/>
              <a:buFont typeface="Arial" panose="020B0604020202020204" pitchFamily="34" charset="0"/>
              <a:buNone/>
              <a:tabLst/>
              <a:defRPr/>
            </a:pPr>
            <a:r>
              <a:rPr kumimoji="0" lang="en-US" sz="3200" b="0" i="0" u="none" strike="noStrike" kern="1200" cap="none" spc="0" normalizeH="0" baseline="0" noProof="0" dirty="0">
                <a:ln>
                  <a:noFill/>
                </a:ln>
                <a:solidFill>
                  <a:srgbClr val="4A3A1C"/>
                </a:solidFill>
                <a:effectLst/>
                <a:uLnTx/>
                <a:uFillTx/>
                <a:latin typeface="Baskerville Old Face"/>
                <a:ea typeface="+mn-ea"/>
                <a:cs typeface="+mn-cs"/>
              </a:rPr>
              <a:t>1</a:t>
            </a:r>
          </a:p>
        </p:txBody>
      </p:sp>
      <p:grpSp>
        <p:nvGrpSpPr>
          <p:cNvPr id="7" name="Group 6">
            <a:extLst>
              <a:ext uri="{FF2B5EF4-FFF2-40B4-BE49-F238E27FC236}">
                <a16:creationId xmlns:a16="http://schemas.microsoft.com/office/drawing/2014/main" id="{79C625D3-D376-D418-C738-46525870CDC4}"/>
              </a:ext>
            </a:extLst>
          </p:cNvPr>
          <p:cNvGrpSpPr/>
          <p:nvPr/>
        </p:nvGrpSpPr>
        <p:grpSpPr>
          <a:xfrm>
            <a:off x="3678383" y="3213372"/>
            <a:ext cx="5067183" cy="1527649"/>
            <a:chOff x="3678383" y="3213372"/>
            <a:chExt cx="5067183" cy="1527649"/>
          </a:xfrm>
        </p:grpSpPr>
        <p:grpSp>
          <p:nvGrpSpPr>
            <p:cNvPr id="2" name="Group 1">
              <a:extLst>
                <a:ext uri="{FF2B5EF4-FFF2-40B4-BE49-F238E27FC236}">
                  <a16:creationId xmlns:a16="http://schemas.microsoft.com/office/drawing/2014/main" id="{BC4DB55B-B007-50FD-D4E9-258E9DC44D79}"/>
                </a:ext>
              </a:extLst>
            </p:cNvPr>
            <p:cNvGrpSpPr/>
            <p:nvPr/>
          </p:nvGrpSpPr>
          <p:grpSpPr>
            <a:xfrm>
              <a:off x="3678383" y="3213373"/>
              <a:ext cx="5067183" cy="1527648"/>
              <a:chOff x="3678383" y="3213373"/>
              <a:chExt cx="5067183" cy="1527648"/>
            </a:xfrm>
          </p:grpSpPr>
          <p:cxnSp>
            <p:nvCxnSpPr>
              <p:cNvPr id="25" name="Straight Arrow Connector 24">
                <a:extLst>
                  <a:ext uri="{FF2B5EF4-FFF2-40B4-BE49-F238E27FC236}">
                    <a16:creationId xmlns:a16="http://schemas.microsoft.com/office/drawing/2014/main" id="{60392AED-AC22-527E-D459-BDB6A8F5F13D}"/>
                  </a:ext>
                </a:extLst>
              </p:cNvPr>
              <p:cNvCxnSpPr>
                <a:cxnSpLocks/>
              </p:cNvCxnSpPr>
              <p:nvPr/>
            </p:nvCxnSpPr>
            <p:spPr>
              <a:xfrm>
                <a:off x="6567057" y="3213373"/>
                <a:ext cx="1102473" cy="9164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 Placeholder 13">
                <a:extLst>
                  <a:ext uri="{FF2B5EF4-FFF2-40B4-BE49-F238E27FC236}">
                    <a16:creationId xmlns:a16="http://schemas.microsoft.com/office/drawing/2014/main" id="{BD112DD6-5D7B-AA5B-09C9-1B4E4D79D635}"/>
                  </a:ext>
                </a:extLst>
              </p:cNvPr>
              <p:cNvSpPr txBox="1">
                <a:spLocks/>
              </p:cNvSpPr>
              <p:nvPr/>
            </p:nvSpPr>
            <p:spPr>
              <a:xfrm>
                <a:off x="3678383" y="4141812"/>
                <a:ext cx="841571" cy="59920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Clr>
                    <a:srgbClr val="73292A"/>
                  </a:buClr>
                  <a:buFont typeface="Arial" panose="020B0604020202020204" pitchFamily="34" charset="0"/>
                  <a:buNone/>
                  <a:defRPr sz="2000" b="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sz="2000" b="1" kern="1200">
                    <a:solidFill>
                      <a:schemeClr val="accent3"/>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sz="1800" b="1" kern="1200">
                    <a:solidFill>
                      <a:schemeClr val="accent3"/>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73292A"/>
                  </a:buClr>
                  <a:buSzTx/>
                  <a:buFont typeface="Arial" panose="020B0604020202020204" pitchFamily="34" charset="0"/>
                  <a:buNone/>
                  <a:tabLst/>
                  <a:defRPr/>
                </a:pPr>
                <a:r>
                  <a:rPr kumimoji="0" lang="en-US" sz="3200" b="0" i="0" u="none" strike="noStrike" kern="1200" cap="none" spc="0" normalizeH="0" baseline="0" noProof="0" dirty="0" err="1">
                    <a:ln>
                      <a:noFill/>
                    </a:ln>
                    <a:solidFill>
                      <a:srgbClr val="4A3A1C"/>
                    </a:solidFill>
                    <a:effectLst/>
                    <a:uLnTx/>
                    <a:uFillTx/>
                    <a:latin typeface="Baskerville Old Face"/>
                    <a:ea typeface="+mn-ea"/>
                    <a:cs typeface="+mn-cs"/>
                  </a:rPr>
                  <a:t>Asi</a:t>
                </a:r>
                <a:endParaRPr kumimoji="0" lang="en-US" sz="3200" b="0" i="0" u="none" strike="noStrike" kern="1200" cap="none" spc="0" normalizeH="0" baseline="0" noProof="0" dirty="0">
                  <a:ln>
                    <a:noFill/>
                  </a:ln>
                  <a:solidFill>
                    <a:srgbClr val="4A3A1C"/>
                  </a:solidFill>
                  <a:effectLst/>
                  <a:uLnTx/>
                  <a:uFillTx/>
                  <a:latin typeface="Baskerville Old Face"/>
                  <a:ea typeface="+mn-ea"/>
                  <a:cs typeface="+mn-cs"/>
                </a:endParaRPr>
              </a:p>
            </p:txBody>
          </p:sp>
          <p:sp>
            <p:nvSpPr>
              <p:cNvPr id="28" name="Text Placeholder 13">
                <a:extLst>
                  <a:ext uri="{FF2B5EF4-FFF2-40B4-BE49-F238E27FC236}">
                    <a16:creationId xmlns:a16="http://schemas.microsoft.com/office/drawing/2014/main" id="{642183D1-1564-10B4-6A66-8D4CF26ACC27}"/>
                  </a:ext>
                </a:extLst>
              </p:cNvPr>
              <p:cNvSpPr txBox="1">
                <a:spLocks/>
              </p:cNvSpPr>
              <p:nvPr/>
            </p:nvSpPr>
            <p:spPr>
              <a:xfrm>
                <a:off x="7669530" y="4003730"/>
                <a:ext cx="1076036" cy="67656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Clr>
                    <a:srgbClr val="73292A"/>
                  </a:buClr>
                  <a:buFont typeface="Arial" panose="020B0604020202020204" pitchFamily="34" charset="0"/>
                  <a:buNone/>
                  <a:defRPr sz="2000" b="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sz="2000" b="1" kern="1200">
                    <a:solidFill>
                      <a:schemeClr val="accent3"/>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sz="1800" b="1" kern="1200">
                    <a:solidFill>
                      <a:schemeClr val="accent3"/>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73292A"/>
                  </a:buClr>
                  <a:buSzTx/>
                  <a:buFont typeface="Arial" panose="020B0604020202020204" pitchFamily="34" charset="0"/>
                  <a:buNone/>
                  <a:tabLst/>
                  <a:defRPr/>
                </a:pPr>
                <a:r>
                  <a:rPr kumimoji="0" lang="en-US" sz="3200" b="0" i="0" u="none" strike="noStrike" kern="1200" cap="none" spc="0" normalizeH="0" baseline="0" noProof="0" dirty="0" err="1">
                    <a:ln>
                      <a:noFill/>
                    </a:ln>
                    <a:solidFill>
                      <a:srgbClr val="4A3A1C"/>
                    </a:solidFill>
                    <a:effectLst/>
                    <a:uLnTx/>
                    <a:uFillTx/>
                    <a:latin typeface="Baskerville Old Face"/>
                    <a:ea typeface="+mn-ea"/>
                    <a:cs typeface="+mn-cs"/>
                  </a:rPr>
                  <a:t>Ashi</a:t>
                </a:r>
                <a:endParaRPr kumimoji="0" lang="en-US" sz="3200" b="0" i="0" u="none" strike="noStrike" kern="1200" cap="none" spc="0" normalizeH="0" baseline="0" noProof="0" dirty="0">
                  <a:ln>
                    <a:noFill/>
                  </a:ln>
                  <a:solidFill>
                    <a:srgbClr val="4A3A1C"/>
                  </a:solidFill>
                  <a:effectLst/>
                  <a:uLnTx/>
                  <a:uFillTx/>
                  <a:latin typeface="Baskerville Old Face"/>
                  <a:ea typeface="+mn-ea"/>
                  <a:cs typeface="+mn-cs"/>
                </a:endParaRPr>
              </a:p>
            </p:txBody>
          </p:sp>
        </p:grpSp>
        <p:cxnSp>
          <p:nvCxnSpPr>
            <p:cNvPr id="6" name="Straight Arrow Connector 5">
              <a:extLst>
                <a:ext uri="{FF2B5EF4-FFF2-40B4-BE49-F238E27FC236}">
                  <a16:creationId xmlns:a16="http://schemas.microsoft.com/office/drawing/2014/main" id="{A1FB96FD-0884-98BF-A4FA-A5D8817D7B64}"/>
                </a:ext>
              </a:extLst>
            </p:cNvPr>
            <p:cNvCxnSpPr>
              <a:cxnSpLocks/>
            </p:cNvCxnSpPr>
            <p:nvPr/>
          </p:nvCxnSpPr>
          <p:spPr>
            <a:xfrm flipH="1">
              <a:off x="4522470" y="3213372"/>
              <a:ext cx="1102473" cy="9164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273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7" fill="hold" display="0">
                  <p:stCondLst>
                    <p:cond delay="indefinite"/>
                  </p:stCondLst>
                  <p:endCondLst>
                    <p:cond evt="onStopAudio" delay="0">
                      <p:tgtEl>
                        <p:sldTgt/>
                      </p:tgtEl>
                    </p:cond>
                  </p:endCondLst>
                </p:cTn>
                <p:tgtEl>
                  <p:spTgt spid="22"/>
                </p:tgtEl>
              </p:cMediaNode>
            </p:audio>
          </p:childTnLst>
        </p:cTn>
      </p:par>
    </p:tnLst>
    <p:bldLst>
      <p:bldP spid="31"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25859D-AAFF-0AB7-7D64-9764002771EB}"/>
              </a:ext>
            </a:extLst>
          </p:cNvPr>
          <p:cNvSpPr>
            <a:spLocks noGrp="1"/>
          </p:cNvSpPr>
          <p:nvPr>
            <p:ph type="title"/>
          </p:nvPr>
        </p:nvSpPr>
        <p:spPr>
          <a:xfrm>
            <a:off x="0" y="-96430"/>
            <a:ext cx="5786848" cy="1325880"/>
          </a:xfrm>
        </p:spPr>
        <p:txBody>
          <a:bodyPr>
            <a:normAutofit/>
          </a:bodyPr>
          <a:lstStyle/>
          <a:p>
            <a:pPr algn="ctr"/>
            <a:r>
              <a:rPr lang="en-US" sz="3600" dirty="0">
                <a:solidFill>
                  <a:srgbClr val="410C01"/>
                </a:solidFill>
                <a:latin typeface="Sylfaen" panose="010A0502050306030303" pitchFamily="18" charset="0"/>
              </a:rPr>
              <a:t>Measuring Perception</a:t>
            </a:r>
          </a:p>
        </p:txBody>
      </p:sp>
      <p:sp>
        <p:nvSpPr>
          <p:cNvPr id="5" name="Footer Placeholder 3">
            <a:extLst>
              <a:ext uri="{FF2B5EF4-FFF2-40B4-BE49-F238E27FC236}">
                <a16:creationId xmlns:a16="http://schemas.microsoft.com/office/drawing/2014/main" id="{A371DE52-9DFE-E054-CEED-82B1A87FA827}"/>
              </a:ext>
            </a:extLst>
          </p:cNvPr>
          <p:cNvSpPr>
            <a:spLocks noGrp="1"/>
          </p:cNvSpPr>
          <p:nvPr>
            <p:ph type="ftr" sz="quarter" idx="11"/>
          </p:nvPr>
        </p:nvSpPr>
        <p:spPr>
          <a:xfrm>
            <a:off x="5038359" y="5638838"/>
            <a:ext cx="4114800" cy="365125"/>
          </a:xfrm>
        </p:spPr>
        <p:txBody>
          <a:bodyPr/>
          <a:lstStyle/>
          <a:p>
            <a:r>
              <a:rPr lang="en-US" sz="1400" dirty="0">
                <a:solidFill>
                  <a:srgbClr val="410C01"/>
                </a:solidFill>
                <a:latin typeface="Sylfaen" panose="010A0502050306030303" pitchFamily="18" charset="0"/>
              </a:rPr>
              <a:t>Samuel (2016), p. 96</a:t>
            </a:r>
          </a:p>
        </p:txBody>
      </p:sp>
      <p:sp>
        <p:nvSpPr>
          <p:cNvPr id="7" name="Content Placeholder 8">
            <a:extLst>
              <a:ext uri="{FF2B5EF4-FFF2-40B4-BE49-F238E27FC236}">
                <a16:creationId xmlns:a16="http://schemas.microsoft.com/office/drawing/2014/main" id="{0AFE57FD-F6BF-8FC7-A2B6-1605A536CC54}"/>
              </a:ext>
            </a:extLst>
          </p:cNvPr>
          <p:cNvSpPr txBox="1">
            <a:spLocks/>
          </p:cNvSpPr>
          <p:nvPr/>
        </p:nvSpPr>
        <p:spPr>
          <a:xfrm>
            <a:off x="481387" y="1132835"/>
            <a:ext cx="4934103" cy="21484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rgbClr val="4F5945"/>
              </a:buClr>
            </a:pPr>
            <a:r>
              <a:rPr lang="en-US" sz="2400" dirty="0">
                <a:solidFill>
                  <a:srgbClr val="410C01"/>
                </a:solidFill>
                <a:latin typeface="Sylfaen" panose="010A0502050306030303" pitchFamily="18" charset="0"/>
              </a:rPr>
              <a:t>We measure perception by </a:t>
            </a:r>
            <a:r>
              <a:rPr lang="en-US" sz="2400" b="1" dirty="0">
                <a:solidFill>
                  <a:srgbClr val="410C01"/>
                </a:solidFill>
                <a:latin typeface="Sylfaen" panose="010A0502050306030303" pitchFamily="18" charset="0"/>
              </a:rPr>
              <a:t>certainty</a:t>
            </a:r>
          </a:p>
          <a:p>
            <a:pPr marL="571500" lvl="1" indent="-342900">
              <a:buClr>
                <a:srgbClr val="4F5945"/>
              </a:buClr>
            </a:pPr>
            <a:r>
              <a:rPr lang="en-US" dirty="0">
                <a:solidFill>
                  <a:srgbClr val="410C01"/>
                </a:solidFill>
                <a:latin typeface="Sylfaen" panose="010A0502050306030303" pitchFamily="18" charset="0"/>
              </a:rPr>
              <a:t>The consistency of the perceived sound category along a continuum (e.g., ASI-ASHI)</a:t>
            </a:r>
          </a:p>
          <a:p>
            <a:pPr marL="228600" lvl="1" indent="0">
              <a:buClr>
                <a:srgbClr val="4F5945"/>
              </a:buClr>
              <a:buNone/>
            </a:pPr>
            <a:endParaRPr lang="en-US" sz="2800" dirty="0">
              <a:solidFill>
                <a:srgbClr val="410C01"/>
              </a:solidFill>
              <a:latin typeface="Sylfaen" panose="010A0502050306030303" pitchFamily="18" charset="0"/>
            </a:endParaRPr>
          </a:p>
        </p:txBody>
      </p:sp>
      <p:pic>
        <p:nvPicPr>
          <p:cNvPr id="8" name="Picture 7">
            <a:extLst>
              <a:ext uri="{FF2B5EF4-FFF2-40B4-BE49-F238E27FC236}">
                <a16:creationId xmlns:a16="http://schemas.microsoft.com/office/drawing/2014/main" id="{A7EAF422-2450-3ACC-4DC1-39BC049103B9}"/>
              </a:ext>
            </a:extLst>
          </p:cNvPr>
          <p:cNvPicPr>
            <a:picLocks noChangeAspect="1"/>
          </p:cNvPicPr>
          <p:nvPr/>
        </p:nvPicPr>
        <p:blipFill>
          <a:blip r:embed="rId3"/>
          <a:stretch>
            <a:fillRect/>
          </a:stretch>
        </p:blipFill>
        <p:spPr>
          <a:xfrm>
            <a:off x="6336716" y="1087177"/>
            <a:ext cx="5393481" cy="4651683"/>
          </a:xfrm>
          <a:prstGeom prst="rect">
            <a:avLst/>
          </a:prstGeom>
        </p:spPr>
      </p:pic>
      <p:grpSp>
        <p:nvGrpSpPr>
          <p:cNvPr id="9" name="Group 8">
            <a:extLst>
              <a:ext uri="{FF2B5EF4-FFF2-40B4-BE49-F238E27FC236}">
                <a16:creationId xmlns:a16="http://schemas.microsoft.com/office/drawing/2014/main" id="{D77E3B7F-47E4-0B1F-D020-36F81BEBADF7}"/>
              </a:ext>
            </a:extLst>
          </p:cNvPr>
          <p:cNvGrpSpPr/>
          <p:nvPr/>
        </p:nvGrpSpPr>
        <p:grpSpPr>
          <a:xfrm>
            <a:off x="7601544" y="3007271"/>
            <a:ext cx="4137797" cy="375229"/>
            <a:chOff x="1514764" y="3020304"/>
            <a:chExt cx="4137797" cy="375229"/>
          </a:xfrm>
        </p:grpSpPr>
        <p:cxnSp>
          <p:nvCxnSpPr>
            <p:cNvPr id="10" name="Straight Connector 9">
              <a:extLst>
                <a:ext uri="{FF2B5EF4-FFF2-40B4-BE49-F238E27FC236}">
                  <a16:creationId xmlns:a16="http://schemas.microsoft.com/office/drawing/2014/main" id="{0E4A2997-55AD-D3EC-6E22-0D143635D2E9}"/>
                </a:ext>
              </a:extLst>
            </p:cNvPr>
            <p:cNvCxnSpPr/>
            <p:nvPr/>
          </p:nvCxnSpPr>
          <p:spPr>
            <a:xfrm>
              <a:off x="1514764" y="3210867"/>
              <a:ext cx="3454400" cy="0"/>
            </a:xfrm>
            <a:prstGeom prst="line">
              <a:avLst/>
            </a:prstGeom>
            <a:ln w="1905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6944144-99D2-5230-E02C-71649E2EEFF5}"/>
                </a:ext>
              </a:extLst>
            </p:cNvPr>
            <p:cNvSpPr txBox="1"/>
            <p:nvPr/>
          </p:nvSpPr>
          <p:spPr>
            <a:xfrm>
              <a:off x="4969164" y="3020304"/>
              <a:ext cx="683397" cy="375229"/>
            </a:xfrm>
            <a:prstGeom prst="rect">
              <a:avLst/>
            </a:prstGeom>
            <a:noFill/>
          </p:spPr>
          <p:txBody>
            <a:bodyPr wrap="square" rtlCol="0">
              <a:spAutoFit/>
            </a:bodyPr>
            <a:lstStyle/>
            <a:p>
              <a:r>
                <a:rPr lang="en-US" b="1" dirty="0">
                  <a:solidFill>
                    <a:srgbClr val="410C01"/>
                  </a:solidFill>
                  <a:latin typeface="Sylfaen" panose="010A0502050306030303" pitchFamily="18" charset="0"/>
                </a:rPr>
                <a:t>50% </a:t>
              </a:r>
            </a:p>
          </p:txBody>
        </p:sp>
      </p:grpSp>
      <p:grpSp>
        <p:nvGrpSpPr>
          <p:cNvPr id="12" name="Group 11">
            <a:extLst>
              <a:ext uri="{FF2B5EF4-FFF2-40B4-BE49-F238E27FC236}">
                <a16:creationId xmlns:a16="http://schemas.microsoft.com/office/drawing/2014/main" id="{30C570CE-6922-19A9-F777-D04E2A926737}"/>
              </a:ext>
            </a:extLst>
          </p:cNvPr>
          <p:cNvGrpSpPr/>
          <p:nvPr/>
        </p:nvGrpSpPr>
        <p:grpSpPr>
          <a:xfrm>
            <a:off x="11059316" y="1390623"/>
            <a:ext cx="846465" cy="3628468"/>
            <a:chOff x="4981680" y="1406604"/>
            <a:chExt cx="846465" cy="3628468"/>
          </a:xfrm>
        </p:grpSpPr>
        <p:sp>
          <p:nvSpPr>
            <p:cNvPr id="13" name="TextBox 12">
              <a:extLst>
                <a:ext uri="{FF2B5EF4-FFF2-40B4-BE49-F238E27FC236}">
                  <a16:creationId xmlns:a16="http://schemas.microsoft.com/office/drawing/2014/main" id="{FCDF5BD8-235F-75F6-4B82-31C514E8249B}"/>
                </a:ext>
              </a:extLst>
            </p:cNvPr>
            <p:cNvSpPr txBox="1"/>
            <p:nvPr/>
          </p:nvSpPr>
          <p:spPr>
            <a:xfrm>
              <a:off x="4987452" y="4388741"/>
              <a:ext cx="840693" cy="646331"/>
            </a:xfrm>
            <a:prstGeom prst="rect">
              <a:avLst/>
            </a:prstGeom>
            <a:noFill/>
          </p:spPr>
          <p:txBody>
            <a:bodyPr wrap="square" rtlCol="0">
              <a:spAutoFit/>
            </a:bodyPr>
            <a:lstStyle/>
            <a:p>
              <a:r>
                <a:rPr lang="en-US" b="1" dirty="0">
                  <a:solidFill>
                    <a:srgbClr val="410C01"/>
                  </a:solidFill>
                  <a:latin typeface="Sylfaen" panose="010A0502050306030303" pitchFamily="18" charset="0"/>
                </a:rPr>
                <a:t>100%</a:t>
              </a:r>
            </a:p>
            <a:p>
              <a:r>
                <a:rPr lang="en-US" b="1" dirty="0">
                  <a:solidFill>
                    <a:srgbClr val="410C01"/>
                  </a:solidFill>
                  <a:latin typeface="Sylfaen" panose="010A0502050306030303" pitchFamily="18" charset="0"/>
                </a:rPr>
                <a:t>S</a:t>
              </a:r>
            </a:p>
          </p:txBody>
        </p:sp>
        <p:sp>
          <p:nvSpPr>
            <p:cNvPr id="14" name="TextBox 13">
              <a:extLst>
                <a:ext uri="{FF2B5EF4-FFF2-40B4-BE49-F238E27FC236}">
                  <a16:creationId xmlns:a16="http://schemas.microsoft.com/office/drawing/2014/main" id="{3F857481-0574-C5B8-CCEE-573F1B60F50A}"/>
                </a:ext>
              </a:extLst>
            </p:cNvPr>
            <p:cNvSpPr txBox="1"/>
            <p:nvPr/>
          </p:nvSpPr>
          <p:spPr>
            <a:xfrm>
              <a:off x="4981680" y="1406604"/>
              <a:ext cx="840693" cy="646331"/>
            </a:xfrm>
            <a:prstGeom prst="rect">
              <a:avLst/>
            </a:prstGeom>
            <a:noFill/>
          </p:spPr>
          <p:txBody>
            <a:bodyPr wrap="square" rtlCol="0">
              <a:spAutoFit/>
            </a:bodyPr>
            <a:lstStyle/>
            <a:p>
              <a:r>
                <a:rPr lang="en-US" b="1" dirty="0">
                  <a:solidFill>
                    <a:srgbClr val="410C01"/>
                  </a:solidFill>
                  <a:latin typeface="Sylfaen" panose="010A0502050306030303" pitchFamily="18" charset="0"/>
                </a:rPr>
                <a:t>100%</a:t>
              </a:r>
            </a:p>
            <a:p>
              <a:r>
                <a:rPr lang="en-US" b="1" dirty="0" err="1">
                  <a:solidFill>
                    <a:srgbClr val="410C01"/>
                  </a:solidFill>
                  <a:latin typeface="Sylfaen" panose="010A0502050306030303" pitchFamily="18" charset="0"/>
                </a:rPr>
                <a:t>Sh</a:t>
              </a:r>
              <a:endParaRPr lang="en-US" b="1" dirty="0">
                <a:solidFill>
                  <a:srgbClr val="410C01"/>
                </a:solidFill>
                <a:latin typeface="Sylfaen" panose="010A0502050306030303" pitchFamily="18" charset="0"/>
              </a:endParaRPr>
            </a:p>
          </p:txBody>
        </p:sp>
      </p:grpSp>
      <p:grpSp>
        <p:nvGrpSpPr>
          <p:cNvPr id="15" name="Group 14">
            <a:extLst>
              <a:ext uri="{FF2B5EF4-FFF2-40B4-BE49-F238E27FC236}">
                <a16:creationId xmlns:a16="http://schemas.microsoft.com/office/drawing/2014/main" id="{02514BE5-D3AD-8ACE-5D67-8D8A560DB0E3}"/>
              </a:ext>
            </a:extLst>
          </p:cNvPr>
          <p:cNvGrpSpPr/>
          <p:nvPr/>
        </p:nvGrpSpPr>
        <p:grpSpPr>
          <a:xfrm>
            <a:off x="8261944" y="4991438"/>
            <a:ext cx="2133600" cy="1476294"/>
            <a:chOff x="2184308" y="5007419"/>
            <a:chExt cx="2133600" cy="1476294"/>
          </a:xfrm>
        </p:grpSpPr>
        <p:sp>
          <p:nvSpPr>
            <p:cNvPr id="16" name="Rectangle 15">
              <a:extLst>
                <a:ext uri="{FF2B5EF4-FFF2-40B4-BE49-F238E27FC236}">
                  <a16:creationId xmlns:a16="http://schemas.microsoft.com/office/drawing/2014/main" id="{06928E06-3795-C802-A1EA-39B61DD8F1D1}"/>
                </a:ext>
              </a:extLst>
            </p:cNvPr>
            <p:cNvSpPr/>
            <p:nvPr/>
          </p:nvSpPr>
          <p:spPr>
            <a:xfrm>
              <a:off x="2429071" y="5007419"/>
              <a:ext cx="1644073" cy="365125"/>
            </a:xfrm>
            <a:prstGeom prst="rect">
              <a:avLst/>
            </a:prstGeom>
            <a:noFill/>
            <a:ln w="28575">
              <a:solidFill>
                <a:srgbClr val="981B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10C01"/>
                </a:solidFill>
                <a:latin typeface="Sylfaen" panose="010A0502050306030303" pitchFamily="18" charset="0"/>
              </a:endParaRPr>
            </a:p>
          </p:txBody>
        </p:sp>
        <p:cxnSp>
          <p:nvCxnSpPr>
            <p:cNvPr id="17" name="Straight Arrow Connector 16">
              <a:extLst>
                <a:ext uri="{FF2B5EF4-FFF2-40B4-BE49-F238E27FC236}">
                  <a16:creationId xmlns:a16="http://schemas.microsoft.com/office/drawing/2014/main" id="{A3E498EA-38D5-524F-19DC-316AAAB0D0A1}"/>
                </a:ext>
              </a:extLst>
            </p:cNvPr>
            <p:cNvCxnSpPr>
              <a:cxnSpLocks/>
            </p:cNvCxnSpPr>
            <p:nvPr/>
          </p:nvCxnSpPr>
          <p:spPr>
            <a:xfrm>
              <a:off x="3251107" y="5372544"/>
              <a:ext cx="0" cy="447666"/>
            </a:xfrm>
            <a:prstGeom prst="straightConnector1">
              <a:avLst/>
            </a:prstGeom>
            <a:ln w="19050">
              <a:solidFill>
                <a:srgbClr val="981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29F7B84-C9F2-C878-9431-639904E0DD1C}"/>
                    </a:ext>
                  </a:extLst>
                </p:cNvPr>
                <p:cNvSpPr txBox="1"/>
                <p:nvPr/>
              </p:nvSpPr>
              <p:spPr>
                <a:xfrm>
                  <a:off x="2184308" y="5837382"/>
                  <a:ext cx="2133600" cy="646331"/>
                </a:xfrm>
                <a:prstGeom prst="rect">
                  <a:avLst/>
                </a:prstGeom>
                <a:noFill/>
                <a:ln>
                  <a:noFill/>
                </a:ln>
              </p:spPr>
              <p:txBody>
                <a:bodyPr wrap="square" rtlCol="0">
                  <a:spAutoFit/>
                </a:bodyPr>
                <a:lstStyle/>
                <a:p>
                  <a:pPr algn="ctr"/>
                  <a:r>
                    <a:rPr lang="en-US" b="1" dirty="0">
                      <a:solidFill>
                        <a:srgbClr val="410C01"/>
                      </a:solidFill>
                      <a:latin typeface="Sylfaen" panose="010A0502050306030303" pitchFamily="18" charset="0"/>
                    </a:rPr>
                    <a:t>Steps that transition ASI </a:t>
                  </a:r>
                  <a14:m>
                    <m:oMath xmlns:m="http://schemas.openxmlformats.org/officeDocument/2006/math">
                      <m:r>
                        <a:rPr lang="en-US" b="1" i="1" smtClean="0">
                          <a:solidFill>
                            <a:srgbClr val="410C01"/>
                          </a:solidFill>
                          <a:latin typeface="Cambria Math" panose="02040503050406030204" pitchFamily="18" charset="0"/>
                          <a:ea typeface="Cambria Math" panose="02040503050406030204" pitchFamily="18" charset="0"/>
                        </a:rPr>
                        <m:t>→</m:t>
                      </m:r>
                    </m:oMath>
                  </a14:m>
                  <a:r>
                    <a:rPr lang="en-US" b="1" dirty="0">
                      <a:solidFill>
                        <a:srgbClr val="410C01"/>
                      </a:solidFill>
                      <a:latin typeface="Sylfaen" panose="010A0502050306030303" pitchFamily="18" charset="0"/>
                      <a:sym typeface="Wingdings" panose="05000000000000000000" pitchFamily="2" charset="2"/>
                    </a:rPr>
                    <a:t> ASHI</a:t>
                  </a:r>
                  <a:r>
                    <a:rPr lang="en-US" b="1" dirty="0">
                      <a:solidFill>
                        <a:srgbClr val="410C01"/>
                      </a:solidFill>
                      <a:latin typeface="Sylfaen" panose="010A0502050306030303" pitchFamily="18" charset="0"/>
                    </a:rPr>
                    <a:t> </a:t>
                  </a:r>
                </a:p>
              </p:txBody>
            </p:sp>
          </mc:Choice>
          <mc:Fallback xmlns="">
            <p:sp>
              <p:nvSpPr>
                <p:cNvPr id="18" name="TextBox 17">
                  <a:extLst>
                    <a:ext uri="{FF2B5EF4-FFF2-40B4-BE49-F238E27FC236}">
                      <a16:creationId xmlns:a16="http://schemas.microsoft.com/office/drawing/2014/main" id="{429F7B84-C9F2-C878-9431-639904E0DD1C}"/>
                    </a:ext>
                  </a:extLst>
                </p:cNvPr>
                <p:cNvSpPr txBox="1">
                  <a:spLocks noRot="1" noChangeAspect="1" noMove="1" noResize="1" noEditPoints="1" noAdjustHandles="1" noChangeArrowheads="1" noChangeShapeType="1" noTextEdit="1"/>
                </p:cNvSpPr>
                <p:nvPr/>
              </p:nvSpPr>
              <p:spPr>
                <a:xfrm>
                  <a:off x="2184308" y="5837382"/>
                  <a:ext cx="2133600" cy="646331"/>
                </a:xfrm>
                <a:prstGeom prst="rect">
                  <a:avLst/>
                </a:prstGeom>
                <a:blipFill>
                  <a:blip r:embed="rId4"/>
                  <a:stretch>
                    <a:fillRect l="-2000" t="-5660" r="-4000" b="-15094"/>
                  </a:stretch>
                </a:blipFill>
                <a:ln>
                  <a:noFill/>
                </a:ln>
              </p:spPr>
              <p:txBody>
                <a:bodyPr/>
                <a:lstStyle/>
                <a:p>
                  <a:r>
                    <a:rPr lang="en-US">
                      <a:noFill/>
                    </a:rPr>
                    <a:t> </a:t>
                  </a:r>
                </a:p>
              </p:txBody>
            </p:sp>
          </mc:Fallback>
        </mc:AlternateContent>
      </p:grpSp>
      <p:grpSp>
        <p:nvGrpSpPr>
          <p:cNvPr id="19" name="Group 18">
            <a:extLst>
              <a:ext uri="{FF2B5EF4-FFF2-40B4-BE49-F238E27FC236}">
                <a16:creationId xmlns:a16="http://schemas.microsoft.com/office/drawing/2014/main" id="{ECD41280-9068-F981-0A01-339D042C6D9D}"/>
              </a:ext>
            </a:extLst>
          </p:cNvPr>
          <p:cNvGrpSpPr/>
          <p:nvPr/>
        </p:nvGrpSpPr>
        <p:grpSpPr>
          <a:xfrm>
            <a:off x="5957471" y="341129"/>
            <a:ext cx="2133600" cy="4011690"/>
            <a:chOff x="-120165" y="357110"/>
            <a:chExt cx="2133600" cy="4011690"/>
          </a:xfrm>
        </p:grpSpPr>
        <p:sp>
          <p:nvSpPr>
            <p:cNvPr id="20" name="Rectangle 19">
              <a:extLst>
                <a:ext uri="{FF2B5EF4-FFF2-40B4-BE49-F238E27FC236}">
                  <a16:creationId xmlns:a16="http://schemas.microsoft.com/office/drawing/2014/main" id="{FB2B99B6-4918-96E4-E01D-76565D69EBB2}"/>
                </a:ext>
              </a:extLst>
            </p:cNvPr>
            <p:cNvSpPr/>
            <p:nvPr/>
          </p:nvSpPr>
          <p:spPr>
            <a:xfrm rot="5400000">
              <a:off x="-279420" y="3017963"/>
              <a:ext cx="2315865" cy="385809"/>
            </a:xfrm>
            <a:prstGeom prst="rect">
              <a:avLst/>
            </a:prstGeom>
            <a:noFill/>
            <a:ln w="28575">
              <a:solidFill>
                <a:srgbClr val="981B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10C01"/>
                </a:solidFill>
                <a:latin typeface="Sylfaen" panose="010A0502050306030303" pitchFamily="18" charset="0"/>
              </a:endParaRPr>
            </a:p>
          </p:txBody>
        </p:sp>
        <p:cxnSp>
          <p:nvCxnSpPr>
            <p:cNvPr id="21" name="Straight Arrow Connector 20">
              <a:extLst>
                <a:ext uri="{FF2B5EF4-FFF2-40B4-BE49-F238E27FC236}">
                  <a16:creationId xmlns:a16="http://schemas.microsoft.com/office/drawing/2014/main" id="{4D8E447E-75C3-8A7A-9FBA-72B82B58213A}"/>
                </a:ext>
              </a:extLst>
            </p:cNvPr>
            <p:cNvCxnSpPr>
              <a:cxnSpLocks/>
            </p:cNvCxnSpPr>
            <p:nvPr/>
          </p:nvCxnSpPr>
          <p:spPr>
            <a:xfrm flipV="1">
              <a:off x="855420" y="1006764"/>
              <a:ext cx="0" cy="1046171"/>
            </a:xfrm>
            <a:prstGeom prst="straightConnector1">
              <a:avLst/>
            </a:prstGeom>
            <a:ln w="19050">
              <a:solidFill>
                <a:srgbClr val="981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A15B277-F4C8-2EC3-315E-58150A641838}"/>
                </a:ext>
              </a:extLst>
            </p:cNvPr>
            <p:cNvSpPr txBox="1"/>
            <p:nvPr/>
          </p:nvSpPr>
          <p:spPr>
            <a:xfrm>
              <a:off x="-120165" y="357110"/>
              <a:ext cx="2133600" cy="646331"/>
            </a:xfrm>
            <a:prstGeom prst="rect">
              <a:avLst/>
            </a:prstGeom>
            <a:noFill/>
          </p:spPr>
          <p:txBody>
            <a:bodyPr wrap="square" rtlCol="0">
              <a:spAutoFit/>
            </a:bodyPr>
            <a:lstStyle/>
            <a:p>
              <a:pPr algn="ctr"/>
              <a:r>
                <a:rPr lang="en-US" b="1" dirty="0">
                  <a:solidFill>
                    <a:srgbClr val="410C01"/>
                  </a:solidFill>
                  <a:latin typeface="Sylfaen" panose="010A0502050306030303" pitchFamily="18" charset="0"/>
                </a:rPr>
                <a:t>Proportion of ASHI responses</a:t>
              </a:r>
            </a:p>
          </p:txBody>
        </p:sp>
      </p:grpSp>
      <p:sp>
        <p:nvSpPr>
          <p:cNvPr id="23" name="Content Placeholder 8">
            <a:extLst>
              <a:ext uri="{FF2B5EF4-FFF2-40B4-BE49-F238E27FC236}">
                <a16:creationId xmlns:a16="http://schemas.microsoft.com/office/drawing/2014/main" id="{B4D695FC-7514-478F-2328-5CB3885A2955}"/>
              </a:ext>
            </a:extLst>
          </p:cNvPr>
          <p:cNvSpPr txBox="1">
            <a:spLocks/>
          </p:cNvSpPr>
          <p:nvPr/>
        </p:nvSpPr>
        <p:spPr>
          <a:xfrm>
            <a:off x="549868" y="2985417"/>
            <a:ext cx="4934103" cy="177299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rgbClr val="73292A"/>
              </a:buClr>
              <a:buFont typeface="Arial" panose="020B0604020202020204" pitchFamily="34" charset="0"/>
              <a:buNone/>
              <a:defRPr sz="2400" kern="1200">
                <a:solidFill>
                  <a:schemeClr val="accent3"/>
                </a:solidFill>
                <a:latin typeface="+mn-lt"/>
                <a:ea typeface="+mn-ea"/>
                <a:cs typeface="+mn-cs"/>
              </a:defRPr>
            </a:lvl1pPr>
            <a:lvl2pPr marL="2286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2pPr>
            <a:lvl3pPr marL="6858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3pPr>
            <a:lvl4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1600" kern="1200">
                <a:solidFill>
                  <a:schemeClr val="accent3"/>
                </a:solidFill>
                <a:latin typeface="+mn-lt"/>
                <a:ea typeface="+mn-ea"/>
                <a:cs typeface="+mn-cs"/>
              </a:defRPr>
            </a:lvl4pPr>
            <a:lvl5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6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rgbClr val="4F5945"/>
              </a:buClr>
              <a:buFont typeface="Arial" panose="020B0604020202020204" pitchFamily="34" charset="0"/>
              <a:buChar char="•"/>
            </a:pPr>
            <a:r>
              <a:rPr lang="en-US" dirty="0">
                <a:solidFill>
                  <a:srgbClr val="410C01"/>
                </a:solidFill>
                <a:latin typeface="Sylfaen" panose="010A0502050306030303" pitchFamily="18" charset="0"/>
              </a:rPr>
              <a:t>Target the </a:t>
            </a:r>
            <a:r>
              <a:rPr lang="en-US" b="1" dirty="0">
                <a:solidFill>
                  <a:srgbClr val="410C01"/>
                </a:solidFill>
                <a:latin typeface="Sylfaen" panose="010A0502050306030303" pitchFamily="18" charset="0"/>
              </a:rPr>
              <a:t>perceptual boundary</a:t>
            </a:r>
          </a:p>
          <a:p>
            <a:pPr marL="571500" lvl="1" indent="-342900">
              <a:buClr>
                <a:srgbClr val="4F5945"/>
              </a:buClr>
            </a:pPr>
            <a:r>
              <a:rPr lang="en-US" sz="2400" dirty="0">
                <a:solidFill>
                  <a:srgbClr val="410C01"/>
                </a:solidFill>
                <a:latin typeface="Sylfaen" panose="010A0502050306030303" pitchFamily="18" charset="0"/>
              </a:rPr>
              <a:t>Where the proportion of responses is equal to chance (50%)</a:t>
            </a:r>
          </a:p>
          <a:p>
            <a:pPr lvl="1" indent="0">
              <a:buClr>
                <a:srgbClr val="4F5945"/>
              </a:buClr>
              <a:buNone/>
            </a:pPr>
            <a:endParaRPr lang="en-US" sz="2400" b="1" dirty="0">
              <a:solidFill>
                <a:srgbClr val="410C01"/>
              </a:solidFill>
              <a:latin typeface="Sylfaen" panose="010A0502050306030303" pitchFamily="18" charset="0"/>
            </a:endParaRPr>
          </a:p>
        </p:txBody>
      </p:sp>
      <p:sp>
        <p:nvSpPr>
          <p:cNvPr id="24" name="Content Placeholder 8">
            <a:extLst>
              <a:ext uri="{FF2B5EF4-FFF2-40B4-BE49-F238E27FC236}">
                <a16:creationId xmlns:a16="http://schemas.microsoft.com/office/drawing/2014/main" id="{E9D17995-2A66-FB15-CED9-C847AC1BD9ED}"/>
              </a:ext>
            </a:extLst>
          </p:cNvPr>
          <p:cNvSpPr txBox="1">
            <a:spLocks/>
          </p:cNvSpPr>
          <p:nvPr/>
        </p:nvSpPr>
        <p:spPr>
          <a:xfrm>
            <a:off x="535461" y="4795655"/>
            <a:ext cx="4934103" cy="1697138"/>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rgbClr val="73292A"/>
              </a:buClr>
              <a:buFont typeface="Arial" panose="020B0604020202020204" pitchFamily="34" charset="0"/>
              <a:buNone/>
              <a:defRPr sz="2400" kern="1200">
                <a:solidFill>
                  <a:schemeClr val="accent3"/>
                </a:solidFill>
                <a:latin typeface="+mn-lt"/>
                <a:ea typeface="+mn-ea"/>
                <a:cs typeface="+mn-cs"/>
              </a:defRPr>
            </a:lvl1pPr>
            <a:lvl2pPr marL="2286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2pPr>
            <a:lvl3pPr marL="6858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3pPr>
            <a:lvl4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1600" kern="1200">
                <a:solidFill>
                  <a:schemeClr val="accent3"/>
                </a:solidFill>
                <a:latin typeface="+mn-lt"/>
                <a:ea typeface="+mn-ea"/>
                <a:cs typeface="+mn-cs"/>
              </a:defRPr>
            </a:lvl4pPr>
            <a:lvl5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6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Clr>
                <a:srgbClr val="4F5945"/>
              </a:buClr>
              <a:buFont typeface="Arial" panose="020B0604020202020204" pitchFamily="34" charset="0"/>
              <a:buChar char="•"/>
            </a:pPr>
            <a:r>
              <a:rPr lang="en-US" dirty="0">
                <a:solidFill>
                  <a:srgbClr val="410C01"/>
                </a:solidFill>
                <a:latin typeface="Sylfaen" panose="010A0502050306030303" pitchFamily="18" charset="0"/>
              </a:rPr>
              <a:t>Train participants to recognize an ambiguous sound as one end of the spectrum shifts the perceptual boundary</a:t>
            </a:r>
            <a:endParaRPr lang="en-US" b="1" dirty="0">
              <a:solidFill>
                <a:srgbClr val="410C01"/>
              </a:solidFill>
              <a:latin typeface="Sylfaen" panose="010A0502050306030303" pitchFamily="18" charset="0"/>
            </a:endParaRPr>
          </a:p>
          <a:p>
            <a:pPr lvl="1" indent="0">
              <a:buClr>
                <a:srgbClr val="4F5945"/>
              </a:buClr>
              <a:buNone/>
            </a:pPr>
            <a:endParaRPr lang="en-US" sz="2400" b="1" dirty="0">
              <a:solidFill>
                <a:srgbClr val="410C01"/>
              </a:solidFill>
              <a:latin typeface="Sylfaen" panose="010A0502050306030303" pitchFamily="18" charset="0"/>
            </a:endParaRPr>
          </a:p>
        </p:txBody>
      </p:sp>
    </p:spTree>
    <p:extLst>
      <p:ext uri="{BB962C8B-B14F-4D97-AF65-F5344CB8AC3E}">
        <p14:creationId xmlns:p14="http://schemas.microsoft.com/office/powerpoint/2010/main" val="410712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3" grpId="0"/>
      <p:bldP spid="2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3.xml><?xml version="1.0" encoding="utf-8"?>
<a:theme xmlns:a="http://schemas.openxmlformats.org/drawingml/2006/main" name="2_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1609</TotalTime>
  <Words>1249</Words>
  <Application>Microsoft Office PowerPoint</Application>
  <PresentationFormat>Widescreen</PresentationFormat>
  <Paragraphs>235</Paragraphs>
  <Slides>26</Slides>
  <Notes>16</Notes>
  <HiddenSlides>0</HiddenSlides>
  <MMClips>42</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26</vt:i4>
      </vt:variant>
    </vt:vector>
  </HeadingPairs>
  <TitlesOfParts>
    <vt:vector size="40" baseType="lpstr">
      <vt:lpstr>Arabic Typesetting</vt:lpstr>
      <vt:lpstr>Arial</vt:lpstr>
      <vt:lpstr>Baskerville</vt:lpstr>
      <vt:lpstr>Baskerville Old Face</vt:lpstr>
      <vt:lpstr>Calibri</vt:lpstr>
      <vt:lpstr>Calibri Light</vt:lpstr>
      <vt:lpstr>Cambria Math</vt:lpstr>
      <vt:lpstr>Gill Sans Light</vt:lpstr>
      <vt:lpstr>Gill Sans Nova</vt:lpstr>
      <vt:lpstr>Gill Sans Nova Light</vt:lpstr>
      <vt:lpstr>Sylfaen</vt:lpstr>
      <vt:lpstr>Office Theme</vt:lpstr>
      <vt:lpstr>1_Office Theme</vt:lpstr>
      <vt:lpstr>2_Office Theme</vt:lpstr>
      <vt:lpstr>PowerPoint Presentation</vt:lpstr>
      <vt:lpstr>Introduction</vt:lpstr>
      <vt:lpstr>Introduction</vt:lpstr>
      <vt:lpstr>Introduction</vt:lpstr>
      <vt:lpstr>(2AFC) Lexical Decision Task</vt:lpstr>
      <vt:lpstr>PowerPoint Presentation</vt:lpstr>
      <vt:lpstr>PowerPoint Presentation</vt:lpstr>
      <vt:lpstr>(2AFC) Categorization Task</vt:lpstr>
      <vt:lpstr>Measuring Perception</vt:lpstr>
      <vt:lpstr>Experimental Design</vt:lpstr>
      <vt:lpstr>The Exposure Phase</vt:lpstr>
      <vt:lpstr>Design</vt:lpstr>
      <vt:lpstr>Participants</vt:lpstr>
      <vt:lpstr>Figure 1a: No significantly different perception of either atypical sound </vt:lpstr>
      <vt:lpstr>Figure 1a: No significantly different perception of either atypical sound </vt:lpstr>
      <vt:lpstr>Implications/Discussion</vt:lpstr>
      <vt:lpstr>Thank You!</vt:lpstr>
      <vt:lpstr>Thank You!</vt:lpstr>
      <vt:lpstr>Talker A &amp; B: Critical Items</vt:lpstr>
      <vt:lpstr>Talker A &amp; B: Filler Items</vt:lpstr>
      <vt:lpstr>PowerPoint Presentation</vt:lpstr>
      <vt:lpstr>PowerPoint Presentation</vt:lpstr>
      <vt:lpstr>Figure 4: Number of ASHI Responses per subject by token</vt:lpstr>
      <vt:lpstr>Figure 2: No difference in perceiving the Attended and Unattended Talkers</vt:lpstr>
      <vt:lpstr>Figure 3: Proportion of ASHI responses by block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Sabatello</dc:creator>
  <cp:lastModifiedBy>Rachel Sabatello</cp:lastModifiedBy>
  <cp:revision>26</cp:revision>
  <dcterms:created xsi:type="dcterms:W3CDTF">2023-05-04T15:25:39Z</dcterms:created>
  <dcterms:modified xsi:type="dcterms:W3CDTF">2023-05-05T18:42:16Z</dcterms:modified>
</cp:coreProperties>
</file>