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CC4C4-3CBA-4FF9-BA5A-9DC216B9FFCE}" name="Sabatello, Rachel" initials="SR" userId="S::rsabatel@ur.rochester.edu::4618ec3c-c9ed-4492-bc71-5fcc1a20f4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FFF0D9"/>
    <a:srgbClr val="FEF0EC"/>
    <a:srgbClr val="FEDBD2"/>
    <a:srgbClr val="FFD89F"/>
    <a:srgbClr val="FCB8A6"/>
    <a:srgbClr val="FED6BE"/>
    <a:srgbClr val="FCA48C"/>
    <a:srgbClr val="FDCCBF"/>
    <a:srgbClr val="D1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33" d="100"/>
          <a:sy n="33" d="100"/>
        </p:scale>
        <p:origin x="16" y="-1320"/>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7/29/2022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Rounded Corners 84">
            <a:extLst>
              <a:ext uri="{FF2B5EF4-FFF2-40B4-BE49-F238E27FC236}">
                <a16:creationId xmlns:a16="http://schemas.microsoft.com/office/drawing/2014/main" id="{CDA1C932-90EB-B114-01F2-C29328346882}"/>
              </a:ext>
            </a:extLst>
          </p:cNvPr>
          <p:cNvSpPr/>
          <p:nvPr/>
        </p:nvSpPr>
        <p:spPr>
          <a:xfrm>
            <a:off x="689679" y="10284139"/>
            <a:ext cx="15333105" cy="806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 Hypothesis</a:t>
            </a:r>
            <a:endParaRPr lang="en-US" sz="6000" dirty="0">
              <a:solidFill>
                <a:schemeClr val="bg2">
                  <a:lumMod val="25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73A14B5B-7C35-C021-73E3-2F99CF4D5971}"/>
              </a:ext>
            </a:extLst>
          </p:cNvPr>
          <p:cNvSpPr txBox="1"/>
          <p:nvPr/>
        </p:nvSpPr>
        <p:spPr>
          <a:xfrm>
            <a:off x="15672512" y="853405"/>
            <a:ext cx="29927286" cy="1246495"/>
          </a:xfrm>
          <a:prstGeom prst="rect">
            <a:avLst/>
          </a:prstGeom>
          <a:noFill/>
        </p:spPr>
        <p:txBody>
          <a:bodyPr wrap="square" rtlCol="0">
            <a:spAutoFit/>
          </a:bodyPr>
          <a:lstStyle/>
          <a:p>
            <a:pPr algn="ctr"/>
            <a:r>
              <a:rPr lang="en-US" sz="7400" dirty="0">
                <a:solidFill>
                  <a:srgbClr val="283F19"/>
                </a:solidFill>
                <a:latin typeface="Amasis MT Pro Medium" panose="020B0604020202020204" pitchFamily="18" charset="0"/>
              </a:rPr>
              <a:t>Exploring the Automaticity of Speech Perception and Adaptation </a:t>
            </a:r>
          </a:p>
        </p:txBody>
      </p:sp>
      <p:sp>
        <p:nvSpPr>
          <p:cNvPr id="8" name="TextBox 7">
            <a:extLst>
              <a:ext uri="{FF2B5EF4-FFF2-40B4-BE49-F238E27FC236}">
                <a16:creationId xmlns:a16="http://schemas.microsoft.com/office/drawing/2014/main" id="{A0854D7A-1F6C-5E9E-C966-7041A1111844}"/>
              </a:ext>
            </a:extLst>
          </p:cNvPr>
          <p:cNvSpPr txBox="1"/>
          <p:nvPr/>
        </p:nvSpPr>
        <p:spPr>
          <a:xfrm>
            <a:off x="16939400" y="2211237"/>
            <a:ext cx="28016776" cy="769441"/>
          </a:xfrm>
          <a:prstGeom prst="rect">
            <a:avLst/>
          </a:prstGeom>
          <a:noFill/>
        </p:spPr>
        <p:txBody>
          <a:bodyPr wrap="square" rtlCol="0">
            <a:spAutoFit/>
          </a:bodyPr>
          <a:lstStyle/>
          <a:p>
            <a:pPr algn="ctr"/>
            <a:r>
              <a:rPr lang="en-US" sz="4400" dirty="0">
                <a:latin typeface="Amasis MT Pro" panose="02040504050005020304" pitchFamily="18" charset="0"/>
              </a:rPr>
              <a:t>Rachel Sabatello</a:t>
            </a:r>
            <a:r>
              <a:rPr lang="en-US" sz="4400" baseline="30000" dirty="0">
                <a:latin typeface="Amasis MT Pro" panose="02040504050005020304" pitchFamily="18" charset="0"/>
              </a:rPr>
              <a:t>1</a:t>
            </a:r>
            <a:r>
              <a:rPr lang="en-US" sz="4400" dirty="0">
                <a:latin typeface="Amasis MT Pro" panose="02040504050005020304" pitchFamily="18" charset="0"/>
              </a:rPr>
              <a:t>, Shawn Cummings</a:t>
            </a:r>
            <a:r>
              <a:rPr lang="en-US" sz="4400" baseline="30000" dirty="0">
                <a:latin typeface="Amasis MT Pro" panose="02040504050005020304" pitchFamily="18" charset="0"/>
              </a:rPr>
              <a:t>2</a:t>
            </a:r>
            <a:r>
              <a:rPr lang="en-US" sz="4400" dirty="0">
                <a:latin typeface="Amasis MT Pro" panose="02040504050005020304" pitchFamily="18" charset="0"/>
              </a:rPr>
              <a:t>, &amp; Florian Jaeger</a:t>
            </a:r>
            <a:r>
              <a:rPr lang="en-US" sz="4400" baseline="30000" dirty="0">
                <a:latin typeface="Amasis MT Pro" panose="02040504050005020304" pitchFamily="18" charset="0"/>
              </a:rPr>
              <a:t>1</a:t>
            </a:r>
            <a:endParaRPr lang="en-US" sz="4400" dirty="0">
              <a:latin typeface="Amasis MT Pro" panose="02040504050005020304" pitchFamily="18" charset="0"/>
            </a:endParaRPr>
          </a:p>
        </p:txBody>
      </p:sp>
      <p:sp>
        <p:nvSpPr>
          <p:cNvPr id="22" name="TextBox 21">
            <a:extLst>
              <a:ext uri="{FF2B5EF4-FFF2-40B4-BE49-F238E27FC236}">
                <a16:creationId xmlns:a16="http://schemas.microsoft.com/office/drawing/2014/main" id="{4541F617-F08C-8A6A-ECFB-D092ED08315D}"/>
              </a:ext>
            </a:extLst>
          </p:cNvPr>
          <p:cNvSpPr txBox="1"/>
          <p:nvPr/>
        </p:nvSpPr>
        <p:spPr>
          <a:xfrm>
            <a:off x="17523595" y="2977550"/>
            <a:ext cx="26848386" cy="1015663"/>
          </a:xfrm>
          <a:prstGeom prst="rect">
            <a:avLst/>
          </a:prstGeom>
          <a:noFill/>
        </p:spPr>
        <p:txBody>
          <a:bodyPr wrap="square" rtlCol="0">
            <a:spAutoFit/>
          </a:bodyPr>
          <a:lstStyle/>
          <a:p>
            <a:pPr algn="ctr"/>
            <a:r>
              <a:rPr lang="en-US" sz="3000" baseline="30000" dirty="0">
                <a:latin typeface="Amasis MT Pro" panose="02040504050005020304" pitchFamily="18" charset="0"/>
              </a:rPr>
              <a:t>1</a:t>
            </a:r>
            <a:r>
              <a:rPr lang="en-US" sz="3000" dirty="0">
                <a:latin typeface="Amasis MT Pro" panose="02040504050005020304" pitchFamily="18" charset="0"/>
              </a:rPr>
              <a:t>University of Rochester, Department of Brain and Cognitive Sciences</a:t>
            </a:r>
          </a:p>
          <a:p>
            <a:pPr algn="ctr"/>
            <a:r>
              <a:rPr lang="en-US" sz="3000" baseline="30000" dirty="0">
                <a:latin typeface="Amasis MT Pro" panose="02040504050005020304" pitchFamily="18" charset="0"/>
              </a:rPr>
              <a:t>2</a:t>
            </a:r>
            <a:r>
              <a:rPr lang="en-US" sz="3000" dirty="0">
                <a:latin typeface="Amasis MT Pro" panose="02040504050005020304" pitchFamily="18" charset="0"/>
              </a:rPr>
              <a:t>University of Connecticut, Speech, Language, and Hearing Sciences</a:t>
            </a: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832710" y="614395"/>
            <a:ext cx="15335183" cy="72959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sp>
        <p:nvSpPr>
          <p:cNvPr id="28" name="Rectangle: Rounded Corners 27">
            <a:extLst>
              <a:ext uri="{FF2B5EF4-FFF2-40B4-BE49-F238E27FC236}">
                <a16:creationId xmlns:a16="http://schemas.microsoft.com/office/drawing/2014/main" id="{59E7D24B-C582-9569-B523-E98AE3E64EE5}"/>
              </a:ext>
            </a:extLst>
          </p:cNvPr>
          <p:cNvSpPr/>
          <p:nvPr/>
        </p:nvSpPr>
        <p:spPr>
          <a:xfrm>
            <a:off x="16936458" y="27766557"/>
            <a:ext cx="19360853"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29" name="Rectangle: Rounded Corners 28">
            <a:extLst>
              <a:ext uri="{FF2B5EF4-FFF2-40B4-BE49-F238E27FC236}">
                <a16:creationId xmlns:a16="http://schemas.microsoft.com/office/drawing/2014/main" id="{7290EAC8-ED38-AF21-E3C3-0CF2DB64C23B}"/>
              </a:ext>
            </a:extLst>
          </p:cNvPr>
          <p:cNvSpPr/>
          <p:nvPr/>
        </p:nvSpPr>
        <p:spPr>
          <a:xfrm>
            <a:off x="16936458" y="4319973"/>
            <a:ext cx="31119871"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689747" y="9975411"/>
            <a:ext cx="15333038" cy="4413792"/>
            <a:chOff x="936163" y="12563362"/>
            <a:chExt cx="15249277" cy="4536707"/>
          </a:xfrm>
        </p:grpSpPr>
        <p:sp>
          <p:nvSpPr>
            <p:cNvPr id="20" name="TextBox 19">
              <a:extLst>
                <a:ext uri="{FF2B5EF4-FFF2-40B4-BE49-F238E27FC236}">
                  <a16:creationId xmlns:a16="http://schemas.microsoft.com/office/drawing/2014/main" id="{16B8A8FC-8422-2DB3-4C19-5955F88FC455}"/>
                </a:ext>
              </a:extLst>
            </p:cNvPr>
            <p:cNvSpPr txBox="1"/>
            <p:nvPr/>
          </p:nvSpPr>
          <p:spPr>
            <a:xfrm>
              <a:off x="942714" y="13935710"/>
              <a:ext cx="15242726" cy="3164359"/>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cs typeface="Angsana New" panose="02020603050405020304" pitchFamily="18" charset="-34"/>
                </a:rPr>
                <a:t>We hypothesize that speech perception adaptation is contingent upon attention. If there are limits to the automaticity of speech perception, then we expect listeners will adapt their perceived categorical boundary to align better with the speech of the talker they are instructed to attend to compared to the unattended talker. </a:t>
              </a:r>
              <a:endParaRPr lang="en-US" sz="3200" dirty="0">
                <a:solidFill>
                  <a:schemeClr val="tx1">
                    <a:lumMod val="85000"/>
                    <a:lumOff val="15000"/>
                  </a:schemeClr>
                </a:solidFill>
                <a:latin typeface="Amasis MT Pro" panose="02040504050005020304" pitchFamily="18" charset="0"/>
                <a:cs typeface="Angsana New" panose="02020603050405020304" pitchFamily="18" charset="-34"/>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451390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9" name="Straight Connector 48">
            <a:extLst>
              <a:ext uri="{FF2B5EF4-FFF2-40B4-BE49-F238E27FC236}">
                <a16:creationId xmlns:a16="http://schemas.microsoft.com/office/drawing/2014/main" id="{7BE9CAAF-D332-392F-7E26-F13CC73A1809}"/>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2DF968-38F1-D5D9-6EDB-5AB0F81ECB9A}"/>
              </a:ext>
            </a:extLst>
          </p:cNvPr>
          <p:cNvSpPr txBox="1"/>
          <p:nvPr/>
        </p:nvSpPr>
        <p:spPr>
          <a:xfrm>
            <a:off x="832710" y="1431053"/>
            <a:ext cx="15335184" cy="8353569"/>
          </a:xfrm>
          <a:prstGeom prst="rect">
            <a:avLst/>
          </a:prstGeom>
          <a:noFill/>
        </p:spPr>
        <p:txBody>
          <a:bodyPr wrap="square" rtlCol="0">
            <a:spAutoFit/>
          </a:bodyPr>
          <a:lstStyle/>
          <a:p>
            <a:pPr marL="0" marR="0" algn="just">
              <a:lnSpc>
                <a:spcPct val="107000"/>
              </a:lnSpc>
              <a:spcBef>
                <a:spcPts val="0"/>
              </a:spcBef>
              <a:spcAft>
                <a:spcPts val="800"/>
              </a:spcAft>
            </a:pPr>
            <a:r>
              <a:rPr lang="en-US" sz="3600" dirty="0">
                <a:latin typeface="Amasis MT Pro" panose="02040504050005020304" pitchFamily="18" charset="0"/>
                <a:ea typeface="Calibri" panose="020F0502020204030204" pitchFamily="34" charset="0"/>
                <a:cs typeface="Times New Roman" panose="02020603050405020304" pitchFamily="18" charset="0"/>
              </a:rPr>
              <a:t>Despite spoken language being highly variable, listeners can often understand newly encountered talkers when hearing them speak for the very first time.</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a:t>
            </a:r>
            <a:r>
              <a:rPr lang="en-US" sz="3600" dirty="0">
                <a:latin typeface="Amasis MT Pro" panose="02040504050005020304" pitchFamily="18" charset="0"/>
                <a:ea typeface="Calibri" panose="020F0502020204030204" pitchFamily="34" charset="0"/>
                <a:cs typeface="Times New Roman" panose="02020603050405020304" pitchFamily="18" charset="0"/>
              </a:rPr>
              <a:t>Variation in speech presents a unique challenge for cognitive processing that is solved seemingly automatically: Our</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brains learn how talkers speak, and then apply this information to construct expectations about speech they encounter in the future. This process often occurs without the listener even noticing. However, this phenomenon presents the question of </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how automatic is speech perception adaptation?</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Are </a:t>
            </a:r>
            <a:r>
              <a:rPr lang="en-US" sz="3600" dirty="0">
                <a:latin typeface="Amasis MT Pro" panose="02040504050005020304" pitchFamily="18" charset="0"/>
                <a:ea typeface="Calibri" panose="020F0502020204030204" pitchFamily="34" charset="0"/>
                <a:cs typeface="Times New Roman" panose="02020603050405020304" pitchFamily="18" charset="0"/>
              </a:rPr>
              <a:t>we constantly processing any speech we happen to hear in our environment? In this study, we will explore the automaticity of speech perception and adaptation when participants’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available attentional resources are limited. To achieve this, we will expose listeners to two talkers speaking simultaneously</a:t>
            </a:r>
            <a:r>
              <a:rPr lang="en-US" sz="3600" dirty="0">
                <a:latin typeface="Amasis MT Pro" panose="02040504050005020304" pitchFamily="18" charset="0"/>
                <a:ea typeface="Calibri" panose="020F0502020204030204" pitchFamily="34" charset="0"/>
                <a:cs typeface="Times New Roman" panose="02020603050405020304" pitchFamily="18" charset="0"/>
              </a:rPr>
              <a:t>, and test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the effects of </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directing the listener’s attention to </a:t>
            </a:r>
            <a:r>
              <a:rPr lang="en-US" sz="36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one talker</a:t>
            </a:r>
            <a:r>
              <a:rPr lang="en-US" sz="3600"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on the listener’s </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ability to adapt to </a:t>
            </a:r>
            <a:r>
              <a:rPr lang="en-US" sz="36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both talkers</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t>
            </a:r>
          </a:p>
        </p:txBody>
      </p:sp>
      <p:sp>
        <p:nvSpPr>
          <p:cNvPr id="73" name="TextBox 72">
            <a:extLst>
              <a:ext uri="{FF2B5EF4-FFF2-40B4-BE49-F238E27FC236}">
                <a16:creationId xmlns:a16="http://schemas.microsoft.com/office/drawing/2014/main" id="{A8E2E8DD-A0C3-620A-367A-21831E0920DD}"/>
              </a:ext>
            </a:extLst>
          </p:cNvPr>
          <p:cNvSpPr txBox="1"/>
          <p:nvPr/>
        </p:nvSpPr>
        <p:spPr>
          <a:xfrm>
            <a:off x="17299554" y="5857363"/>
            <a:ext cx="30756775"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S-ʃ sounds exist on a continuum, spanning from /s/ as in “Sock”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“Shock.” Earlier research suggests that listeners’ adaptation to S-ʃ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a:t>
            </a:r>
            <a:r>
              <a:rPr lang="en-US" sz="3600" dirty="0">
                <a:solidFill>
                  <a:schemeClr val="tx1">
                    <a:lumMod val="85000"/>
                    <a:lumOff val="15000"/>
                  </a:schemeClr>
                </a:solidFill>
                <a:latin typeface="Amasis MT Pro" panose="02040504050005020304" pitchFamily="18" charset="0"/>
              </a:rPr>
              <a:t> meaning that listeners adjust their perceived boundary between S-ʃ for each talker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In contrast, listener’s judgement of other sound categories can be influenced by and applied to multiple talkers. </a:t>
            </a:r>
            <a:r>
              <a:rPr lang="en-US" sz="3600" b="1" dirty="0">
                <a:solidFill>
                  <a:srgbClr val="4D7000"/>
                </a:solidFill>
                <a:latin typeface="Amasis MT Pro" panose="02040504050005020304" pitchFamily="18" charset="0"/>
              </a:rPr>
              <a:t>This quality</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of how the S-ʃ is perceived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a:t>
            </a:r>
            <a:r>
              <a:rPr lang="en-US" sz="3600" i="1" dirty="0">
                <a:solidFill>
                  <a:schemeClr val="tx1">
                    <a:lumMod val="85000"/>
                    <a:lumOff val="15000"/>
                  </a:schemeClr>
                </a:solidFill>
                <a:latin typeface="Amasis MT Pro" panose="02040504050005020304" pitchFamily="18" charset="0"/>
              </a:rPr>
              <a:t>accepted).</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77" name="TextBox 76">
            <a:extLst>
              <a:ext uri="{FF2B5EF4-FFF2-40B4-BE49-F238E27FC236}">
                <a16:creationId xmlns:a16="http://schemas.microsoft.com/office/drawing/2014/main" id="{D495B593-56E3-83DB-7D2E-16F36EEB1867}"/>
              </a:ext>
            </a:extLst>
          </p:cNvPr>
          <p:cNvSpPr txBox="1"/>
          <p:nvPr/>
        </p:nvSpPr>
        <p:spPr>
          <a:xfrm>
            <a:off x="20608776" y="5179319"/>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S-ʃ production.</a:t>
            </a:r>
          </a:p>
        </p:txBody>
      </p:sp>
      <p:sp>
        <p:nvSpPr>
          <p:cNvPr id="82" name="TextBox 81">
            <a:extLst>
              <a:ext uri="{FF2B5EF4-FFF2-40B4-BE49-F238E27FC236}">
                <a16:creationId xmlns:a16="http://schemas.microsoft.com/office/drawing/2014/main" id="{992E01CD-B053-3D4D-64EB-55FEB4CE1F8E}"/>
              </a:ext>
            </a:extLst>
          </p:cNvPr>
          <p:cNvSpPr txBox="1"/>
          <p:nvPr/>
        </p:nvSpPr>
        <p:spPr>
          <a:xfrm>
            <a:off x="16936459" y="28669352"/>
            <a:ext cx="19360852" cy="3416320"/>
          </a:xfrm>
          <a:prstGeom prst="rect">
            <a:avLst/>
          </a:prstGeom>
          <a:noFill/>
        </p:spPr>
        <p:txBody>
          <a:bodyPr wrap="square" rtlCol="0">
            <a:spAutoFit/>
          </a:bodyPr>
          <a:lstStyle/>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7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(accepted). </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Perceptual learning of multiple talkers: Detriments, characteristics, and limitations.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Attention, Perception, &amp; Psychophysics.</a:t>
            </a:r>
          </a:p>
          <a:p>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(2), 141-178. </a:t>
            </a:r>
          </a:p>
          <a:p>
            <a:pPr algn="just"/>
            <a:r>
              <a:rPr lang="en-US" sz="27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&amp; Psychophysics</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lexically guided perceptual learning.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83" name="TextBox 82">
            <a:extLst>
              <a:ext uri="{FF2B5EF4-FFF2-40B4-BE49-F238E27FC236}">
                <a16:creationId xmlns:a16="http://schemas.microsoft.com/office/drawing/2014/main" id="{3BDED3AE-5748-24E1-0535-6870E42A1F54}"/>
              </a:ext>
            </a:extLst>
          </p:cNvPr>
          <p:cNvSpPr txBox="1"/>
          <p:nvPr/>
        </p:nvSpPr>
        <p:spPr>
          <a:xfrm>
            <a:off x="17182484" y="9666246"/>
            <a:ext cx="11718810" cy="1754326"/>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Our critical stimuli are created from 40 recordings of S/ʃ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84" name="TextBox 83">
            <a:extLst>
              <a:ext uri="{FF2B5EF4-FFF2-40B4-BE49-F238E27FC236}">
                <a16:creationId xmlns:a16="http://schemas.microsoft.com/office/drawing/2014/main" id="{C069CF9C-C34B-243B-9247-C9FDED4BBC33}"/>
              </a:ext>
            </a:extLst>
          </p:cNvPr>
          <p:cNvSpPr txBox="1"/>
          <p:nvPr/>
        </p:nvSpPr>
        <p:spPr>
          <a:xfrm>
            <a:off x="17182484" y="11595522"/>
            <a:ext cx="11718810" cy="1754326"/>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90" name="Picture 89" descr="Logo&#10;&#10;Description automatically generated">
            <a:extLst>
              <a:ext uri="{FF2B5EF4-FFF2-40B4-BE49-F238E27FC236}">
                <a16:creationId xmlns:a16="http://schemas.microsoft.com/office/drawing/2014/main" id="{5BC3D10B-7E91-ACBA-A02E-7DA6AFB1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8519" y="614395"/>
            <a:ext cx="3418112" cy="3147615"/>
          </a:xfrm>
          <a:prstGeom prst="rect">
            <a:avLst/>
          </a:prstGeom>
        </p:spPr>
      </p:pic>
      <p:grpSp>
        <p:nvGrpSpPr>
          <p:cNvPr id="64" name="Group 63">
            <a:extLst>
              <a:ext uri="{FF2B5EF4-FFF2-40B4-BE49-F238E27FC236}">
                <a16:creationId xmlns:a16="http://schemas.microsoft.com/office/drawing/2014/main" id="{C70F077A-3572-2635-8993-6289C4C3D04A}"/>
              </a:ext>
            </a:extLst>
          </p:cNvPr>
          <p:cNvGrpSpPr/>
          <p:nvPr/>
        </p:nvGrpSpPr>
        <p:grpSpPr>
          <a:xfrm>
            <a:off x="29191368" y="17830430"/>
            <a:ext cx="12218585" cy="830997"/>
            <a:chOff x="21061830" y="5544601"/>
            <a:chExt cx="10481936" cy="830997"/>
          </a:xfrm>
        </p:grpSpPr>
        <p:sp>
          <p:nvSpPr>
            <p:cNvPr id="65" name="TextBox 64">
              <a:extLst>
                <a:ext uri="{FF2B5EF4-FFF2-40B4-BE49-F238E27FC236}">
                  <a16:creationId xmlns:a16="http://schemas.microsoft.com/office/drawing/2014/main" id="{E5129594-1EE0-1341-5B36-EECD11341049}"/>
                </a:ext>
              </a:extLst>
            </p:cNvPr>
            <p:cNvSpPr txBox="1"/>
            <p:nvPr/>
          </p:nvSpPr>
          <p:spPr>
            <a:xfrm>
              <a:off x="21061830" y="5544601"/>
              <a:ext cx="4174520"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66" name="Straight Connector 65">
              <a:extLst>
                <a:ext uri="{FF2B5EF4-FFF2-40B4-BE49-F238E27FC236}">
                  <a16:creationId xmlns:a16="http://schemas.microsoft.com/office/drawing/2014/main" id="{00D7A6A4-B3FD-0E66-88C3-A46E22E05845}"/>
                </a:ext>
              </a:extLst>
            </p:cNvPr>
            <p:cNvCxnSpPr>
              <a:cxnSpLocks/>
            </p:cNvCxnSpPr>
            <p:nvPr/>
          </p:nvCxnSpPr>
          <p:spPr>
            <a:xfrm>
              <a:off x="23664237" y="5969865"/>
              <a:ext cx="7879529"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A25479B3-43BB-5B54-DE87-0CCDC6AF1F11}"/>
              </a:ext>
            </a:extLst>
          </p:cNvPr>
          <p:cNvSpPr txBox="1"/>
          <p:nvPr/>
        </p:nvSpPr>
        <p:spPr>
          <a:xfrm>
            <a:off x="29350842" y="18541190"/>
            <a:ext cx="12054127"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Participants will be instructed to attend to either the female talker or the male talker. They will then perform a series of 2-option forced-choice lexical decision tasks, in which they will hear a recording and then select if the attended talker said a word or a nonword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pic>
        <p:nvPicPr>
          <p:cNvPr id="99" name="Picture 98">
            <a:extLst>
              <a:ext uri="{FF2B5EF4-FFF2-40B4-BE49-F238E27FC236}">
                <a16:creationId xmlns:a16="http://schemas.microsoft.com/office/drawing/2014/main" id="{BCF144C8-9A29-9EB0-0E08-26C982664BF8}"/>
              </a:ext>
            </a:extLst>
          </p:cNvPr>
          <p:cNvPicPr>
            <a:picLocks noChangeAspect="1"/>
          </p:cNvPicPr>
          <p:nvPr/>
        </p:nvPicPr>
        <p:blipFill>
          <a:blip r:embed="rId3"/>
          <a:stretch>
            <a:fillRect/>
          </a:stretch>
        </p:blipFill>
        <p:spPr>
          <a:xfrm>
            <a:off x="41627051" y="11632440"/>
            <a:ext cx="6572167" cy="11593595"/>
          </a:xfrm>
          <a:prstGeom prst="rect">
            <a:avLst/>
          </a:prstGeom>
        </p:spPr>
      </p:pic>
      <p:sp>
        <p:nvSpPr>
          <p:cNvPr id="106" name="TextBox 105">
            <a:extLst>
              <a:ext uri="{FF2B5EF4-FFF2-40B4-BE49-F238E27FC236}">
                <a16:creationId xmlns:a16="http://schemas.microsoft.com/office/drawing/2014/main" id="{DDAB31C8-3D03-7455-9A37-4D5B0591B137}"/>
              </a:ext>
            </a:extLst>
          </p:cNvPr>
          <p:cNvSpPr txBox="1"/>
          <p:nvPr/>
        </p:nvSpPr>
        <p:spPr>
          <a:xfrm>
            <a:off x="29171161" y="14274926"/>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07" name="Straight Connector 106">
            <a:extLst>
              <a:ext uri="{FF2B5EF4-FFF2-40B4-BE49-F238E27FC236}">
                <a16:creationId xmlns:a16="http://schemas.microsoft.com/office/drawing/2014/main" id="{5ACEE879-A571-D022-92D7-172DFBA521DE}"/>
              </a:ext>
            </a:extLst>
          </p:cNvPr>
          <p:cNvCxnSpPr>
            <a:cxnSpLocks/>
          </p:cNvCxnSpPr>
          <p:nvPr/>
        </p:nvCxnSpPr>
        <p:spPr>
          <a:xfrm>
            <a:off x="32779428" y="14690424"/>
            <a:ext cx="8610317"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7AF616C-B76E-4985-14CF-A2C3DB60239C}"/>
              </a:ext>
            </a:extLst>
          </p:cNvPr>
          <p:cNvSpPr/>
          <p:nvPr/>
        </p:nvSpPr>
        <p:spPr>
          <a:xfrm>
            <a:off x="872708" y="28203363"/>
            <a:ext cx="15335182" cy="75258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sp>
        <p:nvSpPr>
          <p:cNvPr id="27" name="TextBox 26">
            <a:extLst>
              <a:ext uri="{FF2B5EF4-FFF2-40B4-BE49-F238E27FC236}">
                <a16:creationId xmlns:a16="http://schemas.microsoft.com/office/drawing/2014/main" id="{382DF8D0-7769-2EB8-E80E-77206AFB4394}"/>
              </a:ext>
            </a:extLst>
          </p:cNvPr>
          <p:cNvSpPr txBox="1"/>
          <p:nvPr/>
        </p:nvSpPr>
        <p:spPr>
          <a:xfrm>
            <a:off x="29346071" y="11425735"/>
            <a:ext cx="12621864" cy="2862322"/>
          </a:xfrm>
          <a:prstGeom prst="rect">
            <a:avLst/>
          </a:prstGeom>
          <a:noFill/>
        </p:spPr>
        <p:txBody>
          <a:bodyPr wrap="square" rtlCol="0">
            <a:spAutoFit/>
          </a:bodyPr>
          <a:lstStyle/>
          <a:p>
            <a:pPr algn="just"/>
            <a:r>
              <a:rPr lang="en-US" sz="3600" dirty="0">
                <a:latin typeface="Amasis MT Pro" panose="02040504050005020304" pitchFamily="18" charset="0"/>
              </a:rPr>
              <a:t>The word pairings shown horizontally across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Like talker gender and which materials are accented, ear assignment will be counterbalanced across participants.</a:t>
            </a:r>
          </a:p>
        </p:txBody>
      </p:sp>
      <p:pic>
        <p:nvPicPr>
          <p:cNvPr id="97" name="Picture 96">
            <a:extLst>
              <a:ext uri="{FF2B5EF4-FFF2-40B4-BE49-F238E27FC236}">
                <a16:creationId xmlns:a16="http://schemas.microsoft.com/office/drawing/2014/main" id="{07E09074-0FFD-841E-0A53-6368DCC15AF9}"/>
              </a:ext>
            </a:extLst>
          </p:cNvPr>
          <p:cNvPicPr>
            <a:picLocks noChangeAspect="1"/>
          </p:cNvPicPr>
          <p:nvPr/>
        </p:nvPicPr>
        <p:blipFill>
          <a:blip r:embed="rId4"/>
          <a:stretch>
            <a:fillRect/>
          </a:stretch>
        </p:blipFill>
        <p:spPr>
          <a:xfrm>
            <a:off x="22759986" y="15299210"/>
            <a:ext cx="5101113" cy="6483959"/>
          </a:xfrm>
          <a:prstGeom prst="rect">
            <a:avLst/>
          </a:prstGeom>
        </p:spPr>
      </p:pic>
      <p:pic>
        <p:nvPicPr>
          <p:cNvPr id="96" name="Picture 95">
            <a:extLst>
              <a:ext uri="{FF2B5EF4-FFF2-40B4-BE49-F238E27FC236}">
                <a16:creationId xmlns:a16="http://schemas.microsoft.com/office/drawing/2014/main" id="{74DFFBFD-5EC6-294B-79B7-344274DBEEF1}"/>
              </a:ext>
            </a:extLst>
          </p:cNvPr>
          <p:cNvPicPr>
            <a:picLocks noChangeAspect="1"/>
          </p:cNvPicPr>
          <p:nvPr/>
        </p:nvPicPr>
        <p:blipFill>
          <a:blip r:embed="rId5"/>
          <a:stretch>
            <a:fillRect/>
          </a:stretch>
        </p:blipFill>
        <p:spPr>
          <a:xfrm>
            <a:off x="17692208" y="15451046"/>
            <a:ext cx="5101113" cy="6268062"/>
          </a:xfrm>
          <a:prstGeom prst="rect">
            <a:avLst/>
          </a:prstGeom>
        </p:spPr>
      </p:pic>
      <p:sp>
        <p:nvSpPr>
          <p:cNvPr id="62" name="TextBox 61">
            <a:extLst>
              <a:ext uri="{FF2B5EF4-FFF2-40B4-BE49-F238E27FC236}">
                <a16:creationId xmlns:a16="http://schemas.microsoft.com/office/drawing/2014/main" id="{AD92C8C9-5EF4-87D0-FA13-288AAD3D2510}"/>
              </a:ext>
            </a:extLst>
          </p:cNvPr>
          <p:cNvSpPr txBox="1"/>
          <p:nvPr/>
        </p:nvSpPr>
        <p:spPr>
          <a:xfrm>
            <a:off x="17161070" y="13521770"/>
            <a:ext cx="11718810" cy="1754326"/>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a:t>
            </a:r>
            <a:r>
              <a:rPr lang="en-US" sz="3600" dirty="0">
                <a:solidFill>
                  <a:schemeClr val="bg2">
                    <a:lumMod val="25000"/>
                  </a:schemeClr>
                </a:solidFill>
                <a:latin typeface="Amasis MT Pro" panose="02040504050005020304" pitchFamily="18" charset="0"/>
              </a:rPr>
              <a:t>10 unique S words and 10 unique ʃ words were allocated to each talker (</a:t>
            </a:r>
            <a:r>
              <a:rPr lang="en-US" sz="3600" i="1" dirty="0">
                <a:solidFill>
                  <a:schemeClr val="bg2">
                    <a:lumMod val="25000"/>
                  </a:schemeClr>
                </a:solidFill>
                <a:latin typeface="Amasis MT Pro" panose="02040504050005020304" pitchFamily="18" charset="0"/>
              </a:rPr>
              <a:t>see below).</a:t>
            </a:r>
          </a:p>
        </p:txBody>
      </p:sp>
      <p:sp>
        <p:nvSpPr>
          <p:cNvPr id="67" name="TextBox 66">
            <a:extLst>
              <a:ext uri="{FF2B5EF4-FFF2-40B4-BE49-F238E27FC236}">
                <a16:creationId xmlns:a16="http://schemas.microsoft.com/office/drawing/2014/main" id="{DD33B28D-3BBC-9981-025B-4DEDA277EA2F}"/>
              </a:ext>
            </a:extLst>
          </p:cNvPr>
          <p:cNvSpPr txBox="1"/>
          <p:nvPr/>
        </p:nvSpPr>
        <p:spPr>
          <a:xfrm>
            <a:off x="17105815" y="22627928"/>
            <a:ext cx="11490223" cy="1754326"/>
          </a:xfrm>
          <a:prstGeom prst="rect">
            <a:avLst/>
          </a:prstGeom>
          <a:noFill/>
        </p:spPr>
        <p:txBody>
          <a:bodyPr wrap="square" rtlCol="0">
            <a:spAutoFit/>
          </a:bodyPr>
          <a:lstStyle/>
          <a:p>
            <a:pPr algn="ctr"/>
            <a:r>
              <a:rPr lang="en-US" sz="3400" b="1" dirty="0">
                <a:solidFill>
                  <a:srgbClr val="4D7000"/>
                </a:solidFill>
                <a:latin typeface="Amasis MT Pro" panose="02040504050005020304" pitchFamily="18" charset="0"/>
              </a:rPr>
              <a:t>Each experiment will have a male and a female talker: </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If Talker A is female, then Talker B is male. </a:t>
            </a:r>
          </a:p>
          <a:p>
            <a:pPr algn="ctr"/>
            <a:r>
              <a:rPr lang="en-US" sz="3600" dirty="0">
                <a:solidFill>
                  <a:schemeClr val="tx1">
                    <a:lumMod val="85000"/>
                    <a:lumOff val="15000"/>
                  </a:schemeClr>
                </a:solidFill>
                <a:latin typeface="Amasis MT Pro" panose="02040504050005020304" pitchFamily="18" charset="0"/>
              </a:rPr>
              <a:t>If Talker A is male, then Talker B is female. </a:t>
            </a:r>
            <a:endParaRPr lang="en-US" sz="3600" i="1" dirty="0">
              <a:solidFill>
                <a:schemeClr val="tx1">
                  <a:lumMod val="85000"/>
                  <a:lumOff val="15000"/>
                </a:schemeClr>
              </a:solidFill>
              <a:latin typeface="Amasis MT Pro" panose="02040504050005020304" pitchFamily="18" charset="0"/>
            </a:endParaRPr>
          </a:p>
        </p:txBody>
      </p:sp>
      <p:sp>
        <p:nvSpPr>
          <p:cNvPr id="46" name="TextBox 45">
            <a:extLst>
              <a:ext uri="{FF2B5EF4-FFF2-40B4-BE49-F238E27FC236}">
                <a16:creationId xmlns:a16="http://schemas.microsoft.com/office/drawing/2014/main" id="{97C3050C-2987-8FED-7C7A-7F8CF2BAB8C9}"/>
              </a:ext>
            </a:extLst>
          </p:cNvPr>
          <p:cNvSpPr txBox="1"/>
          <p:nvPr/>
        </p:nvSpPr>
        <p:spPr>
          <a:xfrm>
            <a:off x="29350841" y="9038698"/>
            <a:ext cx="19051815" cy="2308324"/>
          </a:xfrm>
          <a:prstGeom prst="rect">
            <a:avLst/>
          </a:prstGeom>
          <a:noFill/>
        </p:spPr>
        <p:txBody>
          <a:bodyPr wrap="square" rtlCol="0">
            <a:spAutoFit/>
          </a:bodyPr>
          <a:lstStyle/>
          <a:p>
            <a:pPr algn="just"/>
            <a:r>
              <a:rPr lang="en-US" sz="3600" b="1" dirty="0">
                <a:solidFill>
                  <a:srgbClr val="4D7000"/>
                </a:solidFill>
                <a:latin typeface="Amasis MT Pro" panose="02040504050005020304" pitchFamily="18" charset="0"/>
              </a:rPr>
              <a:t>Talker A and Talker B recordings were paired to create Materials A and Materials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inverse, meaning Materials B will be accented and Materials A will not be </a:t>
            </a:r>
            <a:r>
              <a:rPr lang="en-US" sz="3600" i="1" dirty="0">
                <a:latin typeface="Amasis MT Pro" panose="02040504050005020304" pitchFamily="18" charset="0"/>
              </a:rPr>
              <a:t>(See below).</a:t>
            </a:r>
          </a:p>
        </p:txBody>
      </p:sp>
      <p:cxnSp>
        <p:nvCxnSpPr>
          <p:cNvPr id="48" name="Straight Connector 47">
            <a:extLst>
              <a:ext uri="{FF2B5EF4-FFF2-40B4-BE49-F238E27FC236}">
                <a16:creationId xmlns:a16="http://schemas.microsoft.com/office/drawing/2014/main" id="{CC0794F7-0F88-ADF2-754E-80AEBEB511F0}"/>
              </a:ext>
            </a:extLst>
          </p:cNvPr>
          <p:cNvCxnSpPr>
            <a:cxnSpLocks/>
          </p:cNvCxnSpPr>
          <p:nvPr/>
        </p:nvCxnSpPr>
        <p:spPr>
          <a:xfrm flipV="1">
            <a:off x="28981810" y="9318434"/>
            <a:ext cx="43541" cy="1513605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3EBB043-F03B-A869-912A-35438A7BE041}"/>
              </a:ext>
            </a:extLst>
          </p:cNvPr>
          <p:cNvSpPr txBox="1"/>
          <p:nvPr/>
        </p:nvSpPr>
        <p:spPr>
          <a:xfrm>
            <a:off x="29367200" y="14950156"/>
            <a:ext cx="12204772"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Each experiment consists </a:t>
            </a:r>
            <a:r>
              <a:rPr lang="en-US" sz="3600" b="1" dirty="0">
                <a:solidFill>
                  <a:srgbClr val="4D7000"/>
                </a:solidFill>
                <a:latin typeface="Amasis MT Pro" panose="02040504050005020304" pitchFamily="18" charset="0"/>
              </a:rPr>
              <a:t>of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The attended talker will have a 50% chance of saying a nonword.</a:t>
            </a:r>
          </a:p>
        </p:txBody>
      </p:sp>
      <p:sp>
        <p:nvSpPr>
          <p:cNvPr id="63" name="TextBox 62">
            <a:extLst>
              <a:ext uri="{FF2B5EF4-FFF2-40B4-BE49-F238E27FC236}">
                <a16:creationId xmlns:a16="http://schemas.microsoft.com/office/drawing/2014/main" id="{DC8ECB37-4CA9-73DB-C704-0E614AF8BDEA}"/>
              </a:ext>
            </a:extLst>
          </p:cNvPr>
          <p:cNvSpPr txBox="1"/>
          <p:nvPr/>
        </p:nvSpPr>
        <p:spPr>
          <a:xfrm>
            <a:off x="855212" y="28955946"/>
            <a:ext cx="15133276" cy="3016210"/>
          </a:xfrm>
          <a:prstGeom prst="rect">
            <a:avLst/>
          </a:prstGeom>
          <a:noFill/>
        </p:spPr>
        <p:txBody>
          <a:bodyPr wrap="square" rtlCol="0">
            <a:spAutoFit/>
          </a:bodyPr>
          <a:lstStyle/>
          <a:p>
            <a:pPr algn="just"/>
            <a:r>
              <a:rPr lang="en-US" sz="3800" dirty="0">
                <a:solidFill>
                  <a:schemeClr val="tx1">
                    <a:lumMod val="85000"/>
                    <a:lumOff val="15000"/>
                  </a:schemeClr>
                </a:solidFill>
                <a:latin typeface="Amasis MT Pro" panose="02040504050005020304" pitchFamily="18" charset="0"/>
              </a:rPr>
              <a:t>A listener’s perceptual boundary changing more to fit the attended talker’s speech than the unattended talker’s speech would suggest there are limits to the automaticity of speech perception. Conversely, complete adaptation to both talkers would suggest that humans automatically adapt their perception to any speech in their environment.</a:t>
            </a:r>
          </a:p>
        </p:txBody>
      </p:sp>
      <p:cxnSp>
        <p:nvCxnSpPr>
          <p:cNvPr id="68" name="Straight Connector 67">
            <a:extLst>
              <a:ext uri="{FF2B5EF4-FFF2-40B4-BE49-F238E27FC236}">
                <a16:creationId xmlns:a16="http://schemas.microsoft.com/office/drawing/2014/main" id="{8D605115-27ED-9DD8-2E55-2627CD6459A8}"/>
              </a:ext>
            </a:extLst>
          </p:cNvPr>
          <p:cNvCxnSpPr>
            <a:cxnSpLocks/>
          </p:cNvCxnSpPr>
          <p:nvPr/>
        </p:nvCxnSpPr>
        <p:spPr>
          <a:xfrm>
            <a:off x="21265650" y="9224212"/>
            <a:ext cx="690246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A87F90-130E-C9DF-DE17-D37303C08EA9}"/>
              </a:ext>
            </a:extLst>
          </p:cNvPr>
          <p:cNvSpPr txBox="1"/>
          <p:nvPr/>
        </p:nvSpPr>
        <p:spPr>
          <a:xfrm>
            <a:off x="17185424" y="8808257"/>
            <a:ext cx="4600813"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32" name="Group 31">
            <a:extLst>
              <a:ext uri="{FF2B5EF4-FFF2-40B4-BE49-F238E27FC236}">
                <a16:creationId xmlns:a16="http://schemas.microsoft.com/office/drawing/2014/main" id="{31B543B0-AEE5-064B-46FF-D3774EA16194}"/>
              </a:ext>
            </a:extLst>
          </p:cNvPr>
          <p:cNvGrpSpPr/>
          <p:nvPr/>
        </p:nvGrpSpPr>
        <p:grpSpPr>
          <a:xfrm>
            <a:off x="17099056" y="8178249"/>
            <a:ext cx="31163652" cy="830997"/>
            <a:chOff x="16707188" y="8070830"/>
            <a:chExt cx="31391596" cy="830997"/>
          </a:xfrm>
        </p:grpSpPr>
        <p:sp>
          <p:nvSpPr>
            <p:cNvPr id="23" name="TextBox 22">
              <a:extLst>
                <a:ext uri="{FF2B5EF4-FFF2-40B4-BE49-F238E27FC236}">
                  <a16:creationId xmlns:a16="http://schemas.microsoft.com/office/drawing/2014/main" id="{F56D67DA-9636-4E87-B841-E4407D66E9A6}"/>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61" name="Straight Connector 60">
              <a:extLst>
                <a:ext uri="{FF2B5EF4-FFF2-40B4-BE49-F238E27FC236}">
                  <a16:creationId xmlns:a16="http://schemas.microsoft.com/office/drawing/2014/main" id="{5B5534A0-F5D3-6F62-8CB0-3D81E32E70C7}"/>
                </a:ext>
              </a:extLst>
            </p:cNvPr>
            <p:cNvCxnSpPr>
              <a:cxnSpLocks/>
            </p:cNvCxnSpPr>
            <p:nvPr/>
          </p:nvCxnSpPr>
          <p:spPr>
            <a:xfrm>
              <a:off x="16707188" y="8477982"/>
              <a:ext cx="13170301" cy="5052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3C7CF-32EE-5910-5AB2-9EC8582DC278}"/>
                </a:ext>
              </a:extLst>
            </p:cNvPr>
            <p:cNvCxnSpPr>
              <a:cxnSpLocks/>
            </p:cNvCxnSpPr>
            <p:nvPr/>
          </p:nvCxnSpPr>
          <p:spPr>
            <a:xfrm flipV="1">
              <a:off x="35070658" y="8477982"/>
              <a:ext cx="13028126" cy="57517"/>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0DAC77F-183C-C1D3-46D5-726771FB5719}"/>
              </a:ext>
            </a:extLst>
          </p:cNvPr>
          <p:cNvGrpSpPr/>
          <p:nvPr/>
        </p:nvGrpSpPr>
        <p:grpSpPr>
          <a:xfrm>
            <a:off x="17143675" y="24292866"/>
            <a:ext cx="31119033" cy="830997"/>
            <a:chOff x="16869211" y="8092025"/>
            <a:chExt cx="31119033" cy="830997"/>
          </a:xfrm>
        </p:grpSpPr>
        <p:sp>
          <p:nvSpPr>
            <p:cNvPr id="74" name="TextBox 73">
              <a:extLst>
                <a:ext uri="{FF2B5EF4-FFF2-40B4-BE49-F238E27FC236}">
                  <a16:creationId xmlns:a16="http://schemas.microsoft.com/office/drawing/2014/main" id="{CC3C6D0A-6D90-52F3-295F-83C616716CD6}"/>
                </a:ext>
              </a:extLst>
            </p:cNvPr>
            <p:cNvSpPr txBox="1"/>
            <p:nvPr/>
          </p:nvSpPr>
          <p:spPr>
            <a:xfrm>
              <a:off x="30207360" y="8092025"/>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75" name="Straight Connector 74">
              <a:extLst>
                <a:ext uri="{FF2B5EF4-FFF2-40B4-BE49-F238E27FC236}">
                  <a16:creationId xmlns:a16="http://schemas.microsoft.com/office/drawing/2014/main" id="{8C8BC64E-AC12-5ECF-E7E2-91F22E7CA5C1}"/>
                </a:ext>
              </a:extLst>
            </p:cNvPr>
            <p:cNvCxnSpPr>
              <a:cxnSpLocks/>
            </p:cNvCxnSpPr>
            <p:nvPr/>
          </p:nvCxnSpPr>
          <p:spPr>
            <a:xfrm>
              <a:off x="16869211" y="8543085"/>
              <a:ext cx="13638138" cy="7991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FFE05F-8203-E33F-CCD7-CD32D0CB4B14}"/>
                </a:ext>
              </a:extLst>
            </p:cNvPr>
            <p:cNvCxnSpPr>
              <a:cxnSpLocks/>
            </p:cNvCxnSpPr>
            <p:nvPr/>
          </p:nvCxnSpPr>
          <p:spPr>
            <a:xfrm flipV="1">
              <a:off x="34696956" y="8568701"/>
              <a:ext cx="13291288"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49D571EF-A93C-DA4A-EA48-1D8B3689D013}"/>
              </a:ext>
            </a:extLst>
          </p:cNvPr>
          <p:cNvSpPr txBox="1"/>
          <p:nvPr/>
        </p:nvSpPr>
        <p:spPr>
          <a:xfrm>
            <a:off x="17070824" y="25147504"/>
            <a:ext cx="20497573"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across trials in each talker’s voice. This continuum is used to gauge when listener’s shift from perceiving a sound as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to “S” (</a:t>
            </a:r>
            <a:r>
              <a:rPr lang="en-US" sz="3600" i="1" dirty="0">
                <a:solidFill>
                  <a:schemeClr val="tx1">
                    <a:lumMod val="85000"/>
                    <a:lumOff val="15000"/>
                  </a:schemeClr>
                </a:solidFill>
                <a:latin typeface="Amasis MT Pro" panose="02040504050005020304" pitchFamily="18" charset="0"/>
              </a:rPr>
              <a:t>see right</a:t>
            </a:r>
            <a:r>
              <a:rPr lang="en-US" sz="3600" dirty="0">
                <a:solidFill>
                  <a:schemeClr val="tx1">
                    <a:lumMod val="85000"/>
                    <a:lumOff val="15000"/>
                  </a:schemeClr>
                </a:solidFill>
                <a:latin typeface="Amasis MT Pro" panose="02040504050005020304" pitchFamily="18" charset="0"/>
              </a:rPr>
              <a:t>). Each trial will only play a recording from a single voice at once. Participants will select if the audio they heard was “asi” or “ashi” for each trial to produce results like the predictions, shown to the left. </a:t>
            </a:r>
          </a:p>
        </p:txBody>
      </p:sp>
      <p:grpSp>
        <p:nvGrpSpPr>
          <p:cNvPr id="50" name="Group 49">
            <a:extLst>
              <a:ext uri="{FF2B5EF4-FFF2-40B4-BE49-F238E27FC236}">
                <a16:creationId xmlns:a16="http://schemas.microsoft.com/office/drawing/2014/main" id="{48F3F238-8BAC-85BA-12F1-C42FE94D0DBB}"/>
              </a:ext>
            </a:extLst>
          </p:cNvPr>
          <p:cNvGrpSpPr/>
          <p:nvPr/>
        </p:nvGrpSpPr>
        <p:grpSpPr>
          <a:xfrm>
            <a:off x="29893074" y="21541823"/>
            <a:ext cx="10165564" cy="1348045"/>
            <a:chOff x="29966567" y="22265219"/>
            <a:chExt cx="10805596" cy="1454602"/>
          </a:xfrm>
        </p:grpSpPr>
        <p:pic>
          <p:nvPicPr>
            <p:cNvPr id="95" name="Picture 94">
              <a:extLst>
                <a:ext uri="{FF2B5EF4-FFF2-40B4-BE49-F238E27FC236}">
                  <a16:creationId xmlns:a16="http://schemas.microsoft.com/office/drawing/2014/main" id="{4987A86F-6217-5D8C-1841-0BF54C8E85E9}"/>
                </a:ext>
              </a:extLst>
            </p:cNvPr>
            <p:cNvPicPr>
              <a:picLocks noChangeAspect="1"/>
            </p:cNvPicPr>
            <p:nvPr/>
          </p:nvPicPr>
          <p:blipFill rotWithShape="1">
            <a:blip r:embed="rId6"/>
            <a:srcRect t="14466" b="14022"/>
            <a:stretch/>
          </p:blipFill>
          <p:spPr>
            <a:xfrm>
              <a:off x="34340173" y="22660851"/>
              <a:ext cx="6431990" cy="1058970"/>
            </a:xfrm>
            <a:prstGeom prst="rect">
              <a:avLst/>
            </a:prstGeom>
          </p:spPr>
        </p:pic>
        <p:pic>
          <p:nvPicPr>
            <p:cNvPr id="1026" name="Picture 2" descr="Loudspeaker Computer Icons Sound Symbol, symbol, text, hand png | PNGEgg">
              <a:extLst>
                <a:ext uri="{FF2B5EF4-FFF2-40B4-BE49-F238E27FC236}">
                  <a16:creationId xmlns:a16="http://schemas.microsoft.com/office/drawing/2014/main" id="{72922451-9080-9CBC-ABBD-F7D5C6DE874B}"/>
                </a:ext>
              </a:extLst>
            </p:cNvPr>
            <p:cNvPicPr>
              <a:picLocks noChangeAspect="1" noChangeArrowheads="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966567" y="22809415"/>
              <a:ext cx="1468481" cy="83540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BE4CE0-546D-53A0-4398-2D2FF659CC02}"/>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7AA69EC-B22D-846D-D5AB-EB80C89222E7}"/>
                </a:ext>
              </a:extLst>
            </p:cNvPr>
            <p:cNvSpPr txBox="1"/>
            <p:nvPr/>
          </p:nvSpPr>
          <p:spPr>
            <a:xfrm>
              <a:off x="30130551" y="22265219"/>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Listen</a:t>
              </a:r>
            </a:p>
          </p:txBody>
        </p:sp>
        <p:sp>
          <p:nvSpPr>
            <p:cNvPr id="87" name="TextBox 86">
              <a:extLst>
                <a:ext uri="{FF2B5EF4-FFF2-40B4-BE49-F238E27FC236}">
                  <a16:creationId xmlns:a16="http://schemas.microsoft.com/office/drawing/2014/main" id="{31551B33-44AD-BFE9-D984-CC46A19EE829}"/>
                </a:ext>
              </a:extLst>
            </p:cNvPr>
            <p:cNvSpPr txBox="1"/>
            <p:nvPr/>
          </p:nvSpPr>
          <p:spPr>
            <a:xfrm>
              <a:off x="36639875" y="22271676"/>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Select</a:t>
              </a:r>
            </a:p>
          </p:txBody>
        </p:sp>
      </p:grpSp>
      <p:pic>
        <p:nvPicPr>
          <p:cNvPr id="4" name="Picture 3" descr="A picture containing qr code&#10;&#10;Description automatically generated">
            <a:extLst>
              <a:ext uri="{FF2B5EF4-FFF2-40B4-BE49-F238E27FC236}">
                <a16:creationId xmlns:a16="http://schemas.microsoft.com/office/drawing/2014/main" id="{F9E1A7C3-7501-C22A-D6CD-A28790D45B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828284" y="29928782"/>
            <a:ext cx="2422512" cy="2422512"/>
          </a:xfrm>
          <a:prstGeom prst="rect">
            <a:avLst/>
          </a:prstGeom>
        </p:spPr>
      </p:pic>
      <p:sp>
        <p:nvSpPr>
          <p:cNvPr id="79" name="Rectangle: Rounded Corners 78">
            <a:extLst>
              <a:ext uri="{FF2B5EF4-FFF2-40B4-BE49-F238E27FC236}">
                <a16:creationId xmlns:a16="http://schemas.microsoft.com/office/drawing/2014/main" id="{20D08001-4771-5972-1351-52011D605FCB}"/>
              </a:ext>
            </a:extLst>
          </p:cNvPr>
          <p:cNvSpPr/>
          <p:nvPr/>
        </p:nvSpPr>
        <p:spPr>
          <a:xfrm>
            <a:off x="37245282" y="27784908"/>
            <a:ext cx="10953936" cy="811521"/>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80" name="TextBox 79">
            <a:extLst>
              <a:ext uri="{FF2B5EF4-FFF2-40B4-BE49-F238E27FC236}">
                <a16:creationId xmlns:a16="http://schemas.microsoft.com/office/drawing/2014/main" id="{BAC590A8-949B-5AB9-8C4D-A82E1CCE7080}"/>
              </a:ext>
            </a:extLst>
          </p:cNvPr>
          <p:cNvSpPr txBox="1"/>
          <p:nvPr/>
        </p:nvSpPr>
        <p:spPr>
          <a:xfrm>
            <a:off x="37245282" y="30693032"/>
            <a:ext cx="8583002" cy="1477328"/>
          </a:xfrm>
          <a:prstGeom prst="rect">
            <a:avLst/>
          </a:prstGeom>
          <a:noFill/>
        </p:spPr>
        <p:txBody>
          <a:bodyPr wrap="square" rtlCol="0">
            <a:spAutoFit/>
          </a:bodyPr>
          <a:lstStyle/>
          <a:p>
            <a:pPr algn="just"/>
            <a:r>
              <a:rPr lang="en-US" sz="3000" dirty="0">
                <a:solidFill>
                  <a:schemeClr val="tx1">
                    <a:lumMod val="85000"/>
                    <a:lumOff val="15000"/>
                  </a:schemeClr>
                </a:solidFill>
                <a:latin typeface="Amasis MT Pro" panose="02040504050005020304" pitchFamily="18" charset="0"/>
              </a:rPr>
              <a:t>This project was funded by the University of Rochester </a:t>
            </a:r>
            <a:r>
              <a:rPr lang="en-US" sz="3000" dirty="0" err="1">
                <a:solidFill>
                  <a:schemeClr val="tx1">
                    <a:lumMod val="85000"/>
                    <a:lumOff val="15000"/>
                  </a:schemeClr>
                </a:solidFill>
                <a:latin typeface="Amasis MT Pro" panose="02040504050005020304" pitchFamily="18" charset="0"/>
              </a:rPr>
              <a:t>Wiesman</a:t>
            </a:r>
            <a:r>
              <a:rPr lang="en-US" sz="3000" dirty="0">
                <a:solidFill>
                  <a:schemeClr val="tx1">
                    <a:lumMod val="85000"/>
                    <a:lumOff val="15000"/>
                  </a:schemeClr>
                </a:solidFill>
                <a:latin typeface="Amasis MT Pro" panose="02040504050005020304" pitchFamily="18" charset="0"/>
              </a:rPr>
              <a:t> summer fellowship in brain and cognitive sciences.</a:t>
            </a:r>
          </a:p>
        </p:txBody>
      </p:sp>
      <p:sp>
        <p:nvSpPr>
          <p:cNvPr id="81" name="TextBox 80">
            <a:extLst>
              <a:ext uri="{FF2B5EF4-FFF2-40B4-BE49-F238E27FC236}">
                <a16:creationId xmlns:a16="http://schemas.microsoft.com/office/drawing/2014/main" id="{4033569F-2447-F31F-EFBD-76E3641226D6}"/>
              </a:ext>
            </a:extLst>
          </p:cNvPr>
          <p:cNvSpPr txBox="1"/>
          <p:nvPr/>
        </p:nvSpPr>
        <p:spPr>
          <a:xfrm>
            <a:off x="37245282" y="28658679"/>
            <a:ext cx="10970904" cy="2000548"/>
          </a:xfrm>
          <a:prstGeom prst="rect">
            <a:avLst/>
          </a:prstGeom>
          <a:noFill/>
        </p:spPr>
        <p:txBody>
          <a:bodyPr wrap="square" rtlCol="0">
            <a:spAutoFit/>
          </a:bodyPr>
          <a:lstStyle/>
          <a:p>
            <a:pPr algn="just"/>
            <a:r>
              <a:rPr lang="en-US" sz="3000" dirty="0">
                <a:solidFill>
                  <a:schemeClr val="tx1">
                    <a:lumMod val="85000"/>
                    <a:lumOff val="15000"/>
                  </a:schemeClr>
                </a:solidFill>
                <a:latin typeface="Amasis MT Pro" panose="02040504050005020304" pitchFamily="18" charset="0"/>
              </a:rPr>
              <a:t>Thank you to Dr. Tanya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and Dr. Arthur Samuel for their permission to use the stimuli they developed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&amp; Samuel, 2005), the 2022 Meliora Mentors, the HLP Lab and the University of Rochester Brain &amp; Cognitive sciences department.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834487" y="14781891"/>
            <a:ext cx="15228809" cy="806099"/>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grpSp>
        <p:nvGrpSpPr>
          <p:cNvPr id="14" name="Group 13">
            <a:extLst>
              <a:ext uri="{FF2B5EF4-FFF2-40B4-BE49-F238E27FC236}">
                <a16:creationId xmlns:a16="http://schemas.microsoft.com/office/drawing/2014/main" id="{BE370ECD-391D-3877-5282-4E15C22591E2}"/>
              </a:ext>
            </a:extLst>
          </p:cNvPr>
          <p:cNvGrpSpPr/>
          <p:nvPr/>
        </p:nvGrpSpPr>
        <p:grpSpPr>
          <a:xfrm>
            <a:off x="38014402" y="24860391"/>
            <a:ext cx="9801774" cy="1698630"/>
            <a:chOff x="38498780" y="25255498"/>
            <a:chExt cx="9801774" cy="1698630"/>
          </a:xfrm>
        </p:grpSpPr>
        <p:sp>
          <p:nvSpPr>
            <p:cNvPr id="5" name="Rectangle: Rounded Corners 4">
              <a:extLst>
                <a:ext uri="{FF2B5EF4-FFF2-40B4-BE49-F238E27FC236}">
                  <a16:creationId xmlns:a16="http://schemas.microsoft.com/office/drawing/2014/main" id="{79C752B2-D215-86EF-AF79-FCB75A603103}"/>
                </a:ext>
              </a:extLst>
            </p:cNvPr>
            <p:cNvSpPr/>
            <p:nvPr/>
          </p:nvSpPr>
          <p:spPr>
            <a:xfrm>
              <a:off x="38785340" y="25863374"/>
              <a:ext cx="9228654" cy="471093"/>
            </a:xfrm>
            <a:prstGeom prst="roundRect">
              <a:avLst/>
            </a:prstGeom>
            <a:gradFill flip="none" rotWithShape="1">
              <a:gsLst>
                <a:gs pos="25000">
                  <a:srgbClr val="FFF0D9"/>
                </a:gs>
                <a:gs pos="75000">
                  <a:srgbClr val="FEF0EC"/>
                </a:gs>
                <a:gs pos="0">
                  <a:srgbClr val="FFD89F"/>
                </a:gs>
                <a:gs pos="100000">
                  <a:srgbClr val="FEDBD2"/>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BF7CDDA0-55D8-C5DE-E7B2-708FA212F867}"/>
                </a:ext>
              </a:extLst>
            </p:cNvPr>
            <p:cNvGrpSpPr/>
            <p:nvPr/>
          </p:nvGrpSpPr>
          <p:grpSpPr>
            <a:xfrm>
              <a:off x="38689948" y="26273399"/>
              <a:ext cx="9503286" cy="680729"/>
              <a:chOff x="38689948" y="26201196"/>
              <a:chExt cx="9503286" cy="680729"/>
            </a:xfrm>
          </p:grpSpPr>
          <p:sp>
            <p:nvSpPr>
              <p:cNvPr id="6" name="TextBox 5">
                <a:extLst>
                  <a:ext uri="{FF2B5EF4-FFF2-40B4-BE49-F238E27FC236}">
                    <a16:creationId xmlns:a16="http://schemas.microsoft.com/office/drawing/2014/main" id="{B988E8F1-10A7-0CEA-FE99-65FC9FBAB497}"/>
                  </a:ext>
                </a:extLst>
              </p:cNvPr>
              <p:cNvSpPr txBox="1"/>
              <p:nvPr/>
            </p:nvSpPr>
            <p:spPr>
              <a:xfrm>
                <a:off x="47667454" y="26235594"/>
                <a:ext cx="525780" cy="646331"/>
              </a:xfrm>
              <a:prstGeom prst="rect">
                <a:avLst/>
              </a:prstGeom>
              <a:noFill/>
            </p:spPr>
            <p:txBody>
              <a:bodyPr wrap="square" rtlCol="0">
                <a:spAutoFit/>
              </a:bodyPr>
              <a:lstStyle/>
              <a:p>
                <a:r>
                  <a:rPr lang="en-US" sz="3600" dirty="0">
                    <a:latin typeface="Amasis MT Pro" panose="02040504050005020304" pitchFamily="18" charset="0"/>
                  </a:rPr>
                  <a:t>S</a:t>
                </a:r>
              </a:p>
            </p:txBody>
          </p:sp>
          <p:sp>
            <p:nvSpPr>
              <p:cNvPr id="88" name="TextBox 87">
                <a:extLst>
                  <a:ext uri="{FF2B5EF4-FFF2-40B4-BE49-F238E27FC236}">
                    <a16:creationId xmlns:a16="http://schemas.microsoft.com/office/drawing/2014/main" id="{39CC179F-3758-2AA5-9954-F4C4A2B37788}"/>
                  </a:ext>
                </a:extLst>
              </p:cNvPr>
              <p:cNvSpPr txBox="1"/>
              <p:nvPr/>
            </p:nvSpPr>
            <p:spPr>
              <a:xfrm>
                <a:off x="38689948" y="26259934"/>
                <a:ext cx="1005914" cy="584775"/>
              </a:xfrm>
              <a:prstGeom prst="rect">
                <a:avLst/>
              </a:prstGeom>
              <a:noFill/>
            </p:spPr>
            <p:txBody>
              <a:bodyPr wrap="square" rtlCol="0">
                <a:spAutoFit/>
              </a:bodyPr>
              <a:lstStyle/>
              <a:p>
                <a:r>
                  <a:rPr lang="en-US" sz="3200" dirty="0" err="1">
                    <a:latin typeface="Amasis MT Pro" panose="02040504050005020304" pitchFamily="18" charset="0"/>
                  </a:rPr>
                  <a:t>Sh</a:t>
                </a:r>
                <a:endParaRPr lang="en-US" sz="3200" dirty="0">
                  <a:latin typeface="Amasis MT Pro" panose="02040504050005020304" pitchFamily="18" charset="0"/>
                </a:endParaRPr>
              </a:p>
            </p:txBody>
          </p:sp>
          <p:sp>
            <p:nvSpPr>
              <p:cNvPr id="92" name="TextBox 91">
                <a:extLst>
                  <a:ext uri="{FF2B5EF4-FFF2-40B4-BE49-F238E27FC236}">
                    <a16:creationId xmlns:a16="http://schemas.microsoft.com/office/drawing/2014/main" id="{CA22584E-69A0-611F-8CE6-7E80D2A1135B}"/>
                  </a:ext>
                </a:extLst>
              </p:cNvPr>
              <p:cNvSpPr txBox="1"/>
              <p:nvPr/>
            </p:nvSpPr>
            <p:spPr>
              <a:xfrm>
                <a:off x="41782969" y="26201196"/>
                <a:ext cx="1005914" cy="584775"/>
              </a:xfrm>
              <a:prstGeom prst="rect">
                <a:avLst/>
              </a:prstGeom>
              <a:noFill/>
            </p:spPr>
            <p:txBody>
              <a:bodyPr wrap="square" rtlCol="0">
                <a:spAutoFit/>
              </a:bodyPr>
              <a:lstStyle/>
              <a:p>
                <a:r>
                  <a:rPr lang="en-US" sz="3200" dirty="0">
                    <a:latin typeface="Amasis MT Pro" panose="02040504050005020304" pitchFamily="18" charset="0"/>
                  </a:rPr>
                  <a:t>?s</a:t>
                </a:r>
              </a:p>
            </p:txBody>
          </p:sp>
          <p:sp>
            <p:nvSpPr>
              <p:cNvPr id="93" name="TextBox 92">
                <a:extLst>
                  <a:ext uri="{FF2B5EF4-FFF2-40B4-BE49-F238E27FC236}">
                    <a16:creationId xmlns:a16="http://schemas.microsoft.com/office/drawing/2014/main" id="{B37CB430-7415-9608-B85D-7ED402AE3D63}"/>
                  </a:ext>
                </a:extLst>
              </p:cNvPr>
              <p:cNvSpPr txBox="1"/>
              <p:nvPr/>
            </p:nvSpPr>
            <p:spPr>
              <a:xfrm>
                <a:off x="44968739" y="26235593"/>
                <a:ext cx="955969" cy="646331"/>
              </a:xfrm>
              <a:prstGeom prst="rect">
                <a:avLst/>
              </a:prstGeom>
              <a:noFill/>
            </p:spPr>
            <p:txBody>
              <a:bodyPr wrap="square" rtlCol="0">
                <a:spAutoFit/>
              </a:bodyPr>
              <a:lstStyle/>
              <a:p>
                <a:r>
                  <a:rPr lang="en-US" sz="3600" dirty="0">
                    <a:latin typeface="Amasis MT Pro" panose="02040504050005020304" pitchFamily="18" charset="0"/>
                  </a:rPr>
                  <a:t>?</a:t>
                </a:r>
                <a:r>
                  <a:rPr lang="en-US" sz="3600" dirty="0" err="1">
                    <a:latin typeface="Amasis MT Pro" panose="02040504050005020304" pitchFamily="18" charset="0"/>
                  </a:rPr>
                  <a:t>sh</a:t>
                </a:r>
                <a:endParaRPr lang="en-US" sz="3600" dirty="0">
                  <a:latin typeface="Amasis MT Pro" panose="02040504050005020304" pitchFamily="18" charset="0"/>
                </a:endParaRPr>
              </a:p>
            </p:txBody>
          </p:sp>
        </p:grpSp>
        <p:sp>
          <p:nvSpPr>
            <p:cNvPr id="94" name="TextBox 93">
              <a:extLst>
                <a:ext uri="{FF2B5EF4-FFF2-40B4-BE49-F238E27FC236}">
                  <a16:creationId xmlns:a16="http://schemas.microsoft.com/office/drawing/2014/main" id="{08C7485A-6105-9E31-0EC8-968E5F4BD8D4}"/>
                </a:ext>
              </a:extLst>
            </p:cNvPr>
            <p:cNvSpPr txBox="1"/>
            <p:nvPr/>
          </p:nvSpPr>
          <p:spPr>
            <a:xfrm>
              <a:off x="38498780" y="25293651"/>
              <a:ext cx="1388250" cy="646331"/>
            </a:xfrm>
            <a:prstGeom prst="rect">
              <a:avLst/>
            </a:prstGeom>
            <a:noFill/>
          </p:spPr>
          <p:txBody>
            <a:bodyPr wrap="square" rtlCol="0">
              <a:spAutoFit/>
            </a:bodyPr>
            <a:lstStyle/>
            <a:p>
              <a:r>
                <a:rPr lang="en-US" sz="3600" dirty="0">
                  <a:latin typeface="Amasis MT Pro" panose="02040504050005020304" pitchFamily="18" charset="0"/>
                </a:rPr>
                <a:t>ashi</a:t>
              </a:r>
            </a:p>
          </p:txBody>
        </p:sp>
        <p:sp>
          <p:nvSpPr>
            <p:cNvPr id="98" name="TextBox 97">
              <a:extLst>
                <a:ext uri="{FF2B5EF4-FFF2-40B4-BE49-F238E27FC236}">
                  <a16:creationId xmlns:a16="http://schemas.microsoft.com/office/drawing/2014/main" id="{AFAF0C0C-DA35-8313-82DB-5955FDA8A7FF}"/>
                </a:ext>
              </a:extLst>
            </p:cNvPr>
            <p:cNvSpPr txBox="1"/>
            <p:nvPr/>
          </p:nvSpPr>
          <p:spPr>
            <a:xfrm>
              <a:off x="47304526" y="25255498"/>
              <a:ext cx="996028" cy="646331"/>
            </a:xfrm>
            <a:prstGeom prst="rect">
              <a:avLst/>
            </a:prstGeom>
            <a:noFill/>
          </p:spPr>
          <p:txBody>
            <a:bodyPr wrap="square" rtlCol="0">
              <a:spAutoFit/>
            </a:bodyPr>
            <a:lstStyle/>
            <a:p>
              <a:pPr algn="r"/>
              <a:r>
                <a:rPr lang="en-US" sz="3600" dirty="0">
                  <a:latin typeface="Amasis MT Pro" panose="02040504050005020304" pitchFamily="18" charset="0"/>
                </a:rPr>
                <a:t>asi</a:t>
              </a:r>
            </a:p>
          </p:txBody>
        </p:sp>
        <p:cxnSp>
          <p:nvCxnSpPr>
            <p:cNvPr id="11" name="Straight Arrow Connector 10">
              <a:extLst>
                <a:ext uri="{FF2B5EF4-FFF2-40B4-BE49-F238E27FC236}">
                  <a16:creationId xmlns:a16="http://schemas.microsoft.com/office/drawing/2014/main" id="{6BD348DC-2197-BDED-6A6C-9DEC37FC5518}"/>
                </a:ext>
              </a:extLst>
            </p:cNvPr>
            <p:cNvCxnSpPr>
              <a:stCxn id="5" idx="1"/>
              <a:endCxn id="5" idx="3"/>
            </p:cNvCxnSpPr>
            <p:nvPr/>
          </p:nvCxnSpPr>
          <p:spPr>
            <a:xfrm>
              <a:off x="38785340" y="26098921"/>
              <a:ext cx="9228654" cy="0"/>
            </a:xfrm>
            <a:prstGeom prst="straightConnector1">
              <a:avLst/>
            </a:prstGeom>
            <a:ln w="38100">
              <a:solidFill>
                <a:schemeClr val="bg2">
                  <a:lumMod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67622CCD-BBF2-3BFE-F128-F127915BD7E8}"/>
              </a:ext>
            </a:extLst>
          </p:cNvPr>
          <p:cNvSpPr txBox="1"/>
          <p:nvPr/>
        </p:nvSpPr>
        <p:spPr>
          <a:xfrm>
            <a:off x="795700" y="26385556"/>
            <a:ext cx="15252299" cy="1815882"/>
          </a:xfrm>
          <a:prstGeom prst="rect">
            <a:avLst/>
          </a:prstGeom>
          <a:noFill/>
        </p:spPr>
        <p:txBody>
          <a:bodyPr wrap="square" rtlCol="0">
            <a:spAutoFit/>
          </a:bodyPr>
          <a:lstStyle/>
          <a:p>
            <a:pPr algn="ctr"/>
            <a:r>
              <a:rPr lang="en-US" sz="2800" i="1" dirty="0">
                <a:latin typeface="Amasis MT Pro" panose="02040504050005020304" pitchFamily="18" charset="0"/>
              </a:rPr>
              <a:t>Figures 1A &amp; 1B: Graphical representations of listeners responses to the </a:t>
            </a:r>
            <a:r>
              <a:rPr lang="en-US" sz="2800" i="1" dirty="0" err="1">
                <a:latin typeface="Amasis MT Pro" panose="02040504050005020304" pitchFamily="18" charset="0"/>
              </a:rPr>
              <a:t>asi-ashi</a:t>
            </a:r>
            <a:r>
              <a:rPr lang="en-US" sz="2800" i="1" dirty="0">
                <a:latin typeface="Amasis MT Pro" panose="02040504050005020304" pitchFamily="18" charset="0"/>
              </a:rPr>
              <a:t> test continuum during the Test Phase. As the percent of /s/ energy in the stimulus increases, the more likely participants are to respond “ashi” (/</a:t>
            </a:r>
            <a:r>
              <a:rPr lang="en-US" sz="2800" dirty="0">
                <a:solidFill>
                  <a:schemeClr val="tx1">
                    <a:lumMod val="85000"/>
                    <a:lumOff val="15000"/>
                  </a:schemeClr>
                </a:solidFill>
                <a:latin typeface="Amasis MT Pro" panose="02040504050005020304" pitchFamily="18" charset="0"/>
              </a:rPr>
              <a:t>ʃ</a:t>
            </a:r>
            <a:r>
              <a:rPr lang="en-US" sz="2800" i="1" dirty="0">
                <a:latin typeface="Amasis MT Pro" panose="02040504050005020304" pitchFamily="18" charset="0"/>
              </a:rPr>
              <a:t>/), rather than “asi” (/s/). If perceptual adaptation is dependent on attentional resources, we anticipate listener’ adjustment to the unattended talker will be constrained.</a:t>
            </a:r>
          </a:p>
        </p:txBody>
      </p:sp>
      <p:sp>
        <p:nvSpPr>
          <p:cNvPr id="104" name="TextBox 103">
            <a:extLst>
              <a:ext uri="{FF2B5EF4-FFF2-40B4-BE49-F238E27FC236}">
                <a16:creationId xmlns:a16="http://schemas.microsoft.com/office/drawing/2014/main" id="{64D7583C-AE5B-2931-BA9D-A355A00B4F03}"/>
              </a:ext>
            </a:extLst>
          </p:cNvPr>
          <p:cNvSpPr txBox="1"/>
          <p:nvPr/>
        </p:nvSpPr>
        <p:spPr>
          <a:xfrm>
            <a:off x="18058172" y="21545060"/>
            <a:ext cx="9548753" cy="954107"/>
          </a:xfrm>
          <a:prstGeom prst="rect">
            <a:avLst/>
          </a:prstGeom>
          <a:noFill/>
        </p:spPr>
        <p:txBody>
          <a:bodyPr wrap="square" rtlCol="0">
            <a:spAutoFit/>
          </a:bodyPr>
          <a:lstStyle/>
          <a:p>
            <a:pPr algn="ctr"/>
            <a:r>
              <a:rPr lang="en-US" sz="2800" i="1" dirty="0">
                <a:latin typeface="Amasis MT Pro" panose="02040504050005020304" pitchFamily="18" charset="0"/>
              </a:rPr>
              <a:t>Figure 2: The lists of s and </a:t>
            </a:r>
            <a:r>
              <a:rPr lang="en-US" sz="2800" dirty="0">
                <a:solidFill>
                  <a:schemeClr val="tx1">
                    <a:lumMod val="85000"/>
                    <a:lumOff val="15000"/>
                  </a:schemeClr>
                </a:solidFill>
                <a:latin typeface="Amasis MT Pro" panose="02040504050005020304" pitchFamily="18" charset="0"/>
              </a:rPr>
              <a:t>ʃ </a:t>
            </a:r>
            <a:r>
              <a:rPr lang="en-US" sz="2800" i="1" dirty="0">
                <a:solidFill>
                  <a:schemeClr val="tx1">
                    <a:lumMod val="85000"/>
                    <a:lumOff val="15000"/>
                  </a:schemeClr>
                </a:solidFill>
                <a:latin typeface="Amasis MT Pro" panose="02040504050005020304" pitchFamily="18" charset="0"/>
              </a:rPr>
              <a:t>words that will be produced in Talker A’s voice (left) and Talker B’s voice (right).</a:t>
            </a:r>
            <a:endParaRPr lang="en-US" sz="2800" i="1" dirty="0">
              <a:latin typeface="Amasis MT Pro" panose="02040504050005020304" pitchFamily="18" charset="0"/>
            </a:endParaRPr>
          </a:p>
        </p:txBody>
      </p:sp>
      <p:sp>
        <p:nvSpPr>
          <p:cNvPr id="105" name="TextBox 104">
            <a:extLst>
              <a:ext uri="{FF2B5EF4-FFF2-40B4-BE49-F238E27FC236}">
                <a16:creationId xmlns:a16="http://schemas.microsoft.com/office/drawing/2014/main" id="{95686F5A-A096-8B75-19AC-A31415EDCD28}"/>
              </a:ext>
            </a:extLst>
          </p:cNvPr>
          <p:cNvSpPr txBox="1"/>
          <p:nvPr/>
        </p:nvSpPr>
        <p:spPr>
          <a:xfrm>
            <a:off x="41404968" y="23099129"/>
            <a:ext cx="6814551" cy="1384995"/>
          </a:xfrm>
          <a:prstGeom prst="rect">
            <a:avLst/>
          </a:prstGeom>
          <a:noFill/>
        </p:spPr>
        <p:txBody>
          <a:bodyPr wrap="square" rtlCol="0">
            <a:spAutoFit/>
          </a:bodyPr>
          <a:lstStyle/>
          <a:p>
            <a:pPr algn="ctr"/>
            <a:r>
              <a:rPr lang="en-US" sz="2800" i="1" dirty="0">
                <a:latin typeface="Amasis MT Pro" panose="02040504050005020304" pitchFamily="18" charset="0"/>
              </a:rPr>
              <a:t>Figure 3: A visual illustrating how the words spoken by Talker A and Talker B will be paired to produce two sets of materials.</a:t>
            </a:r>
          </a:p>
        </p:txBody>
      </p:sp>
      <p:sp>
        <p:nvSpPr>
          <p:cNvPr id="108" name="TextBox 107">
            <a:extLst>
              <a:ext uri="{FF2B5EF4-FFF2-40B4-BE49-F238E27FC236}">
                <a16:creationId xmlns:a16="http://schemas.microsoft.com/office/drawing/2014/main" id="{E619A6A4-F642-1685-5F92-2414B35787B1}"/>
              </a:ext>
            </a:extLst>
          </p:cNvPr>
          <p:cNvSpPr txBox="1"/>
          <p:nvPr/>
        </p:nvSpPr>
        <p:spPr>
          <a:xfrm>
            <a:off x="29470048" y="22838499"/>
            <a:ext cx="11490223" cy="1384995"/>
          </a:xfrm>
          <a:prstGeom prst="rect">
            <a:avLst/>
          </a:prstGeom>
          <a:noFill/>
        </p:spPr>
        <p:txBody>
          <a:bodyPr wrap="square" rtlCol="0">
            <a:spAutoFit/>
          </a:bodyPr>
          <a:lstStyle/>
          <a:p>
            <a:pPr algn="ctr"/>
            <a:r>
              <a:rPr lang="en-US" sz="2800" i="1" dirty="0">
                <a:latin typeface="Amasis MT Pro" panose="02040504050005020304" pitchFamily="18" charset="0"/>
              </a:rPr>
              <a:t>Figure 4: A static representation of how a participant will progress through a trial. Each trial will begin with the participant hearing an audio file, and then selecting either “Word” or “Nonword”.</a:t>
            </a:r>
          </a:p>
        </p:txBody>
      </p:sp>
      <p:sp>
        <p:nvSpPr>
          <p:cNvPr id="109" name="TextBox 108">
            <a:extLst>
              <a:ext uri="{FF2B5EF4-FFF2-40B4-BE49-F238E27FC236}">
                <a16:creationId xmlns:a16="http://schemas.microsoft.com/office/drawing/2014/main" id="{91BE0F46-68BA-5522-CC71-EC57DFCD6BE9}"/>
              </a:ext>
            </a:extLst>
          </p:cNvPr>
          <p:cNvSpPr txBox="1"/>
          <p:nvPr/>
        </p:nvSpPr>
        <p:spPr>
          <a:xfrm>
            <a:off x="37711749" y="26602087"/>
            <a:ext cx="10487469" cy="954107"/>
          </a:xfrm>
          <a:prstGeom prst="rect">
            <a:avLst/>
          </a:prstGeom>
          <a:noFill/>
        </p:spPr>
        <p:txBody>
          <a:bodyPr wrap="square" rtlCol="0">
            <a:spAutoFit/>
          </a:bodyPr>
          <a:lstStyle/>
          <a:p>
            <a:pPr algn="ctr"/>
            <a:r>
              <a:rPr lang="en-US" sz="2800" i="1" dirty="0">
                <a:latin typeface="Amasis MT Pro" panose="02040504050005020304" pitchFamily="18" charset="0"/>
              </a:rPr>
              <a:t>Figure 5: “S” and “</a:t>
            </a:r>
            <a:r>
              <a:rPr lang="en-US" sz="2800" i="1" dirty="0" err="1">
                <a:latin typeface="Amasis MT Pro" panose="02040504050005020304" pitchFamily="18" charset="0"/>
              </a:rPr>
              <a:t>Sh</a:t>
            </a:r>
            <a:r>
              <a:rPr lang="en-US" sz="2800" i="1" dirty="0">
                <a:latin typeface="Amasis MT Pro" panose="02040504050005020304" pitchFamily="18" charset="0"/>
              </a:rPr>
              <a:t>” sounds exist on a spectrum, where “asi” can be altered to sound like “ashi” by changing the percentage of /s/ energy.  </a:t>
            </a:r>
          </a:p>
        </p:txBody>
      </p:sp>
      <p:pic>
        <p:nvPicPr>
          <p:cNvPr id="15" name="Picture 14">
            <a:extLst>
              <a:ext uri="{FF2B5EF4-FFF2-40B4-BE49-F238E27FC236}">
                <a16:creationId xmlns:a16="http://schemas.microsoft.com/office/drawing/2014/main" id="{E5752F50-4171-E972-6675-F89D10008D35}"/>
              </a:ext>
            </a:extLst>
          </p:cNvPr>
          <p:cNvPicPr>
            <a:picLocks noChangeAspect="1"/>
          </p:cNvPicPr>
          <p:nvPr/>
        </p:nvPicPr>
        <p:blipFill rotWithShape="1">
          <a:blip r:embed="rId10"/>
          <a:srcRect b="7236"/>
          <a:stretch/>
        </p:blipFill>
        <p:spPr>
          <a:xfrm>
            <a:off x="2834036" y="15587990"/>
            <a:ext cx="11300888" cy="5104893"/>
          </a:xfrm>
          <a:prstGeom prst="rect">
            <a:avLst/>
          </a:prstGeom>
        </p:spPr>
      </p:pic>
      <p:pic>
        <p:nvPicPr>
          <p:cNvPr id="10" name="Picture 9">
            <a:extLst>
              <a:ext uri="{FF2B5EF4-FFF2-40B4-BE49-F238E27FC236}">
                <a16:creationId xmlns:a16="http://schemas.microsoft.com/office/drawing/2014/main" id="{7BACDFFE-0CC8-6D10-DD83-3077853481B6}"/>
              </a:ext>
            </a:extLst>
          </p:cNvPr>
          <p:cNvPicPr>
            <a:picLocks noChangeAspect="1"/>
          </p:cNvPicPr>
          <p:nvPr/>
        </p:nvPicPr>
        <p:blipFill>
          <a:blip r:embed="rId11"/>
          <a:stretch>
            <a:fillRect/>
          </a:stretch>
        </p:blipFill>
        <p:spPr>
          <a:xfrm>
            <a:off x="2882423" y="20656381"/>
            <a:ext cx="11300888" cy="5749229"/>
          </a:xfrm>
          <a:prstGeom prst="rect">
            <a:avLst/>
          </a:prstGeom>
        </p:spPr>
      </p:pic>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4640</TotalTime>
  <Words>1377</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Sabatello, Rachel</cp:lastModifiedBy>
  <cp:revision>97</cp:revision>
  <dcterms:created xsi:type="dcterms:W3CDTF">2022-07-25T16:59:43Z</dcterms:created>
  <dcterms:modified xsi:type="dcterms:W3CDTF">2022-07-30T00:44:23Z</dcterms:modified>
</cp:coreProperties>
</file>