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D1DFA9"/>
    <a:srgbClr val="FCA48C"/>
    <a:srgbClr val="FEDBD2"/>
    <a:srgbClr val="283F19"/>
    <a:srgbClr val="FDCCBF"/>
    <a:srgbClr val="FED6BE"/>
    <a:srgbClr val="ECF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32" d="100"/>
          <a:sy n="32" d="100"/>
        </p:scale>
        <p:origin x="-944" y="16"/>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7/26/2022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A14B5B-7C35-C021-73E3-2F99CF4D5971}"/>
              </a:ext>
            </a:extLst>
          </p:cNvPr>
          <p:cNvSpPr txBox="1"/>
          <p:nvPr/>
        </p:nvSpPr>
        <p:spPr>
          <a:xfrm>
            <a:off x="17088380" y="600467"/>
            <a:ext cx="26727065" cy="1446550"/>
          </a:xfrm>
          <a:prstGeom prst="rect">
            <a:avLst/>
          </a:prstGeom>
          <a:noFill/>
        </p:spPr>
        <p:txBody>
          <a:bodyPr wrap="square" rtlCol="0">
            <a:spAutoFit/>
          </a:bodyPr>
          <a:lstStyle/>
          <a:p>
            <a:pPr algn="ctr"/>
            <a:r>
              <a:rPr lang="en-US" sz="8800" dirty="0">
                <a:solidFill>
                  <a:srgbClr val="283F19"/>
                </a:solidFill>
                <a:latin typeface="Amasis MT Pro Medium" panose="020B0604020202020204" pitchFamily="18" charset="0"/>
              </a:rPr>
              <a:t>Talker Interference in Speech Perception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923330"/>
          </a:xfrm>
          <a:prstGeom prst="rect">
            <a:avLst/>
          </a:prstGeom>
          <a:noFill/>
        </p:spPr>
        <p:txBody>
          <a:bodyPr wrap="square" rtlCol="0">
            <a:spAutoFit/>
          </a:bodyPr>
          <a:lstStyle/>
          <a:p>
            <a:pPr algn="ctr"/>
            <a:r>
              <a:rPr lang="en-US" sz="5400" dirty="0">
                <a:latin typeface="Amasis MT Pro" panose="02040504050005020304" pitchFamily="18" charset="0"/>
              </a:rPr>
              <a:t>Rachel Sabatello, Shawn Cummings, &amp; Florian Jaeger</a:t>
            </a:r>
          </a:p>
        </p:txBody>
      </p:sp>
      <p:sp>
        <p:nvSpPr>
          <p:cNvPr id="22" name="TextBox 21">
            <a:extLst>
              <a:ext uri="{FF2B5EF4-FFF2-40B4-BE49-F238E27FC236}">
                <a16:creationId xmlns:a16="http://schemas.microsoft.com/office/drawing/2014/main" id="{4541F617-F08C-8A6A-ECFB-D092ED08315D}"/>
              </a:ext>
            </a:extLst>
          </p:cNvPr>
          <p:cNvSpPr txBox="1"/>
          <p:nvPr/>
        </p:nvSpPr>
        <p:spPr>
          <a:xfrm>
            <a:off x="17533186" y="3161019"/>
            <a:ext cx="26848386" cy="707886"/>
          </a:xfrm>
          <a:prstGeom prst="rect">
            <a:avLst/>
          </a:prstGeom>
          <a:noFill/>
        </p:spPr>
        <p:txBody>
          <a:bodyPr wrap="square" rtlCol="0">
            <a:spAutoFit/>
          </a:bodyPr>
          <a:lstStyle/>
          <a:p>
            <a:pPr algn="ctr"/>
            <a:r>
              <a:rPr lang="en-US" sz="4000" dirty="0">
                <a:latin typeface="Amasis MT Pro" panose="02040504050005020304" pitchFamily="18" charset="0"/>
              </a:rPr>
              <a:t>University of Rochester, Dept. of Brain &amp; Cognitive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1003312" y="923980"/>
            <a:ext cx="15015033" cy="994900"/>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442763" y="27663249"/>
            <a:ext cx="21926992" cy="830997"/>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711064" y="4124176"/>
            <a:ext cx="31363568" cy="67367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1085690" y="8702903"/>
            <a:ext cx="14850275" cy="3339946"/>
            <a:chOff x="936163" y="12563362"/>
            <a:chExt cx="15242728" cy="3692383"/>
          </a:xfrm>
        </p:grpSpPr>
        <p:sp>
          <p:nvSpPr>
            <p:cNvPr id="20" name="TextBox 19">
              <a:extLst>
                <a:ext uri="{FF2B5EF4-FFF2-40B4-BE49-F238E27FC236}">
                  <a16:creationId xmlns:a16="http://schemas.microsoft.com/office/drawing/2014/main" id="{16B8A8FC-8422-2DB3-4C19-5955F88FC455}"/>
                </a:ext>
              </a:extLst>
            </p:cNvPr>
            <p:cNvSpPr txBox="1"/>
            <p:nvPr/>
          </p:nvSpPr>
          <p:spPr>
            <a:xfrm>
              <a:off x="936163" y="14037837"/>
              <a:ext cx="15242726" cy="1811664"/>
            </a:xfrm>
            <a:prstGeom prst="rect">
              <a:avLst/>
            </a:prstGeom>
            <a:noFill/>
          </p:spPr>
          <p:txBody>
            <a:bodyPr wrap="square" rtlCol="0">
              <a:spAutoFit/>
            </a:bodyPr>
            <a:lstStyle/>
            <a:p>
              <a:pPr algn="ctr"/>
              <a:r>
                <a:rPr lang="en-US" sz="3800" dirty="0">
                  <a:solidFill>
                    <a:schemeClr val="tx1">
                      <a:lumMod val="85000"/>
                      <a:lumOff val="15000"/>
                    </a:schemeClr>
                  </a:solidFill>
                  <a:latin typeface="Amasis MT Pro" panose="02040504050005020304" pitchFamily="18" charset="0"/>
                  <a:cs typeface="Angsana New" panose="02020603050405020304" pitchFamily="18" charset="-34"/>
                </a:rPr>
                <a:t>When listening to two talkers speak simultaneously, listeners will change their perceived categorical boundary more for the talker they are instructed to attend to compared to the unattended second talker. </a:t>
              </a:r>
              <a:endParaRPr lang="en-US" sz="36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25" name="Rectangle: Rounded Corners 24">
              <a:extLst>
                <a:ext uri="{FF2B5EF4-FFF2-40B4-BE49-F238E27FC236}">
                  <a16:creationId xmlns:a16="http://schemas.microsoft.com/office/drawing/2014/main" id="{EB16B1F6-73B7-1DB2-C37C-3627827F3731}"/>
                </a:ext>
              </a:extLst>
            </p:cNvPr>
            <p:cNvSpPr/>
            <p:nvPr/>
          </p:nvSpPr>
          <p:spPr>
            <a:xfrm>
              <a:off x="936165" y="12871651"/>
              <a:ext cx="15242726" cy="95361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Hypothesis</a:t>
              </a:r>
              <a:endParaRPr lang="en-US" sz="6000" dirty="0">
                <a:solidFill>
                  <a:schemeClr val="bg2">
                    <a:lumMod val="25000"/>
                  </a:schemeClr>
                </a:solidFill>
                <a:latin typeface="Amasis MT Pro Medium" panose="02040604050005020304" pitchFamily="18" charset="0"/>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369238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1142290" y="2022307"/>
            <a:ext cx="14805359" cy="6575198"/>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Spoken language is highly variable by nature. T</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alkers differ in how they produce speech sounds, even when they share similar language backgrounds. Still, listeners understand newly encountered talkers when hearing them speak for the first time. To overcome speech variation, the brain actively learns how talkers speak, and constructs expectations about how that talker will produce speech in the future. Though this process often occurs without the listener noticing, it still requires cognitive resources. In this experiment, we will limit the available resources for speech perception by exposing a listener to two talkers speaking simultaneously. We will then test the effects of directing the listener’s attention to one talker on the listener’s ability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6981174" y="5723255"/>
            <a:ext cx="31175457"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“Solid”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“Shore.” Earlier research suggests that listener adaptation to talker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This means that listeners adjust their perceived boundary between S-ʃ for each talker regardless of other talkers the listener may also hear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This quality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in press).</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1483018" y="4853017"/>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561574" y="28507149"/>
            <a:ext cx="21689369" cy="3539430"/>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8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(in press). Perceptual learning of multiple talkers: Detriments, characteristics, and limitations.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Attention, </a:t>
            </a:r>
          </a:p>
          <a:p>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Perception, &amp; Psychophysics.</a:t>
            </a:r>
          </a:p>
          <a:p>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t>
            </a:r>
          </a:p>
          <a:p>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&amp; Psychophysics</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	lexically guided perceptual learning.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6939400" y="10233363"/>
            <a:ext cx="11715869"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7001783" y="12247243"/>
            <a:ext cx="11653486"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7198" y="814380"/>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8883081" y="18429578"/>
            <a:ext cx="11736170" cy="830997"/>
            <a:chOff x="21012693" y="5544601"/>
            <a:chExt cx="10068087"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12693" y="5544601"/>
              <a:ext cx="4223658"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416543" cy="26462"/>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194377" y="19368037"/>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hear a recording and then select on their screen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248504" y="12190647"/>
            <a:ext cx="7384264" cy="12248247"/>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8940359" y="15108875"/>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548626" y="15524373"/>
            <a:ext cx="8221344"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1105495" y="27369016"/>
            <a:ext cx="14752658" cy="92890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pic>
        <p:nvPicPr>
          <p:cNvPr id="57" name="Picture 56">
            <a:extLst>
              <a:ext uri="{FF2B5EF4-FFF2-40B4-BE49-F238E27FC236}">
                <a16:creationId xmlns:a16="http://schemas.microsoft.com/office/drawing/2014/main" id="{25BF7B2D-470A-E542-A103-B93023CCA5E1}"/>
              </a:ext>
            </a:extLst>
          </p:cNvPr>
          <p:cNvPicPr>
            <a:picLocks noChangeAspect="1"/>
          </p:cNvPicPr>
          <p:nvPr/>
        </p:nvPicPr>
        <p:blipFill>
          <a:blip r:embed="rId4"/>
          <a:stretch>
            <a:fillRect/>
          </a:stretch>
        </p:blipFill>
        <p:spPr>
          <a:xfrm>
            <a:off x="1466551" y="13437851"/>
            <a:ext cx="13890397" cy="7174659"/>
          </a:xfrm>
          <a:prstGeom prst="rect">
            <a:avLst/>
          </a:prstGeom>
        </p:spPr>
      </p:pic>
      <p:pic>
        <p:nvPicPr>
          <p:cNvPr id="58" name="Picture 57">
            <a:extLst>
              <a:ext uri="{FF2B5EF4-FFF2-40B4-BE49-F238E27FC236}">
                <a16:creationId xmlns:a16="http://schemas.microsoft.com/office/drawing/2014/main" id="{0192DD06-EF87-1638-D6CE-38CA4FDEBA68}"/>
              </a:ext>
            </a:extLst>
          </p:cNvPr>
          <p:cNvPicPr>
            <a:picLocks noChangeAspect="1"/>
          </p:cNvPicPr>
          <p:nvPr/>
        </p:nvPicPr>
        <p:blipFill>
          <a:blip r:embed="rId5"/>
          <a:stretch>
            <a:fillRect/>
          </a:stretch>
        </p:blipFill>
        <p:spPr>
          <a:xfrm>
            <a:off x="1318330" y="20189238"/>
            <a:ext cx="14038618" cy="7132762"/>
          </a:xfrm>
          <a:prstGeom prst="rect">
            <a:avLst/>
          </a:prstGeom>
        </p:spPr>
      </p:pic>
      <p:sp>
        <p:nvSpPr>
          <p:cNvPr id="27" name="TextBox 26">
            <a:extLst>
              <a:ext uri="{FF2B5EF4-FFF2-40B4-BE49-F238E27FC236}">
                <a16:creationId xmlns:a16="http://schemas.microsoft.com/office/drawing/2014/main" id="{382DF8D0-7769-2EB8-E80E-77206AFB4394}"/>
              </a:ext>
            </a:extLst>
          </p:cNvPr>
          <p:cNvSpPr txBox="1"/>
          <p:nvPr/>
        </p:nvSpPr>
        <p:spPr>
          <a:xfrm>
            <a:off x="29184386" y="11955747"/>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ear assignment was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6"/>
          <a:stretch>
            <a:fillRect/>
          </a:stretch>
        </p:blipFill>
        <p:spPr>
          <a:xfrm>
            <a:off x="22501765" y="1597885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7"/>
          <a:stretch>
            <a:fillRect/>
          </a:stretch>
        </p:blipFill>
        <p:spPr>
          <a:xfrm>
            <a:off x="17433987" y="1613068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025257" y="14261123"/>
            <a:ext cx="11632952"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 </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6710812" y="22475712"/>
            <a:ext cx="11715869"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194377" y="9479848"/>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H="1" flipV="1">
            <a:off x="28657132" y="9479848"/>
            <a:ext cx="52776" cy="14508266"/>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186248" y="16051273"/>
            <a:ext cx="12239219"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Each talker has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1142290" y="28306952"/>
            <a:ext cx="14601541" cy="3600986"/>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The results of this experiment begin to explore the role of attention in speech perception adaptation. A listener’s perceptual boundary changing more to fit the attended talker’s speech than the unattended talker’s speech in this experiment would suggest a difference between passive and active attention in speech processing and give insight into how our brains allocates resources under higher cognitive loads.</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0757058" y="9791329"/>
            <a:ext cx="7165033"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6711063" y="9386978"/>
            <a:ext cx="4771955"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6711063" y="8300430"/>
            <a:ext cx="31445568" cy="830997"/>
            <a:chOff x="16751289" y="8070830"/>
            <a:chExt cx="31445568"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51289" y="8457284"/>
              <a:ext cx="13126199" cy="71218"/>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3305"/>
              <a:ext cx="13126199" cy="62194"/>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6840042" y="24550294"/>
            <a:ext cx="31445568" cy="830997"/>
            <a:chOff x="16751289" y="8070830"/>
            <a:chExt cx="31445568"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23152" y="8070830"/>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751289" y="8457284"/>
              <a:ext cx="13756060" cy="3978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449541" y="8473305"/>
              <a:ext cx="13747316" cy="13023"/>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6893873" y="25459548"/>
            <a:ext cx="24500700" cy="1754326"/>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both talkers’ voices. Each trial will only play a recording from a single voice at once. Participants will select if the audio they heard was “</a:t>
            </a:r>
            <a:r>
              <a:rPr lang="en-US" sz="3600" dirty="0" err="1">
                <a:solidFill>
                  <a:schemeClr val="tx1">
                    <a:lumMod val="85000"/>
                    <a:lumOff val="15000"/>
                  </a:schemeClr>
                </a:solidFill>
                <a:latin typeface="Amasis MT Pro" panose="02040504050005020304" pitchFamily="18" charset="0"/>
              </a:rPr>
              <a:t>asi</a:t>
            </a:r>
            <a:r>
              <a:rPr lang="en-US" sz="3600" dirty="0">
                <a:solidFill>
                  <a:schemeClr val="tx1">
                    <a:lumMod val="85000"/>
                    <a:lumOff val="15000"/>
                  </a:schemeClr>
                </a:solidFill>
                <a:latin typeface="Amasis MT Pro" panose="02040504050005020304" pitchFamily="18" charset="0"/>
              </a:rPr>
              <a:t>” or “</a:t>
            </a:r>
            <a:r>
              <a:rPr lang="en-US" sz="3600" dirty="0" err="1">
                <a:solidFill>
                  <a:schemeClr val="tx1">
                    <a:lumMod val="85000"/>
                    <a:lumOff val="15000"/>
                  </a:schemeClr>
                </a:solidFill>
                <a:latin typeface="Amasis MT Pro" panose="02040504050005020304" pitchFamily="18" charset="0"/>
              </a:rPr>
              <a:t>ashi</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left</a:t>
            </a:r>
            <a:r>
              <a:rPr lang="en-US" sz="3600" dirty="0">
                <a:solidFill>
                  <a:schemeClr val="tx1">
                    <a:lumMod val="85000"/>
                    <a:lumOff val="15000"/>
                  </a:schemeClr>
                </a:solidFill>
                <a:latin typeface="Amasis MT Pro" panose="02040504050005020304" pitchFamily="18" charset="0"/>
              </a:rPr>
              <a:t>)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37262" y="22358013"/>
            <a:ext cx="10934901" cy="1689994"/>
            <a:chOff x="29837262" y="22660851"/>
            <a:chExt cx="10934901" cy="1689994"/>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8"/>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0">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837262" y="22735854"/>
              <a:ext cx="1597787" cy="90896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29983466" y="23700692"/>
              <a:ext cx="1832584" cy="584775"/>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64739" y="23766070"/>
              <a:ext cx="1832584" cy="584775"/>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Select</a:t>
              </a:r>
            </a:p>
          </p:txBody>
        </p:sp>
      </p:grpSp>
      <p:pic>
        <p:nvPicPr>
          <p:cNvPr id="52" name="Picture 51">
            <a:extLst>
              <a:ext uri="{FF2B5EF4-FFF2-40B4-BE49-F238E27FC236}">
                <a16:creationId xmlns:a16="http://schemas.microsoft.com/office/drawing/2014/main" id="{2F217CCC-4A85-712D-8C08-0AD7217FD671}"/>
              </a:ext>
            </a:extLst>
          </p:cNvPr>
          <p:cNvPicPr>
            <a:picLocks noChangeAspect="1"/>
          </p:cNvPicPr>
          <p:nvPr/>
        </p:nvPicPr>
        <p:blipFill>
          <a:blip r:embed="rId11"/>
          <a:stretch>
            <a:fillRect/>
          </a:stretch>
        </p:blipFill>
        <p:spPr>
          <a:xfrm>
            <a:off x="42036860" y="25368267"/>
            <a:ext cx="5807551" cy="1589435"/>
          </a:xfrm>
          <a:prstGeom prst="rect">
            <a:avLst/>
          </a:prstGeom>
        </p:spPr>
      </p:pic>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355014" y="29887938"/>
            <a:ext cx="2216082" cy="221608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9495534" y="27663249"/>
            <a:ext cx="8878754" cy="85445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9642083" y="28517704"/>
            <a:ext cx="8863385" cy="1569660"/>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This project was funded by the University of Rochester </a:t>
            </a:r>
            <a:r>
              <a:rPr lang="en-US" sz="3200" dirty="0" err="1">
                <a:solidFill>
                  <a:schemeClr val="tx1">
                    <a:lumMod val="85000"/>
                    <a:lumOff val="15000"/>
                  </a:schemeClr>
                </a:solidFill>
                <a:latin typeface="Amasis MT Pro" panose="02040504050005020304" pitchFamily="18" charset="0"/>
              </a:rPr>
              <a:t>Wiesman</a:t>
            </a:r>
            <a:r>
              <a:rPr lang="en-US" sz="32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9648806" y="30087364"/>
            <a:ext cx="6877892" cy="1938992"/>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Thank you to Dr. Jaeger and the HLP lab,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1003312" y="12370678"/>
            <a:ext cx="15039524" cy="104366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1898</TotalTime>
  <Words>1052</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53</cp:revision>
  <dcterms:created xsi:type="dcterms:W3CDTF">2022-07-25T16:59:43Z</dcterms:created>
  <dcterms:modified xsi:type="dcterms:W3CDTF">2022-07-27T01:25:33Z</dcterms:modified>
</cp:coreProperties>
</file>