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2525FF"/>
    <a:srgbClr val="000080"/>
    <a:srgbClr val="99FF99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02C12-5C9B-496F-B0D8-D1FD2938676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realpt-039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8"/>
          <p:cNvSpPr>
            <a:spLocks noChangeArrowheads="1"/>
          </p:cNvSpPr>
          <p:nvPr userDrawn="1"/>
        </p:nvSpPr>
        <p:spPr bwMode="auto">
          <a:xfrm>
            <a:off x="1587500" y="685800"/>
            <a:ext cx="6019800" cy="1600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725613" y="9906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운  영  체  제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344862" y="3284984"/>
            <a:ext cx="2454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Ch1. </a:t>
            </a:r>
            <a:r>
              <a:rPr lang="ko-KR" altLang="en-US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운영체제</a:t>
            </a:r>
            <a:r>
              <a:rPr lang="en-US" altLang="ko-KR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개요</a:t>
            </a:r>
            <a:endParaRPr lang="en-US" altLang="ko-KR" sz="2000" b="1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6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D94D7D2A-AE12-4A1E-8B6C-F6334A603D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97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177559D8-0261-4CF4-A80E-2959202A68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35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6393E332-32F4-489D-AA87-023F49E805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9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1780104E-9661-47AF-A6B5-59A1554C9C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017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F4D28B0C-27B4-4FAC-AE3A-42B401A38B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65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3BE9794E-1C5A-41A5-B8C0-373628D36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7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FE96F40E-54EE-4B74-9332-25F2AAE1DC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3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31A9B64E-DED1-4BE2-8ED7-4876BA3C08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15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52DECF0F-C5BC-43CF-83F9-7F13EF9A36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60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7C01F8F3-C045-456D-B5DF-83F77DB10D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73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defRPr>
            </a:lvl1pPr>
          </a:lstStyle>
          <a:p>
            <a:r>
              <a:rPr lang="en-US" altLang="ko-KR"/>
              <a:t>Page : </a:t>
            </a:r>
            <a:fld id="{4EBD93F6-D91F-4BA5-A0C9-4154ACE009A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9525" y="508000"/>
            <a:ext cx="9132888" cy="1588"/>
          </a:xfrm>
          <a:prstGeom prst="line">
            <a:avLst/>
          </a:prstGeom>
          <a:noFill/>
          <a:ln w="3810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C3C3C3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3" name="AutoShape 11"/>
          <p:cNvSpPr>
            <a:spLocks noChangeArrowheads="1"/>
          </p:cNvSpPr>
          <p:nvPr userDrawn="1"/>
        </p:nvSpPr>
        <p:spPr bwMode="auto">
          <a:xfrm>
            <a:off x="350838" y="73025"/>
            <a:ext cx="43656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357188" y="55563"/>
            <a:ext cx="2927350" cy="40005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/>
              <a:t>제 </a:t>
            </a:r>
            <a:r>
              <a:rPr lang="en-US" altLang="ko-KR" sz="2000" b="1" dirty="0"/>
              <a:t>1 </a:t>
            </a:r>
            <a:r>
              <a:rPr lang="ko-KR" altLang="en-US" sz="2000" b="1" dirty="0"/>
              <a:t>장 운영체제의 개요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509120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3366"/>
                </a:solidFill>
              </a:rPr>
              <a:t>2022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년 기업 멤버십 </a:t>
            </a:r>
            <a:r>
              <a:rPr lang="en-US" altLang="ko-KR" sz="2400" b="1" dirty="0" smtClean="0">
                <a:solidFill>
                  <a:srgbClr val="003366"/>
                </a:solidFill>
              </a:rPr>
              <a:t>SW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캠프 </a:t>
            </a:r>
            <a:endParaRPr lang="ko-KR" altLang="en-US" sz="2400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BF6934B4-BC07-4CAC-92C1-B6465F8B95B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1267" name="직사각형 7"/>
          <p:cNvSpPr>
            <a:spLocks noChangeArrowheads="1"/>
          </p:cNvSpPr>
          <p:nvPr/>
        </p:nvSpPr>
        <p:spPr bwMode="auto">
          <a:xfrm>
            <a:off x="214313" y="754063"/>
            <a:ext cx="87153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(4) </a:t>
            </a:r>
            <a:r>
              <a:rPr lang="ko-KR" altLang="en-US" b="1"/>
              <a:t>컴파일러</a:t>
            </a:r>
            <a:r>
              <a:rPr lang="en-US" altLang="ko-KR" b="1"/>
              <a:t>(Complier)</a:t>
            </a:r>
            <a:r>
              <a:rPr lang="ko-KR" altLang="en-US" b="1"/>
              <a:t>와 인터프리터</a:t>
            </a:r>
            <a:r>
              <a:rPr lang="en-US" altLang="ko-KR" b="1"/>
              <a:t>(Interpreter) </a:t>
            </a:r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컴파일러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고급 언어로 작성된 프로그램 전체를 목적 프로그램으로 번역한 후 링킹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작업을 통해 실행 가능한 프로그램을 생성함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② 번역 시간이 오래 걸리지만 실행 속도가 빠름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③ 사용언어에는 </a:t>
            </a:r>
            <a:r>
              <a:rPr lang="en-US" altLang="ko-KR" b="1"/>
              <a:t>FORTRAN, COBOL, C, C++ </a:t>
            </a:r>
            <a:r>
              <a:rPr lang="ko-KR" altLang="en-US" b="1"/>
              <a:t>등이 있음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2) </a:t>
            </a:r>
            <a:r>
              <a:rPr lang="ko-KR" altLang="en-US" b="1"/>
              <a:t>인터프리터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프로그램이 직접 실행되므로 목적 프로그램이 생성되지 않음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② 번역 속도는 빠르지만 실행 속도가 느림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③ 사용언어에는 </a:t>
            </a:r>
            <a:r>
              <a:rPr lang="en-US" altLang="ko-KR" b="1"/>
              <a:t>BASIC, LISP, APL </a:t>
            </a:r>
            <a:r>
              <a:rPr lang="ko-KR" altLang="en-US" b="1"/>
              <a:t>등이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④ 한줄 단위로 번역과 실행을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⑤ 원시 프로그램의 변화에 대한 반응이 빠름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C7EFEE1-B730-4FDB-AEE3-86C2018AD20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2291" name="직사각형 7"/>
          <p:cNvSpPr>
            <a:spLocks noChangeArrowheads="1"/>
          </p:cNvSpPr>
          <p:nvPr/>
        </p:nvSpPr>
        <p:spPr bwMode="auto">
          <a:xfrm>
            <a:off x="214313" y="754063"/>
            <a:ext cx="8715375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(5) </a:t>
            </a:r>
            <a:r>
              <a:rPr lang="ko-KR" altLang="en-US" b="1"/>
              <a:t>링커와 로더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sz="800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링커</a:t>
            </a:r>
            <a:r>
              <a:rPr lang="en-US" altLang="ko-KR" b="1"/>
              <a:t>(Linker)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링커는 언어 번역 프로그램이 생성한 목적 프로그램과 라이브러리</a:t>
            </a:r>
            <a:r>
              <a:rPr lang="en-US" altLang="ko-KR" b="1"/>
              <a:t>, </a:t>
            </a:r>
            <a:r>
              <a:rPr lang="ko-KR" altLang="en-US" b="1"/>
              <a:t>또 다른 실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행 프로그램 등을 연결하여 실행 가능한 로드 모듈을 만드는 시스템 소프트웨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어 이며 연결 편집기라고도 함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sz="800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2) </a:t>
            </a:r>
            <a:r>
              <a:rPr lang="ko-KR" altLang="en-US" b="1"/>
              <a:t>로더</a:t>
            </a:r>
            <a:r>
              <a:rPr lang="en-US" altLang="ko-KR" b="1"/>
              <a:t>(Loader)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로더는 프로그램을 실행시키기 위해 보조기억장치로부터 컴퓨터 주기억장치에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프로그램을 적재하는 시스템 소프트웨어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로더의 기능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 • </a:t>
            </a:r>
            <a:r>
              <a:rPr lang="ko-KR" altLang="en-US" b="1"/>
              <a:t>할당</a:t>
            </a:r>
            <a:r>
              <a:rPr lang="en-US" altLang="ko-KR" b="1"/>
              <a:t>(Allocation) : </a:t>
            </a:r>
            <a:r>
              <a:rPr lang="ko-KR" altLang="en-US" b="1"/>
              <a:t>프로그램을 실행시키기 위해 기억장치 내에 옮겨 놓을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    공간을 확보하는 기능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 • </a:t>
            </a:r>
            <a:r>
              <a:rPr lang="ko-KR" altLang="en-US" b="1"/>
              <a:t>연결</a:t>
            </a:r>
            <a:r>
              <a:rPr lang="en-US" altLang="ko-KR" b="1"/>
              <a:t>(Linking) : </a:t>
            </a:r>
            <a:r>
              <a:rPr lang="ko-KR" altLang="en-US" b="1"/>
              <a:t>프로그램을 할당된 주소에 연결하는 기능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 • </a:t>
            </a:r>
            <a:r>
              <a:rPr lang="ko-KR" altLang="en-US" b="1"/>
              <a:t>재배치</a:t>
            </a:r>
            <a:r>
              <a:rPr lang="en-US" altLang="ko-KR" b="1"/>
              <a:t>(Relocation) : </a:t>
            </a:r>
            <a:r>
              <a:rPr lang="ko-KR" altLang="en-US" b="1"/>
              <a:t>디스크 등의 보조기억장치에 저장된 프로그램이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   </a:t>
            </a:r>
            <a:r>
              <a:rPr lang="ko-KR" altLang="en-US" b="1"/>
              <a:t>사용하는 주소들을 할당된 기억 장소의 실제 주소로 배치시키는 기능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 • </a:t>
            </a:r>
            <a:r>
              <a:rPr lang="ko-KR" altLang="en-US" b="1"/>
              <a:t>적재</a:t>
            </a:r>
            <a:r>
              <a:rPr lang="en-US" altLang="ko-KR" b="1"/>
              <a:t>(Loading) : </a:t>
            </a:r>
            <a:r>
              <a:rPr lang="ko-KR" altLang="en-US" b="1"/>
              <a:t>프로그램을 할당된 기억 공간에 실제로 옮기는 기능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01476C2-AABF-476C-A060-DBD606F306D9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3315" name="직사각형 7"/>
          <p:cNvSpPr>
            <a:spLocks noChangeArrowheads="1"/>
          </p:cNvSpPr>
          <p:nvPr/>
        </p:nvSpPr>
        <p:spPr bwMode="auto">
          <a:xfrm>
            <a:off x="214313" y="754063"/>
            <a:ext cx="8715375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 dirty="0"/>
              <a:t>② </a:t>
            </a:r>
            <a:r>
              <a:rPr lang="ko-KR" altLang="en-US" b="1" dirty="0" err="1"/>
              <a:t>로더의</a:t>
            </a:r>
            <a:r>
              <a:rPr lang="ko-KR" altLang="en-US" b="1" dirty="0"/>
              <a:t> 종류</a:t>
            </a:r>
          </a:p>
          <a:p>
            <a:pPr eaLnBrk="1" hangingPunct="1"/>
            <a:r>
              <a:rPr lang="en-US" altLang="ko-KR" b="1" dirty="0"/>
              <a:t>     • </a:t>
            </a:r>
            <a:r>
              <a:rPr lang="en-US" altLang="ko-KR" b="1" dirty="0" err="1"/>
              <a:t>Complie</a:t>
            </a:r>
            <a:r>
              <a:rPr lang="en-US" altLang="ko-KR" b="1" dirty="0"/>
              <a:t> And Go Loader</a:t>
            </a:r>
          </a:p>
          <a:p>
            <a:pPr eaLnBrk="1" hangingPunct="1"/>
            <a:r>
              <a:rPr lang="en-US" altLang="ko-KR" b="1" dirty="0"/>
              <a:t>        - </a:t>
            </a:r>
            <a:r>
              <a:rPr lang="ko-KR" altLang="en-US" b="1" dirty="0"/>
              <a:t>언어 번역 프로그램이 </a:t>
            </a:r>
            <a:r>
              <a:rPr lang="ko-KR" altLang="en-US" b="1" dirty="0" err="1"/>
              <a:t>로더의</a:t>
            </a:r>
            <a:r>
              <a:rPr lang="ko-KR" altLang="en-US" b="1" dirty="0"/>
              <a:t> 기능까지 수행하는 방식</a:t>
            </a:r>
          </a:p>
          <a:p>
            <a:pPr eaLnBrk="1" hangingPunct="1"/>
            <a:r>
              <a:rPr lang="en-US" altLang="ko-KR" b="1" dirty="0"/>
              <a:t>        - </a:t>
            </a:r>
            <a:r>
              <a:rPr lang="ko-KR" altLang="en-US" b="1" dirty="0"/>
              <a:t>연결 기능은 수행하지 않고 할당</a:t>
            </a:r>
            <a:r>
              <a:rPr lang="en-US" altLang="ko-KR" b="1" dirty="0"/>
              <a:t>, </a:t>
            </a:r>
            <a:r>
              <a:rPr lang="ko-KR" altLang="en-US" b="1" dirty="0"/>
              <a:t>재배치</a:t>
            </a:r>
            <a:r>
              <a:rPr lang="en-US" altLang="ko-KR" b="1" dirty="0"/>
              <a:t>, </a:t>
            </a:r>
            <a:r>
              <a:rPr lang="ko-KR" altLang="en-US" b="1" dirty="0"/>
              <a:t>적재 작업을 모두 언어 번역</a:t>
            </a:r>
          </a:p>
          <a:p>
            <a:pPr eaLnBrk="1" hangingPunct="1"/>
            <a:r>
              <a:rPr lang="ko-KR" altLang="en-US" b="1" dirty="0"/>
              <a:t>           프로그램이 담당</a:t>
            </a:r>
          </a:p>
          <a:p>
            <a:pPr eaLnBrk="1" hangingPunct="1"/>
            <a:r>
              <a:rPr lang="en-US" altLang="ko-KR" b="1" dirty="0"/>
              <a:t>     • </a:t>
            </a:r>
            <a:r>
              <a:rPr lang="ko-KR" altLang="en-US" b="1" dirty="0"/>
              <a:t>절대 </a:t>
            </a:r>
            <a:r>
              <a:rPr lang="ko-KR" altLang="en-US" b="1" dirty="0" err="1"/>
              <a:t>로더</a:t>
            </a:r>
            <a:r>
              <a:rPr lang="en-US" altLang="ko-KR" b="1" dirty="0"/>
              <a:t>(Absolute Loader) </a:t>
            </a:r>
            <a:r>
              <a:rPr lang="en-US" altLang="ko-KR" b="1" dirty="0" smtClean="0"/>
              <a:t> </a:t>
            </a:r>
          </a:p>
          <a:p>
            <a:pPr eaLnBrk="1" hangingPunct="1"/>
            <a:r>
              <a:rPr lang="en-US" altLang="ko-KR" b="1" dirty="0"/>
              <a:t> </a:t>
            </a:r>
            <a:r>
              <a:rPr lang="en-US" altLang="ko-KR" b="1" dirty="0" smtClean="0"/>
              <a:t>       </a:t>
            </a:r>
            <a:r>
              <a:rPr lang="en-US" altLang="ko-KR" b="1" dirty="0" smtClean="0"/>
              <a:t>- </a:t>
            </a:r>
            <a:r>
              <a:rPr lang="ko-KR" altLang="en-US" b="1" dirty="0"/>
              <a:t>목적 프로그램을 기억 장소에 </a:t>
            </a:r>
            <a:r>
              <a:rPr lang="ko-KR" altLang="en-US" b="1" dirty="0" err="1"/>
              <a:t>적재시키는</a:t>
            </a:r>
            <a:r>
              <a:rPr lang="ko-KR" altLang="en-US" b="1" dirty="0"/>
              <a:t> 기능만 수행하는 </a:t>
            </a:r>
            <a:r>
              <a:rPr lang="ko-KR" altLang="en-US" b="1" dirty="0" err="1"/>
              <a:t>로더</a:t>
            </a:r>
            <a:endParaRPr lang="ko-KR" altLang="en-US" b="1" dirty="0"/>
          </a:p>
          <a:p>
            <a:pPr eaLnBrk="1" hangingPunct="1"/>
            <a:r>
              <a:rPr lang="en-US" altLang="ko-KR" b="1" dirty="0"/>
              <a:t>        - </a:t>
            </a:r>
            <a:r>
              <a:rPr lang="ko-KR" altLang="en-US" b="1" dirty="0"/>
              <a:t>할당 및 연결 작업은 프로그래머가 프로그램 작성 시 수행하며</a:t>
            </a:r>
            <a:r>
              <a:rPr lang="en-US" altLang="ko-KR" b="1" dirty="0"/>
              <a:t>, </a:t>
            </a:r>
            <a:r>
              <a:rPr lang="ko-KR" altLang="en-US" b="1" dirty="0"/>
              <a:t>재배치는</a:t>
            </a:r>
          </a:p>
          <a:p>
            <a:pPr eaLnBrk="1" hangingPunct="1"/>
            <a:r>
              <a:rPr lang="ko-KR" altLang="en-US" b="1" dirty="0"/>
              <a:t>           언어 번역 프로그램이 담당 </a:t>
            </a:r>
          </a:p>
          <a:p>
            <a:pPr eaLnBrk="1" hangingPunct="1"/>
            <a:r>
              <a:rPr lang="en-US" altLang="ko-KR" b="1" dirty="0"/>
              <a:t>     • </a:t>
            </a:r>
            <a:r>
              <a:rPr lang="ko-KR" altLang="en-US" b="1" dirty="0"/>
              <a:t>직접 연결 </a:t>
            </a:r>
            <a:r>
              <a:rPr lang="ko-KR" altLang="en-US" b="1" dirty="0" err="1"/>
              <a:t>로더</a:t>
            </a:r>
            <a:r>
              <a:rPr lang="en-US" altLang="ko-KR" b="1" dirty="0"/>
              <a:t>(Direct Linking Loader) </a:t>
            </a:r>
          </a:p>
          <a:p>
            <a:pPr eaLnBrk="1" hangingPunct="1"/>
            <a:r>
              <a:rPr lang="en-US" altLang="ko-KR" b="1" dirty="0"/>
              <a:t>        - </a:t>
            </a:r>
            <a:r>
              <a:rPr lang="ko-KR" altLang="en-US" b="1" dirty="0" err="1"/>
              <a:t>로더의</a:t>
            </a:r>
            <a:r>
              <a:rPr lang="ko-KR" altLang="en-US" b="1" dirty="0"/>
              <a:t> 기본 기능 </a:t>
            </a:r>
            <a:r>
              <a:rPr lang="en-US" altLang="ko-KR" b="1" dirty="0"/>
              <a:t>4</a:t>
            </a:r>
            <a:r>
              <a:rPr lang="ko-KR" altLang="en-US" b="1" dirty="0"/>
              <a:t>가지를 모두 수행하는 일반적인 </a:t>
            </a:r>
            <a:r>
              <a:rPr lang="ko-KR" altLang="en-US" b="1" dirty="0" err="1"/>
              <a:t>로더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        -</a:t>
            </a:r>
            <a:r>
              <a:rPr lang="ko-KR" altLang="en-US" b="1" dirty="0"/>
              <a:t> 재배치 </a:t>
            </a:r>
            <a:r>
              <a:rPr lang="ko-KR" altLang="en-US" b="1" dirty="0" err="1"/>
              <a:t>로더</a:t>
            </a:r>
            <a:r>
              <a:rPr lang="en-US" altLang="ko-KR" b="1" dirty="0"/>
              <a:t>, </a:t>
            </a:r>
            <a:r>
              <a:rPr lang="ko-KR" altLang="en-US" b="1" dirty="0"/>
              <a:t>상대 </a:t>
            </a:r>
            <a:r>
              <a:rPr lang="ko-KR" altLang="en-US" b="1" dirty="0" err="1"/>
              <a:t>로더라고도</a:t>
            </a:r>
            <a:r>
              <a:rPr lang="ko-KR" altLang="en-US" b="1" dirty="0"/>
              <a:t> 함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     • </a:t>
            </a:r>
            <a:r>
              <a:rPr lang="ko-KR" altLang="en-US" b="1" dirty="0"/>
              <a:t>동적 연결 </a:t>
            </a:r>
            <a:r>
              <a:rPr lang="ko-KR" altLang="en-US" b="1" dirty="0" err="1"/>
              <a:t>로더</a:t>
            </a:r>
            <a:r>
              <a:rPr lang="en-US" altLang="ko-KR" b="1" dirty="0"/>
              <a:t>(Dynamic  Loading Loader)</a:t>
            </a:r>
          </a:p>
          <a:p>
            <a:pPr eaLnBrk="1" hangingPunct="1"/>
            <a:r>
              <a:rPr lang="en-US" altLang="ko-KR" b="1" dirty="0"/>
              <a:t>        - </a:t>
            </a:r>
            <a:r>
              <a:rPr lang="ko-KR" altLang="en-US" b="1" dirty="0"/>
              <a:t>프로그램을 실행할 때 필요한 일부분만 적재하는 </a:t>
            </a:r>
            <a:r>
              <a:rPr lang="ko-KR" altLang="en-US" b="1" dirty="0" err="1"/>
              <a:t>로더</a:t>
            </a:r>
            <a:endParaRPr lang="en-US" altLang="ko-KR" b="1" dirty="0"/>
          </a:p>
          <a:p>
            <a:pPr eaLnBrk="1" hangingPunct="1"/>
            <a:r>
              <a:rPr lang="ko-KR" altLang="en-US" b="1" dirty="0"/>
              <a:t>③ </a:t>
            </a:r>
            <a:r>
              <a:rPr lang="ko-KR" altLang="en-US" b="1" dirty="0" err="1"/>
              <a:t>로더의</a:t>
            </a:r>
            <a:r>
              <a:rPr lang="ko-KR" altLang="en-US" b="1" dirty="0"/>
              <a:t> 실행 순서 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    1. </a:t>
            </a:r>
            <a:r>
              <a:rPr lang="ko-KR" altLang="en-US" b="1" dirty="0"/>
              <a:t>할당</a:t>
            </a:r>
            <a:r>
              <a:rPr lang="en-US" altLang="ko-KR" b="1" dirty="0"/>
              <a:t>(Allocation)</a:t>
            </a:r>
          </a:p>
          <a:p>
            <a:pPr eaLnBrk="1" hangingPunct="1"/>
            <a:r>
              <a:rPr lang="en-US" altLang="ko-KR" b="1" dirty="0"/>
              <a:t>    2. </a:t>
            </a:r>
            <a:r>
              <a:rPr lang="ko-KR" altLang="en-US" b="1" dirty="0"/>
              <a:t>연결</a:t>
            </a:r>
            <a:r>
              <a:rPr lang="en-US" altLang="ko-KR" b="1" dirty="0"/>
              <a:t>(Linking)</a:t>
            </a:r>
          </a:p>
          <a:p>
            <a:pPr eaLnBrk="1" hangingPunct="1"/>
            <a:r>
              <a:rPr lang="en-US" altLang="ko-KR" b="1" dirty="0"/>
              <a:t>    3. </a:t>
            </a:r>
            <a:r>
              <a:rPr lang="ko-KR" altLang="en-US" b="1" dirty="0"/>
              <a:t>재배치</a:t>
            </a:r>
            <a:r>
              <a:rPr lang="en-US" altLang="ko-KR" b="1" dirty="0"/>
              <a:t>(Relocation)</a:t>
            </a:r>
          </a:p>
          <a:p>
            <a:pPr eaLnBrk="1" hangingPunct="1"/>
            <a:r>
              <a:rPr lang="en-US" altLang="ko-KR" b="1" dirty="0"/>
              <a:t>    4. </a:t>
            </a:r>
            <a:r>
              <a:rPr lang="ko-KR" altLang="en-US" b="1" dirty="0"/>
              <a:t>적재</a:t>
            </a:r>
            <a:r>
              <a:rPr lang="en-US" altLang="ko-KR" b="1" dirty="0"/>
              <a:t>(Load)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50043662-2C99-41C8-B4DD-8A5F1B0FC9E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4339" name="직사각형 7"/>
          <p:cNvSpPr>
            <a:spLocks noChangeArrowheads="1"/>
          </p:cNvSpPr>
          <p:nvPr/>
        </p:nvSpPr>
        <p:spPr bwMode="auto">
          <a:xfrm>
            <a:off x="214313" y="754063"/>
            <a:ext cx="87153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(6) </a:t>
            </a:r>
            <a:r>
              <a:rPr lang="ko-KR" altLang="en-US" b="1"/>
              <a:t>매크로</a:t>
            </a:r>
            <a:r>
              <a:rPr lang="en-US" altLang="ko-KR" b="1"/>
              <a:t>(Macro)</a:t>
            </a:r>
            <a:r>
              <a:rPr lang="ko-KR" altLang="en-US" b="1"/>
              <a:t>와 매크로 프로세서</a:t>
            </a:r>
            <a:r>
              <a:rPr lang="en-US" altLang="ko-KR" b="1"/>
              <a:t>(Macro Processor)</a:t>
            </a:r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매크로 개념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프로그램 작성 시 한 프로그램 내에서 동일한 코드가 반복될 경우 반복되는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코드를 한번만 작성하여 특정이름으로 정의한 후 정의된 이름이 사용될 때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마다 작성된 코드를 삽입해서 실행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개방 서브루틴이라고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② 매크로 정의 내에 또 다른 매크로를 정의할 수 있음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2) </a:t>
            </a:r>
            <a:r>
              <a:rPr lang="ko-KR" altLang="en-US" b="1"/>
              <a:t>매크로 프로세서 기능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매크로 정의 인식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② 매크로 정의 저장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③ 매크로 호출 인식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④ 매크로 호출 확장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EE9B6ED-BBFF-4BA9-8F2A-5E4D48E76806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63600" y="1552575"/>
            <a:ext cx="81375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1"/>
              <a:t>  1) </a:t>
            </a:r>
            <a:r>
              <a:rPr lang="ko-KR" altLang="en-US" b="1"/>
              <a:t>운영체제는 컴퓨터 시스템의 자원들을 효율적으로 관리</a:t>
            </a:r>
            <a:endParaRPr lang="en-US" altLang="ko-KR" b="1"/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2) </a:t>
            </a:r>
            <a:r>
              <a:rPr lang="ko-KR" altLang="en-US" b="1"/>
              <a:t>사용자가 컴퓨터를 편리하고 효과적으로 사용할 수 있도록 환경을 제공</a:t>
            </a:r>
            <a:endParaRPr lang="en-US" altLang="ko-KR" b="1"/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3) </a:t>
            </a:r>
            <a:r>
              <a:rPr lang="ko-KR" altLang="en-US" b="1"/>
              <a:t>사용자와 컴퓨터 간의 인터페이스로서 동작하는 시스템 소프트웨어</a:t>
            </a:r>
            <a:endParaRPr lang="en-US" altLang="ko-KR" b="1"/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4) </a:t>
            </a:r>
            <a:r>
              <a:rPr lang="ko-KR" altLang="en-US" b="1"/>
              <a:t>운영체제의 계층은 하드웨어와 유틸리티 사이임</a:t>
            </a:r>
            <a:endParaRPr lang="en-US" altLang="ko-KR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57188" y="728663"/>
            <a:ext cx="3581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 b="1"/>
              <a:t>1. </a:t>
            </a:r>
            <a:r>
              <a:rPr lang="ko-KR" altLang="en-US" sz="2200" b="1"/>
              <a:t>운영체제의 개념 및 종류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692150" y="1158875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(1) </a:t>
            </a:r>
            <a:r>
              <a:rPr lang="ko-KR" altLang="en-US" sz="2000" b="1"/>
              <a:t>개념</a:t>
            </a:r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500438"/>
            <a:ext cx="4062413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CECF1EE3-FAA3-444F-B6B7-AC7AB7844019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39788" y="3643313"/>
            <a:ext cx="8039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1) </a:t>
            </a:r>
            <a:r>
              <a:rPr lang="ko-KR" altLang="en-US" b="1"/>
              <a:t>성능 평가 기준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처리능력</a:t>
            </a:r>
            <a:r>
              <a:rPr lang="en-US" altLang="ko-KR" b="1"/>
              <a:t>(Throughput) : </a:t>
            </a:r>
            <a:r>
              <a:rPr lang="ko-KR" altLang="en-US" b="1"/>
              <a:t>일정 시간 내에 시스템이 처리하는 일의 양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반환시간</a:t>
            </a:r>
            <a:r>
              <a:rPr lang="en-US" altLang="ko-KR" b="1"/>
              <a:t>(Turnaround time) : </a:t>
            </a:r>
            <a:r>
              <a:rPr lang="ko-KR" altLang="en-US" b="1"/>
              <a:t>시스템에 작업을 의뢰한 시간부터 처리가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완료될 때까지 걸리는 시간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③ 사용 가능도</a:t>
            </a:r>
            <a:r>
              <a:rPr lang="en-US" altLang="ko-KR" b="1"/>
              <a:t>(Availability) : </a:t>
            </a:r>
            <a:r>
              <a:rPr lang="ko-KR" altLang="en-US" b="1"/>
              <a:t>시스템을 사용할 필요가 있을 때 즉시 사용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가능한 정도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④ 신뢰도</a:t>
            </a:r>
            <a:r>
              <a:rPr lang="en-US" altLang="ko-KR" b="1"/>
              <a:t>(Reliability) : </a:t>
            </a:r>
            <a:r>
              <a:rPr lang="ko-KR" altLang="en-US" b="1"/>
              <a:t>시스템이 주어진 문제를 정확하게 해결하는 정도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95288" y="741363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(2) </a:t>
            </a:r>
            <a:r>
              <a:rPr lang="ko-KR" altLang="en-US" sz="2000" b="1"/>
              <a:t>목적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95288" y="3214688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(3) </a:t>
            </a:r>
            <a:r>
              <a:rPr lang="ko-KR" altLang="en-US" sz="2000" b="1"/>
              <a:t>성능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857250" y="1071563"/>
            <a:ext cx="78581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1) </a:t>
            </a:r>
            <a:r>
              <a:rPr lang="ko-KR" altLang="en-US" b="1"/>
              <a:t>사용자와 컴퓨터 간의 인터페이스 제공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2) </a:t>
            </a:r>
            <a:r>
              <a:rPr lang="ko-KR" altLang="en-US" b="1"/>
              <a:t>자원의 효율적인 운영 및 자원 스케줄링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3) </a:t>
            </a:r>
            <a:r>
              <a:rPr lang="ko-KR" altLang="en-US" b="1"/>
              <a:t>데이터 공유 및 주변장치 관리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4) </a:t>
            </a:r>
            <a:r>
              <a:rPr lang="ko-KR" altLang="en-US" b="1"/>
              <a:t>처리 능력 및 신뢰성 향상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5) </a:t>
            </a:r>
            <a:r>
              <a:rPr lang="ko-KR" altLang="en-US" b="1"/>
              <a:t>응답시간 단축</a:t>
            </a:r>
            <a:r>
              <a:rPr lang="en-US" altLang="ko-KR" b="1"/>
              <a:t>, </a:t>
            </a:r>
            <a:r>
              <a:rPr lang="ko-KR" altLang="en-US" b="1"/>
              <a:t>반환시간 단축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6) </a:t>
            </a:r>
            <a:r>
              <a:rPr lang="ko-KR" altLang="en-US" b="1"/>
              <a:t>시스템의 오류를 처리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E301575-1C90-4C42-B7DF-5982148FE7EA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642938" y="923925"/>
            <a:ext cx="82153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2) </a:t>
            </a:r>
            <a:r>
              <a:rPr lang="ko-KR" altLang="en-US" b="1"/>
              <a:t>성능 평가 방법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벤치마크</a:t>
            </a:r>
            <a:r>
              <a:rPr lang="en-US" altLang="ko-KR" b="1"/>
              <a:t>(Benchmark) : </a:t>
            </a:r>
            <a:r>
              <a:rPr lang="ko-KR" altLang="en-US" b="1"/>
              <a:t>프로그램을 수행하여 성능을 측정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시뮬레이션</a:t>
            </a:r>
            <a:r>
              <a:rPr lang="en-US" altLang="ko-KR" b="1"/>
              <a:t>(Simulation) : </a:t>
            </a:r>
            <a:r>
              <a:rPr lang="ko-KR" altLang="en-US" b="1"/>
              <a:t>시스템의 내부 특성을 프로그램으로 표현하여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성능 측정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③ 수학적 모델 </a:t>
            </a:r>
            <a:r>
              <a:rPr lang="en-US" altLang="ko-KR" b="1"/>
              <a:t>: </a:t>
            </a:r>
            <a:r>
              <a:rPr lang="ko-KR" altLang="en-US" b="1"/>
              <a:t>수학적 공식으로 성능을 측정</a:t>
            </a:r>
          </a:p>
        </p:txBody>
      </p:sp>
      <p:sp>
        <p:nvSpPr>
          <p:cNvPr id="5124" name="직사각형 4"/>
          <p:cNvSpPr>
            <a:spLocks noChangeArrowheads="1"/>
          </p:cNvSpPr>
          <p:nvPr/>
        </p:nvSpPr>
        <p:spPr bwMode="auto">
          <a:xfrm>
            <a:off x="285750" y="2928938"/>
            <a:ext cx="353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(4) </a:t>
            </a:r>
            <a:r>
              <a:rPr lang="ko-KR" altLang="en-US" sz="2000" b="1"/>
              <a:t>운영체제의 운용기법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4375" y="3357563"/>
            <a:ext cx="8143875" cy="2708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arenR"/>
              <a:defRPr/>
            </a:pPr>
            <a:r>
              <a:rPr lang="ko-KR" altLang="en-US" b="1" dirty="0"/>
              <a:t>일괄 처리 시스템</a:t>
            </a:r>
            <a:r>
              <a:rPr lang="en-US" altLang="ko-KR" b="1" dirty="0"/>
              <a:t>(Batch Processing System)</a:t>
            </a:r>
            <a:endParaRPr lang="ko-KR" altLang="en-US" b="1" dirty="0"/>
          </a:p>
          <a:p>
            <a:pPr marL="342900" indent="-342900">
              <a:lnSpc>
                <a:spcPct val="120000"/>
              </a:lnSpc>
              <a:defRPr/>
            </a:pPr>
            <a:r>
              <a:rPr lang="ko-KR" altLang="en-US" b="1" dirty="0"/>
              <a:t>    ① 초기의 컴퓨터 시스템에서 사용된 형태로</a:t>
            </a:r>
            <a:r>
              <a:rPr lang="en-US" altLang="ko-KR" b="1" dirty="0"/>
              <a:t>, </a:t>
            </a:r>
            <a:r>
              <a:rPr lang="ko-KR" altLang="en-US" b="1" dirty="0"/>
              <a:t>일정량의 데이터를 모아서  </a:t>
            </a:r>
            <a:endParaRPr lang="en-US" altLang="ko-KR" b="1" dirty="0"/>
          </a:p>
          <a:p>
            <a:pPr marL="342900" indent="-342900">
              <a:lnSpc>
                <a:spcPct val="120000"/>
              </a:lnSpc>
              <a:defRPr/>
            </a:pPr>
            <a:r>
              <a:rPr lang="en-US" altLang="ko-KR" b="1" dirty="0"/>
              <a:t>        </a:t>
            </a:r>
            <a:r>
              <a:rPr lang="ko-KR" altLang="en-US" b="1" dirty="0"/>
              <a:t>한꺼번에 처리하는 방식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b="1" dirty="0"/>
              <a:t>    ② 일괄 처리를 위해 적절할 작업 제어 언어</a:t>
            </a:r>
            <a:r>
              <a:rPr lang="en-US" altLang="ko-KR" b="1" dirty="0"/>
              <a:t>(JCL , Job Control Language)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        </a:t>
            </a:r>
            <a:r>
              <a:rPr lang="ko-KR" altLang="en-US" b="1" dirty="0"/>
              <a:t>를 제공해야 함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b="1" dirty="0"/>
              <a:t>    ③ 컴퓨터 시스템을 효율적으로 사용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b="1" dirty="0"/>
              <a:t>    ④ 반환 시간이 늦지만 하나의 작업이 모든 자원을 독점하므로 </a:t>
            </a:r>
            <a:r>
              <a:rPr lang="en-US" altLang="ko-KR" b="1" dirty="0"/>
              <a:t>CPU </a:t>
            </a:r>
            <a:r>
              <a:rPr lang="ko-KR" altLang="en-US" b="1" dirty="0"/>
              <a:t>유휴 </a:t>
            </a:r>
            <a:endParaRPr lang="en-US" altLang="ko-KR" b="1" dirty="0"/>
          </a:p>
          <a:p>
            <a:pPr>
              <a:lnSpc>
                <a:spcPct val="120000"/>
              </a:lnSpc>
              <a:defRPr/>
            </a:pPr>
            <a:r>
              <a:rPr lang="en-US" altLang="ko-KR" b="1" dirty="0"/>
              <a:t>        </a:t>
            </a:r>
            <a:r>
              <a:rPr lang="ko-KR" altLang="en-US" b="1" dirty="0"/>
              <a:t>시간을 줄임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D5A8523-44D2-48B0-A90D-56C87FEFBC1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42875" y="733425"/>
            <a:ext cx="88582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2) </a:t>
            </a:r>
            <a:r>
              <a:rPr lang="ko-KR" altLang="en-US" b="1"/>
              <a:t>다중 프로그래밍 시스템</a:t>
            </a:r>
            <a:r>
              <a:rPr lang="en-US" altLang="ko-KR" b="1"/>
              <a:t>(Multi Programming System)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하나의 </a:t>
            </a:r>
            <a:r>
              <a:rPr lang="en-US" altLang="ko-KR" b="1"/>
              <a:t>CPU</a:t>
            </a:r>
            <a:r>
              <a:rPr lang="ko-KR" altLang="en-US" b="1"/>
              <a:t>와 주기억장치를 이용하여 여러 개의 프로그램을 동시에 처리하는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방식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</a:t>
            </a:r>
            <a:r>
              <a:rPr lang="en-US" altLang="ko-KR" b="1"/>
              <a:t>CPU</a:t>
            </a:r>
            <a:r>
              <a:rPr lang="ko-KR" altLang="en-US" b="1"/>
              <a:t>의 사용률과 처리량이 증가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3) </a:t>
            </a:r>
            <a:r>
              <a:rPr lang="ko-KR" altLang="en-US" b="1"/>
              <a:t>시분할 시스템</a:t>
            </a:r>
            <a:r>
              <a:rPr lang="en-US" altLang="ko-KR" b="1"/>
              <a:t>(Time Sharing System)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여러 명의 사용자가 사용하는 시스템에서 컴퓨터가 사용자들의 프로그램을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번갈아 가며 처리해 줌으로써 각 사용자에게 독립된 컴퓨터를 사용하는 느낌을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</a:t>
            </a:r>
            <a:r>
              <a:rPr lang="ko-KR" altLang="en-US" b="1"/>
              <a:t> 받음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라운드 로빈</a:t>
            </a:r>
            <a:r>
              <a:rPr lang="en-US" altLang="ko-KR" b="1"/>
              <a:t>(Round Robin)</a:t>
            </a:r>
            <a:r>
              <a:rPr lang="ko-KR" altLang="en-US" b="1"/>
              <a:t>방식을 사용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③ 다중 프로그래밍 방식과 결합하여 모든 작업이 동시에 진행되는 것처럼 대화식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</a:t>
            </a:r>
            <a:r>
              <a:rPr lang="ko-KR" altLang="en-US" b="1"/>
              <a:t> 처리가 가능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④ 시스템의 전체 효율은 좋아지나 개인별 사용자 입장에서는 반응 속도가 느려질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</a:t>
            </a:r>
            <a:r>
              <a:rPr lang="ko-KR" altLang="en-US" b="1"/>
              <a:t> 수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⑤ 긴 작업에 대한 응답 시간을 최소한으로 줄이는 것을 목적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⑥ 각 사용자는 기억 장치에 독립된 프로그램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8349B88-6C08-4182-B616-E280DB86C26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14313" y="841375"/>
            <a:ext cx="85725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4) </a:t>
            </a:r>
            <a:r>
              <a:rPr lang="ko-KR" altLang="en-US" b="1"/>
              <a:t>다중 처리 시스템</a:t>
            </a:r>
            <a:r>
              <a:rPr lang="en-US" altLang="ko-KR" b="1"/>
              <a:t>(Multi Processing System)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여러 개의 </a:t>
            </a:r>
            <a:r>
              <a:rPr lang="en-US" altLang="ko-KR" b="1"/>
              <a:t>CPU</a:t>
            </a:r>
            <a:r>
              <a:rPr lang="ko-KR" altLang="en-US" b="1"/>
              <a:t>와 하나의 주기억장치를 이용하여 여러 개의 프로그램을 동시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에 처리하는 방식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여러 </a:t>
            </a:r>
            <a:r>
              <a:rPr lang="en-US" altLang="ko-KR" b="1"/>
              <a:t>CPU</a:t>
            </a:r>
            <a:r>
              <a:rPr lang="ko-KR" altLang="en-US" b="1"/>
              <a:t>는 하나의 메모리를 공유함으로 단일 운영체제에 의해 관리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③ 프로그램의 처리 속도는 빠름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④ 기억장치</a:t>
            </a:r>
            <a:r>
              <a:rPr lang="en-US" altLang="ko-KR" b="1"/>
              <a:t>, </a:t>
            </a:r>
            <a:r>
              <a:rPr lang="ko-KR" altLang="en-US" b="1"/>
              <a:t>입</a:t>
            </a:r>
            <a:r>
              <a:rPr lang="en-US" altLang="ko-KR" b="1"/>
              <a:t>/</a:t>
            </a:r>
            <a:r>
              <a:rPr lang="ko-KR" altLang="en-US" b="1"/>
              <a:t>출력 장치 등의 자원 공유에 대한 문제 관리가 어려움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5) </a:t>
            </a:r>
            <a:r>
              <a:rPr lang="ko-KR" altLang="en-US" b="1"/>
              <a:t>실시간 처리 시스템</a:t>
            </a:r>
            <a:r>
              <a:rPr lang="en-US" altLang="ko-KR" b="1"/>
              <a:t>(Real Time Processing System)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데이터 발생 또는 데이터에 대한 처리 요구가 있는 즉시 처리하여 응답해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주는 시스템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주어진 적정 시간 내에 답을 주어야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③ 우주선 운행이나 레이더 추적기</a:t>
            </a:r>
            <a:r>
              <a:rPr lang="en-US" altLang="ko-KR" b="1"/>
              <a:t>, </a:t>
            </a:r>
            <a:r>
              <a:rPr lang="ko-KR" altLang="en-US" b="1"/>
              <a:t>은행의 온라인 업무 등 시간에 제한을 두고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수행되어야 하는 작업에 사용</a:t>
            </a:r>
            <a:endParaRPr lang="ko-KR" altLang="en-US"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2B57A5A-F350-4708-90F9-54FB4EB15DF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6" name="Rectangle 232"/>
          <p:cNvSpPr>
            <a:spLocks noChangeArrowheads="1"/>
          </p:cNvSpPr>
          <p:nvPr/>
        </p:nvSpPr>
        <p:spPr bwMode="auto">
          <a:xfrm>
            <a:off x="0" y="53308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1000">
                <a:solidFill>
                  <a:srgbClr val="000000"/>
                </a:solidFill>
                <a:latin typeface="바탕" panose="02030600000101010101" pitchFamily="18" charset="-127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357188" y="857250"/>
            <a:ext cx="842962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6) </a:t>
            </a:r>
            <a:r>
              <a:rPr lang="ko-KR" altLang="en-US" b="1"/>
              <a:t>다중 모드 시스템</a:t>
            </a:r>
            <a:r>
              <a:rPr lang="en-US" altLang="ko-KR" b="1"/>
              <a:t>(Multi Mode System)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일괄 처리 시스템</a:t>
            </a:r>
            <a:r>
              <a:rPr lang="en-US" altLang="ko-KR" b="1"/>
              <a:t>, </a:t>
            </a:r>
            <a:r>
              <a:rPr lang="ko-KR" altLang="en-US" b="1"/>
              <a:t>시분할 시스템</a:t>
            </a:r>
            <a:r>
              <a:rPr lang="en-US" altLang="ko-KR" b="1"/>
              <a:t>, </a:t>
            </a:r>
            <a:r>
              <a:rPr lang="ko-KR" altLang="en-US" b="1"/>
              <a:t>다중 처리 시스템</a:t>
            </a:r>
            <a:r>
              <a:rPr lang="en-US" altLang="ko-KR" b="1"/>
              <a:t>, </a:t>
            </a:r>
            <a:r>
              <a:rPr lang="ko-KR" altLang="en-US" b="1"/>
              <a:t>실시간 처리 시스템을 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시스템에서 모두 제공하는 방식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7) </a:t>
            </a:r>
            <a:r>
              <a:rPr lang="ko-KR" altLang="en-US" b="1"/>
              <a:t>분산 처리 시스템</a:t>
            </a:r>
            <a:r>
              <a:rPr lang="en-US" altLang="ko-KR" b="1"/>
              <a:t>(Distributed Processing System)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여러 개의 컴퓨터를 통신 회선으로 연결하여 하나의 작업을 처리하는 방식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※ </a:t>
            </a:r>
            <a:r>
              <a:rPr lang="ko-KR" altLang="en-US" b="1"/>
              <a:t>운영체제의 운용 기법 발달 과정</a:t>
            </a:r>
          </a:p>
        </p:txBody>
      </p:sp>
      <p:pic>
        <p:nvPicPr>
          <p:cNvPr id="8198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071938"/>
            <a:ext cx="8559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B1D112C-0052-488A-8839-E63595EC41F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875" y="601663"/>
            <a:ext cx="8929688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시스템 소프트웨어의 종류</a:t>
            </a:r>
            <a:endParaRPr lang="en-US" altLang="ko-KR" sz="2000" b="1" dirty="0"/>
          </a:p>
          <a:p>
            <a:pPr marL="457200" indent="-457200">
              <a:defRPr/>
            </a:pPr>
            <a:endParaRPr lang="ko-KR" altLang="en-US" sz="800" b="1" dirty="0"/>
          </a:p>
          <a:p>
            <a:pPr>
              <a:defRPr/>
            </a:pPr>
            <a:r>
              <a:rPr lang="en-US" altLang="ko-KR" b="1" dirty="0"/>
              <a:t>   (1) </a:t>
            </a:r>
            <a:r>
              <a:rPr lang="ko-KR" altLang="en-US" b="1" dirty="0"/>
              <a:t>시스템 소프트웨어 개념 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    1) </a:t>
            </a:r>
            <a:r>
              <a:rPr lang="ko-KR" altLang="en-US" b="1" dirty="0"/>
              <a:t>시스템 소프트웨어는 시스템 전체를 작동시키는 프로그램으로</a:t>
            </a:r>
            <a:r>
              <a:rPr lang="en-US" altLang="ko-KR" b="1" dirty="0"/>
              <a:t>, </a:t>
            </a:r>
            <a:r>
              <a:rPr lang="ko-KR" altLang="en-US" b="1" dirty="0"/>
              <a:t>프로그램을 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        </a:t>
            </a:r>
            <a:r>
              <a:rPr lang="ko-KR" altLang="en-US" b="1" dirty="0" err="1"/>
              <a:t>주기억</a:t>
            </a:r>
            <a:r>
              <a:rPr lang="ko-KR" altLang="en-US" b="1" dirty="0"/>
              <a:t> 장치에 적재시키거나 인터럽트 관리</a:t>
            </a:r>
            <a:r>
              <a:rPr lang="en-US" altLang="ko-KR" b="1" dirty="0"/>
              <a:t>, </a:t>
            </a:r>
            <a:r>
              <a:rPr lang="ko-KR" altLang="en-US" b="1" dirty="0"/>
              <a:t>장치 관리</a:t>
            </a:r>
            <a:r>
              <a:rPr lang="en-US" altLang="ko-KR" b="1" dirty="0"/>
              <a:t>, </a:t>
            </a:r>
            <a:r>
              <a:rPr lang="ko-KR" altLang="en-US" b="1" dirty="0"/>
              <a:t>언어 번역 등의 기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        </a:t>
            </a:r>
            <a:r>
              <a:rPr lang="ko-KR" altLang="en-US" b="1" dirty="0"/>
              <a:t>능을 담당</a:t>
            </a:r>
          </a:p>
          <a:p>
            <a:pPr>
              <a:defRPr/>
            </a:pPr>
            <a:r>
              <a:rPr lang="en-US" altLang="ko-KR" b="1" dirty="0"/>
              <a:t>        2) </a:t>
            </a:r>
            <a:r>
              <a:rPr lang="ko-KR" altLang="en-US" b="1" dirty="0"/>
              <a:t>시스템 소프트웨어의 대표적인 프로그램으로 운영체제가 있으며</a:t>
            </a:r>
            <a:r>
              <a:rPr lang="en-US" altLang="ko-KR" b="1" dirty="0"/>
              <a:t>, </a:t>
            </a:r>
            <a:r>
              <a:rPr lang="ko-KR" altLang="en-US" b="1" dirty="0"/>
              <a:t>그 외에는 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        </a:t>
            </a:r>
            <a:r>
              <a:rPr lang="ko-KR" altLang="en-US" b="1" dirty="0"/>
              <a:t>언어 번역 프로그램</a:t>
            </a:r>
            <a:r>
              <a:rPr lang="en-US" altLang="ko-KR" b="1" dirty="0"/>
              <a:t>, </a:t>
            </a:r>
            <a:r>
              <a:rPr lang="ko-KR" altLang="en-US" b="1" dirty="0"/>
              <a:t>매크로 프로세서</a:t>
            </a:r>
            <a:r>
              <a:rPr lang="en-US" altLang="ko-KR" b="1" dirty="0"/>
              <a:t>, </a:t>
            </a:r>
            <a:r>
              <a:rPr lang="ko-KR" altLang="en-US" b="1" dirty="0" err="1"/>
              <a:t>링커</a:t>
            </a:r>
            <a:r>
              <a:rPr lang="en-US" altLang="ko-KR" b="1" dirty="0"/>
              <a:t>, </a:t>
            </a:r>
            <a:r>
              <a:rPr lang="ko-KR" altLang="en-US" b="1" dirty="0"/>
              <a:t>라이브러리</a:t>
            </a:r>
            <a:r>
              <a:rPr lang="en-US" altLang="ko-KR" b="1" dirty="0"/>
              <a:t>, </a:t>
            </a:r>
            <a:r>
              <a:rPr lang="ko-KR" altLang="en-US" b="1" dirty="0" err="1"/>
              <a:t>로더</a:t>
            </a:r>
            <a:r>
              <a:rPr lang="ko-KR" altLang="en-US" b="1" dirty="0"/>
              <a:t> 등이 있음</a:t>
            </a:r>
            <a:endParaRPr lang="en-US" altLang="ko-KR" b="1" dirty="0"/>
          </a:p>
          <a:p>
            <a:pPr>
              <a:defRPr/>
            </a:pPr>
            <a:endParaRPr lang="ko-KR" altLang="en-US" sz="800" b="1" dirty="0"/>
          </a:p>
          <a:p>
            <a:pPr>
              <a:defRPr/>
            </a:pPr>
            <a:r>
              <a:rPr lang="en-US" altLang="ko-KR" b="1" dirty="0"/>
              <a:t>   (2) </a:t>
            </a:r>
            <a:r>
              <a:rPr lang="ko-KR" altLang="en-US" b="1" dirty="0"/>
              <a:t>시스템 소프트웨어의 구성</a:t>
            </a:r>
          </a:p>
          <a:p>
            <a:pPr>
              <a:defRPr/>
            </a:pPr>
            <a:r>
              <a:rPr lang="en-US" altLang="ko-KR" b="1" dirty="0"/>
              <a:t>        1) </a:t>
            </a:r>
            <a:r>
              <a:rPr lang="ko-KR" altLang="en-US" b="1" dirty="0"/>
              <a:t>제어 프로그램</a:t>
            </a:r>
            <a:endParaRPr lang="en-US" altLang="ko-KR" b="1" dirty="0"/>
          </a:p>
          <a:p>
            <a:pPr>
              <a:defRPr/>
            </a:pPr>
            <a:r>
              <a:rPr lang="ko-KR" altLang="en-US" b="1" dirty="0"/>
              <a:t>            ① 감시 프로그램</a:t>
            </a:r>
            <a:r>
              <a:rPr lang="en-US" altLang="ko-KR" b="1" dirty="0"/>
              <a:t>(Supervisor Program)</a:t>
            </a:r>
          </a:p>
          <a:p>
            <a:pPr>
              <a:defRPr/>
            </a:pPr>
            <a:r>
              <a:rPr lang="ko-KR" altLang="en-US" b="1" dirty="0"/>
              <a:t>                시스템의 모든 동작 및 상태를 관리하고 감독하는 프로그램으로</a:t>
            </a:r>
            <a:r>
              <a:rPr lang="en-US" altLang="ko-KR" b="1" dirty="0"/>
              <a:t>, </a:t>
            </a:r>
            <a:r>
              <a:rPr lang="ko-KR" altLang="en-US" b="1" dirty="0" err="1"/>
              <a:t>운영체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            </a:t>
            </a:r>
            <a:r>
              <a:rPr lang="ko-KR" altLang="en-US" b="1" dirty="0"/>
              <a:t>제의 가장 중요한 역할을 담당</a:t>
            </a:r>
          </a:p>
          <a:p>
            <a:pPr>
              <a:defRPr/>
            </a:pPr>
            <a:r>
              <a:rPr lang="ko-KR" altLang="en-US" b="1" dirty="0"/>
              <a:t>            ② 작업 제어 프로그램</a:t>
            </a:r>
            <a:r>
              <a:rPr lang="en-US" altLang="ko-KR" b="1" dirty="0"/>
              <a:t>(Job Control Program)</a:t>
            </a:r>
          </a:p>
          <a:p>
            <a:pPr>
              <a:defRPr/>
            </a:pPr>
            <a:r>
              <a:rPr lang="ko-KR" altLang="en-US" b="1" dirty="0"/>
              <a:t>                어떤 업무를 처리하고 다른 작업으로의 이행을 자동적으로 처리하기 위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            </a:t>
            </a:r>
            <a:r>
              <a:rPr lang="ko-KR" altLang="en-US" b="1" dirty="0"/>
              <a:t>한 준비 및 작업의 연속처리를 위한 스케줄링</a:t>
            </a:r>
            <a:r>
              <a:rPr lang="en-US" altLang="ko-KR" b="1" dirty="0"/>
              <a:t>, </a:t>
            </a:r>
            <a:r>
              <a:rPr lang="ko-KR" altLang="en-US" b="1" dirty="0"/>
              <a:t>시스템의 자원 할당을  담당</a:t>
            </a:r>
          </a:p>
          <a:p>
            <a:pPr>
              <a:defRPr/>
            </a:pPr>
            <a:r>
              <a:rPr lang="ko-KR" altLang="en-US" b="1" dirty="0"/>
              <a:t>            ③ 데이터 관리 프로그램</a:t>
            </a:r>
            <a:r>
              <a:rPr lang="en-US" altLang="ko-KR" b="1" dirty="0"/>
              <a:t>(Data Management Program)</a:t>
            </a:r>
          </a:p>
          <a:p>
            <a:pPr>
              <a:defRPr/>
            </a:pPr>
            <a:r>
              <a:rPr lang="ko-KR" altLang="en-US" b="1" dirty="0"/>
              <a:t>                주기억장치와 보조 기억 장치 간의 자료 이동</a:t>
            </a:r>
            <a:r>
              <a:rPr lang="en-US" altLang="ko-KR" b="1" dirty="0"/>
              <a:t>, </a:t>
            </a:r>
            <a:r>
              <a:rPr lang="ko-KR" altLang="en-US" b="1" dirty="0"/>
              <a:t>파일의 조작 및 처리</a:t>
            </a:r>
            <a:r>
              <a:rPr lang="en-US" altLang="ko-KR" b="1" dirty="0"/>
              <a:t>, </a:t>
            </a:r>
            <a:r>
              <a:rPr lang="ko-KR" altLang="en-US" b="1" dirty="0"/>
              <a:t>입출력</a:t>
            </a:r>
          </a:p>
          <a:p>
            <a:pPr>
              <a:defRPr/>
            </a:pPr>
            <a:r>
              <a:rPr lang="ko-KR" altLang="en-US" b="1" dirty="0"/>
              <a:t>                자료들과 프로그램 간의 연결 등 시스템에서 취급하는 파일과 데이터를 표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            </a:t>
            </a:r>
            <a:r>
              <a:rPr lang="ko-KR" altLang="en-US" b="1" dirty="0" err="1"/>
              <a:t>준적인</a:t>
            </a:r>
            <a:r>
              <a:rPr lang="ko-KR" altLang="en-US" b="1" dirty="0"/>
              <a:t> 방법으로 처리할 수 있도록 관리하는 프로그램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71F9F58-C26D-43E3-9B9E-9A1D92099C2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0243" name="직사각형 7"/>
          <p:cNvSpPr>
            <a:spLocks noChangeArrowheads="1"/>
          </p:cNvSpPr>
          <p:nvPr/>
        </p:nvSpPr>
        <p:spPr bwMode="auto">
          <a:xfrm>
            <a:off x="214313" y="654050"/>
            <a:ext cx="8715375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    2) </a:t>
            </a:r>
            <a:r>
              <a:rPr lang="ko-KR" altLang="en-US" b="1"/>
              <a:t>처리 프로그램 </a:t>
            </a:r>
            <a:endParaRPr lang="en-US" altLang="ko-KR" b="1"/>
          </a:p>
          <a:p>
            <a:pPr eaLnBrk="1" hangingPunct="1"/>
            <a:r>
              <a:rPr lang="ko-KR" altLang="en-US" b="1"/>
              <a:t>        ① 언어 번역 프로그램</a:t>
            </a:r>
            <a:r>
              <a:rPr lang="en-US" altLang="ko-KR" b="1"/>
              <a:t>(Language Translate Program) : </a:t>
            </a:r>
            <a:r>
              <a:rPr lang="ko-KR" altLang="en-US" b="1"/>
              <a:t>어셈블러</a:t>
            </a:r>
            <a:r>
              <a:rPr lang="en-US" altLang="ko-KR" b="1"/>
              <a:t>, </a:t>
            </a:r>
            <a:r>
              <a:rPr lang="ko-KR" altLang="en-US" b="1"/>
              <a:t>컴파일러</a:t>
            </a:r>
            <a:r>
              <a:rPr lang="en-US" altLang="ko-KR" b="1"/>
              <a:t>,</a:t>
            </a:r>
          </a:p>
          <a:p>
            <a:pPr eaLnBrk="1" hangingPunct="1"/>
            <a:r>
              <a:rPr lang="ko-KR" altLang="en-US" b="1"/>
              <a:t>            인터프리터 </a:t>
            </a:r>
            <a:endParaRPr lang="en-US" altLang="ko-KR" b="1"/>
          </a:p>
          <a:p>
            <a:pPr eaLnBrk="1" hangingPunct="1"/>
            <a:r>
              <a:rPr lang="ko-KR" altLang="en-US" b="1"/>
              <a:t>        ② 서비스 프로그램</a:t>
            </a:r>
            <a:r>
              <a:rPr lang="en-US" altLang="ko-KR" b="1"/>
              <a:t>(Service Program) : </a:t>
            </a:r>
            <a:r>
              <a:rPr lang="ko-KR" altLang="en-US" b="1"/>
              <a:t>연결 편집기</a:t>
            </a:r>
            <a:r>
              <a:rPr lang="en-US" altLang="ko-KR" b="1"/>
              <a:t>, </a:t>
            </a:r>
            <a:r>
              <a:rPr lang="ko-KR" altLang="en-US" b="1"/>
              <a:t>라이브러리</a:t>
            </a:r>
          </a:p>
          <a:p>
            <a:pPr eaLnBrk="1" hangingPunct="1"/>
            <a:r>
              <a:rPr lang="ko-KR" altLang="en-US" b="1"/>
              <a:t>        ③ 문제 프로그램</a:t>
            </a:r>
            <a:r>
              <a:rPr lang="en-US" altLang="ko-KR" b="1"/>
              <a:t>(Problem Program) : </a:t>
            </a:r>
            <a:r>
              <a:rPr lang="ko-KR" altLang="en-US" b="1"/>
              <a:t>사용자가 작성한 프로그램</a:t>
            </a:r>
            <a:endParaRPr lang="en-US" altLang="ko-KR" b="1"/>
          </a:p>
          <a:p>
            <a:pPr eaLnBrk="1" hangingPunct="1"/>
            <a:endParaRPr lang="ko-KR" altLang="en-US" sz="800" b="1"/>
          </a:p>
          <a:p>
            <a:pPr eaLnBrk="1" hangingPunct="1"/>
            <a:r>
              <a:rPr lang="en-US" altLang="ko-KR" b="1"/>
              <a:t>(3) </a:t>
            </a:r>
            <a:r>
              <a:rPr lang="ko-KR" altLang="en-US" b="1"/>
              <a:t>어셈블리어</a:t>
            </a:r>
            <a:r>
              <a:rPr lang="en-US" altLang="ko-KR" b="1"/>
              <a:t>(Assembly Language)</a:t>
            </a:r>
            <a:r>
              <a:rPr lang="ko-KR" altLang="en-US" b="1"/>
              <a:t>와 어셈블러</a:t>
            </a:r>
            <a:r>
              <a:rPr lang="en-US" altLang="ko-KR" b="1"/>
              <a:t>(Assembler)</a:t>
            </a:r>
          </a:p>
          <a:p>
            <a:pPr eaLnBrk="1" hangingPunct="1"/>
            <a:r>
              <a:rPr lang="en-US" altLang="ko-KR" b="1"/>
              <a:t>    1) </a:t>
            </a:r>
            <a:r>
              <a:rPr lang="ko-KR" altLang="en-US" b="1"/>
              <a:t>어셈블리어의 개요 </a:t>
            </a:r>
            <a:endParaRPr lang="en-US" altLang="ko-KR" b="1"/>
          </a:p>
          <a:p>
            <a:pPr eaLnBrk="1" hangingPunct="1"/>
            <a:r>
              <a:rPr lang="ko-KR" altLang="en-US" b="1"/>
              <a:t>        어셈블리어는 사용자가 이해하기 어려운 기계어 대신에 명령 기능을 쉽게 연상</a:t>
            </a:r>
          </a:p>
          <a:p>
            <a:pPr eaLnBrk="1" hangingPunct="1"/>
            <a:r>
              <a:rPr lang="ko-KR" altLang="en-US" b="1"/>
              <a:t>        할 수 있는 기호를 기계어와 </a:t>
            </a:r>
            <a:r>
              <a:rPr lang="en-US" altLang="ko-KR" b="1"/>
              <a:t>1:1</a:t>
            </a:r>
            <a:r>
              <a:rPr lang="ko-KR" altLang="en-US" b="1"/>
              <a:t>로 대응시켜 코드화한 기호 언어</a:t>
            </a:r>
          </a:p>
          <a:p>
            <a:pPr eaLnBrk="1" hangingPunct="1"/>
            <a:r>
              <a:rPr lang="ko-KR" altLang="en-US" b="1"/>
              <a:t>        ① 프로그램에 기호화된 명령 및 주소를 사용</a:t>
            </a:r>
          </a:p>
          <a:p>
            <a:pPr eaLnBrk="1" hangingPunct="1"/>
            <a:r>
              <a:rPr lang="ko-KR" altLang="en-US" b="1"/>
              <a:t>        ② 어셈블리어의 기본 동작은 동일하지만 </a:t>
            </a:r>
            <a:r>
              <a:rPr lang="en-US" altLang="ko-KR" b="1"/>
              <a:t>CPU</a:t>
            </a:r>
            <a:r>
              <a:rPr lang="ko-KR" altLang="en-US" b="1"/>
              <a:t>마다 사용되는 어셈블리어가 </a:t>
            </a:r>
            <a:endParaRPr lang="en-US" altLang="ko-KR" b="1"/>
          </a:p>
          <a:p>
            <a:pPr eaLnBrk="1" hangingPunct="1"/>
            <a:r>
              <a:rPr lang="en-US" altLang="ko-KR" b="1"/>
              <a:t>            </a:t>
            </a:r>
            <a:r>
              <a:rPr lang="ko-KR" altLang="en-US" b="1"/>
              <a:t>다를 수 있음</a:t>
            </a:r>
          </a:p>
          <a:p>
            <a:pPr eaLnBrk="1" hangingPunct="1"/>
            <a:r>
              <a:rPr lang="ko-KR" altLang="en-US" b="1"/>
              <a:t>        ③ 기계어와 비교하여 읽기 쉽고 프로그램에 데이터를 사용하기 쉬움</a:t>
            </a:r>
          </a:p>
          <a:p>
            <a:pPr eaLnBrk="1" hangingPunct="1"/>
            <a:r>
              <a:rPr lang="ko-KR" altLang="en-US" b="1"/>
              <a:t>        ④ 기계어로 번역하는 과정이 필요</a:t>
            </a:r>
          </a:p>
          <a:p>
            <a:pPr eaLnBrk="1" hangingPunct="1"/>
            <a:r>
              <a:rPr lang="en-US" altLang="ko-KR" b="1"/>
              <a:t>    2) </a:t>
            </a:r>
            <a:r>
              <a:rPr lang="ko-KR" altLang="en-US" b="1"/>
              <a:t>어셈블러</a:t>
            </a:r>
          </a:p>
          <a:p>
            <a:pPr eaLnBrk="1" hangingPunct="1"/>
            <a:r>
              <a:rPr lang="ko-KR" altLang="en-US" b="1"/>
              <a:t>        어셈블러는 어셈블리어로 작성된 원시 프로그램을 기계어로 된 목적 프로그램</a:t>
            </a:r>
            <a:endParaRPr lang="en-US" altLang="ko-KR" b="1"/>
          </a:p>
          <a:p>
            <a:pPr eaLnBrk="1" hangingPunct="1"/>
            <a:r>
              <a:rPr lang="en-US" altLang="ko-KR" b="1"/>
              <a:t>        </a:t>
            </a:r>
            <a:r>
              <a:rPr lang="ko-KR" altLang="en-US" b="1"/>
              <a:t>으로 번역하는 언어 번역 프로그램</a:t>
            </a:r>
          </a:p>
          <a:p>
            <a:pPr eaLnBrk="1" hangingPunct="1"/>
            <a:r>
              <a:rPr lang="ko-KR" altLang="en-US" b="1"/>
              <a:t>        ① 단일 패스 어셈블러와 이중 패스 어셈블러가 있음</a:t>
            </a:r>
          </a:p>
          <a:p>
            <a:pPr eaLnBrk="1" hangingPunct="1"/>
            <a:r>
              <a:rPr lang="ko-KR" altLang="en-US" b="1"/>
              <a:t>        ② 두개의 </a:t>
            </a:r>
            <a:r>
              <a:rPr lang="en-US" altLang="ko-KR" b="1"/>
              <a:t>Pass</a:t>
            </a:r>
            <a:r>
              <a:rPr lang="ko-KR" altLang="en-US" b="1"/>
              <a:t>로 구성하면 기호를 정의하기 전에 사용할 수 있어 프로그램 작</a:t>
            </a:r>
          </a:p>
          <a:p>
            <a:pPr eaLnBrk="1" hangingPunct="1"/>
            <a:r>
              <a:rPr lang="ko-KR" altLang="en-US" b="1"/>
              <a:t>            성이 용이함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1447</Words>
  <Application>Microsoft Office PowerPoint</Application>
  <PresentationFormat>화면 슬라이드 쇼(4:3)</PresentationFormat>
  <Paragraphs>193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HY중고딕</vt:lpstr>
      <vt:lpstr>견고딕</vt:lpstr>
      <vt:lpstr>굴림</vt:lpstr>
      <vt:lpstr>바탕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Dong Hyun</dc:creator>
  <cp:lastModifiedBy>Dong Hyun Kim</cp:lastModifiedBy>
  <cp:revision>22</cp:revision>
  <dcterms:created xsi:type="dcterms:W3CDTF">2009-03-02T07:39:04Z</dcterms:created>
  <dcterms:modified xsi:type="dcterms:W3CDTF">2022-08-16T02:00:33Z</dcterms:modified>
</cp:coreProperties>
</file>