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FF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143" autoAdjust="0"/>
    <p:restoredTop sz="94660"/>
  </p:normalViewPr>
  <p:slideViewPr>
    <p:cSldViewPr>
      <p:cViewPr varScale="1">
        <p:scale>
          <a:sx n="92" d="100"/>
          <a:sy n="92" d="100"/>
        </p:scale>
        <p:origin x="9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32548F-1A5B-478A-A9A0-D4E7DE6DC6B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realpt-039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8"/>
          <p:cNvSpPr>
            <a:spLocks noChangeArrowheads="1"/>
          </p:cNvSpPr>
          <p:nvPr userDrawn="1"/>
        </p:nvSpPr>
        <p:spPr bwMode="auto">
          <a:xfrm>
            <a:off x="1587500" y="685800"/>
            <a:ext cx="6019800" cy="1600200"/>
          </a:xfrm>
          <a:prstGeom prst="roundRect">
            <a:avLst>
              <a:gd name="adj" fmla="val 16667"/>
            </a:avLst>
          </a:prstGeom>
          <a:solidFill>
            <a:srgbClr val="00008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725613" y="990600"/>
            <a:ext cx="5715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54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운  영  체  제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3370262" y="3228975"/>
            <a:ext cx="2454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Ch2. </a:t>
            </a:r>
            <a:r>
              <a:rPr lang="ko-KR" altLang="en-US" sz="2000" b="1" dirty="0">
                <a:solidFill>
                  <a:srgbClr val="003366"/>
                </a:solidFill>
                <a:latin typeface="HY중고딕" pitchFamily="18" charset="-127"/>
                <a:ea typeface="HY중고딕" pitchFamily="18" charset="-127"/>
              </a:rPr>
              <a:t>프로세스 관리</a:t>
            </a:r>
            <a:endParaRPr lang="en-US" altLang="ko-KR" sz="2000" b="1" dirty="0">
              <a:solidFill>
                <a:srgbClr val="003366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27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4A4D3184-CE69-427D-B130-9717E9049D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937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86F115C3-B951-4F02-A512-1787B6598E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82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593B20F7-307E-4288-A55A-0B0B19E8ED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0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3FF27D6A-8340-4E66-94A7-4FAE1B1953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43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C2E3082E-9D7E-4744-A2BE-44BAAAFAD7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31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83450B86-72D4-4B6D-B024-638855571C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516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44BB96E8-A99F-4CA6-A806-95ED483733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31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CC46360E-B73E-458F-ABA1-BB7EC0E96E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2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ACF7F486-7576-42DB-BEAC-99F63D4D8B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7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: </a:t>
            </a:r>
            <a:fld id="{E2E0940A-C33B-4D9A-BE6D-F433D623CF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305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defRPr>
            </a:lvl1pPr>
          </a:lstStyle>
          <a:p>
            <a:r>
              <a:rPr lang="en-US" altLang="ko-KR"/>
              <a:t>Page : </a:t>
            </a:r>
            <a:fld id="{72A483E1-B2E5-4948-BE16-9FE351C7886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9525" y="508000"/>
            <a:ext cx="9132888" cy="1588"/>
          </a:xfrm>
          <a:prstGeom prst="line">
            <a:avLst/>
          </a:prstGeom>
          <a:noFill/>
          <a:ln w="3810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C3C3C3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1" name="Line 9"/>
          <p:cNvSpPr>
            <a:spLocks noChangeShapeType="1"/>
          </p:cNvSpPr>
          <p:nvPr userDrawn="1"/>
        </p:nvSpPr>
        <p:spPr bwMode="auto">
          <a:xfrm>
            <a:off x="0" y="638175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83" name="AutoShape 11"/>
          <p:cNvSpPr>
            <a:spLocks noChangeArrowheads="1"/>
          </p:cNvSpPr>
          <p:nvPr userDrawn="1"/>
        </p:nvSpPr>
        <p:spPr bwMode="auto">
          <a:xfrm>
            <a:off x="350838" y="73025"/>
            <a:ext cx="43656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84" name="Text Box 12"/>
          <p:cNvSpPr txBox="1">
            <a:spLocks noChangeArrowheads="1"/>
          </p:cNvSpPr>
          <p:nvPr userDrawn="1"/>
        </p:nvSpPr>
        <p:spPr bwMode="auto">
          <a:xfrm>
            <a:off x="357188" y="55563"/>
            <a:ext cx="2676525" cy="400050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/>
              <a:t>제 </a:t>
            </a:r>
            <a:r>
              <a:rPr lang="en-US" altLang="ko-KR" sz="2000" b="1" dirty="0"/>
              <a:t>2 </a:t>
            </a:r>
            <a:r>
              <a:rPr lang="ko-KR" altLang="en-US" sz="2000" b="1" dirty="0"/>
              <a:t>장 프로세스 관리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4509120"/>
            <a:ext cx="4233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3366"/>
                </a:solidFill>
              </a:rPr>
              <a:t>2022</a:t>
            </a:r>
            <a:r>
              <a:rPr lang="ko-KR" altLang="en-US" sz="2400" b="1" dirty="0">
                <a:solidFill>
                  <a:srgbClr val="003366"/>
                </a:solidFill>
              </a:rPr>
              <a:t>년 기업 멤버십 </a:t>
            </a:r>
            <a:r>
              <a:rPr lang="en-US" altLang="ko-KR" sz="2400" b="1" dirty="0">
                <a:solidFill>
                  <a:srgbClr val="003366"/>
                </a:solidFill>
              </a:rPr>
              <a:t>SW</a:t>
            </a:r>
            <a:r>
              <a:rPr lang="ko-KR" altLang="en-US" sz="2400" b="1" dirty="0">
                <a:solidFill>
                  <a:srgbClr val="003366"/>
                </a:solidFill>
              </a:rPr>
              <a:t>캠프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2094D01C-01B4-4362-B8A4-5B99C19E22F5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1267" name="직사각형 7"/>
          <p:cNvSpPr>
            <a:spLocks noChangeArrowheads="1"/>
          </p:cNvSpPr>
          <p:nvPr/>
        </p:nvSpPr>
        <p:spPr bwMode="auto">
          <a:xfrm>
            <a:off x="142875" y="769938"/>
            <a:ext cx="8793163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병행 프로세스와 상호 배제</a:t>
            </a:r>
            <a:endParaRPr lang="en-US" altLang="ko-KR" sz="2000" b="1" dirty="0"/>
          </a:p>
          <a:p>
            <a:pPr eaLnBrk="1" hangingPunct="1">
              <a:lnSpc>
                <a:spcPct val="120000"/>
              </a:lnSpc>
            </a:pPr>
            <a:endParaRPr lang="en-US" altLang="ko-KR" sz="1000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(1) </a:t>
            </a:r>
            <a:r>
              <a:rPr lang="ko-KR" altLang="en-US" b="1" dirty="0"/>
              <a:t>병행 프로세스</a:t>
            </a:r>
            <a:r>
              <a:rPr lang="en-US" altLang="ko-KR" b="1" dirty="0"/>
              <a:t>(Concurrent Process)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    두 개 이상의 프로세스들이 동시에 존재하며 실행 상태에 있는 것을 의미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1) </a:t>
            </a:r>
            <a:r>
              <a:rPr lang="ko-KR" altLang="en-US" b="1" dirty="0"/>
              <a:t>여러 프로세스들이 독립적으로 실행되는 것을 독립적 병행 프로세스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2) </a:t>
            </a:r>
            <a:r>
              <a:rPr lang="ko-KR" altLang="en-US" b="1" dirty="0"/>
              <a:t>서로 협력하며 동시에 실행되는 것을 협동적 병행 프로세스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3) </a:t>
            </a:r>
            <a:r>
              <a:rPr lang="ko-KR" altLang="en-US" b="1" dirty="0"/>
              <a:t>다중 처리 시스템이나 분산 처리 시스템에서 중요한 개념으로 사용됨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ko-KR" altLang="en-US" sz="1000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(2) </a:t>
            </a:r>
            <a:r>
              <a:rPr lang="ko-KR" altLang="en-US" b="1" dirty="0"/>
              <a:t>임계 구역</a:t>
            </a:r>
            <a:r>
              <a:rPr lang="en-US" altLang="ko-KR" b="1" dirty="0"/>
              <a:t>(Critical Section) 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    다중 프로그래밍 운영체제에서 여러 개의 프로세스가 공유하는 데이터 및 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</a:t>
            </a:r>
            <a:r>
              <a:rPr lang="ko-KR" altLang="en-US" b="1" dirty="0"/>
              <a:t>자원에 대하여 어느 한 시점에서는 하나의 프로세스만 자원 또는 데이터를                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</a:t>
            </a:r>
            <a:r>
              <a:rPr lang="ko-KR" altLang="en-US" b="1" dirty="0"/>
              <a:t>사용하도록 지정된 공유 자원</a:t>
            </a:r>
            <a:r>
              <a:rPr lang="en-US" altLang="ko-KR" b="1" dirty="0"/>
              <a:t>(</a:t>
            </a:r>
            <a:r>
              <a:rPr lang="ko-KR" altLang="en-US" b="1" dirty="0"/>
              <a:t>영역</a:t>
            </a:r>
            <a:r>
              <a:rPr lang="en-US" altLang="ko-KR" b="1" dirty="0"/>
              <a:t>)</a:t>
            </a:r>
            <a:r>
              <a:rPr lang="ko-KR" altLang="en-US" b="1" dirty="0"/>
              <a:t>을 의미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1) </a:t>
            </a:r>
            <a:r>
              <a:rPr lang="ko-KR" altLang="en-US" b="1" dirty="0"/>
              <a:t>임계 구역에는 하나의 프로세스만 접근 할 수 있으며</a:t>
            </a:r>
            <a:r>
              <a:rPr lang="en-US" altLang="ko-KR" b="1" dirty="0"/>
              <a:t>, </a:t>
            </a:r>
            <a:r>
              <a:rPr lang="ko-KR" altLang="en-US" b="1" dirty="0"/>
              <a:t>해당 프로세스가 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    </a:t>
            </a:r>
            <a:r>
              <a:rPr lang="ko-KR" altLang="en-US" b="1" dirty="0"/>
              <a:t>자원을 반납한 후에만 다른 프로세스가 자원이나 데이터를 사용할 수 있음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2) </a:t>
            </a:r>
            <a:r>
              <a:rPr lang="ko-KR" altLang="en-US" b="1" dirty="0"/>
              <a:t>임계 구역은 특정 프로세스가 독점할 수 없음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3) </a:t>
            </a:r>
            <a:r>
              <a:rPr lang="ko-KR" altLang="en-US" b="1" dirty="0"/>
              <a:t>프로세스가 임계 구역에 대한 진입을 요청하면 일정 시간 내에 진입을 허락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    </a:t>
            </a:r>
            <a:r>
              <a:rPr lang="ko-KR" altLang="en-US" b="1" dirty="0"/>
              <a:t>해야 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EA2A6B86-D3C6-4ECE-B323-AEDCB158C7A2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2291" name="직사각형 7"/>
          <p:cNvSpPr>
            <a:spLocks noChangeArrowheads="1"/>
          </p:cNvSpPr>
          <p:nvPr/>
        </p:nvSpPr>
        <p:spPr bwMode="auto">
          <a:xfrm>
            <a:off x="214313" y="754063"/>
            <a:ext cx="8715375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(3) </a:t>
            </a:r>
            <a:r>
              <a:rPr lang="ko-KR" altLang="en-US" b="1" dirty="0"/>
              <a:t>상호 배제 기법</a:t>
            </a:r>
            <a:r>
              <a:rPr lang="en-US" altLang="ko-KR" b="1" dirty="0"/>
              <a:t>(Mutual Exclusion)</a:t>
            </a:r>
          </a:p>
          <a:p>
            <a:pPr eaLnBrk="1" hangingPunct="1"/>
            <a:r>
              <a:rPr lang="ko-KR" altLang="en-US" b="1" dirty="0"/>
              <a:t>      공유자원을 어느 시점에서 단지 한 개의 프로세스만이 사용할 수 있도록 하며</a:t>
            </a:r>
            <a:r>
              <a:rPr lang="en-US" altLang="ko-KR" b="1" dirty="0"/>
              <a:t>, </a:t>
            </a:r>
          </a:p>
          <a:p>
            <a:pPr eaLnBrk="1" hangingPunct="1"/>
            <a:r>
              <a:rPr lang="en-US" altLang="ko-KR" b="1" dirty="0"/>
              <a:t>      </a:t>
            </a:r>
            <a:r>
              <a:rPr lang="ko-KR" altLang="en-US" b="1" dirty="0"/>
              <a:t>다른 프로세스가 공유자원에 대하여 접근하지 못하게 제어하는 기법</a:t>
            </a:r>
          </a:p>
          <a:p>
            <a:pPr eaLnBrk="1" hangingPunct="1"/>
            <a:r>
              <a:rPr lang="en-US" altLang="ko-KR" b="1" dirty="0"/>
              <a:t>      1) </a:t>
            </a:r>
            <a:r>
              <a:rPr lang="ko-KR" altLang="en-US" b="1" dirty="0"/>
              <a:t>여러 프로세스가 동시에 공유 자원을 사용할 때 각 프로세스가 번갈아 가며 </a:t>
            </a:r>
            <a:endParaRPr lang="en-US" altLang="ko-KR" b="1" dirty="0"/>
          </a:p>
          <a:p>
            <a:pPr eaLnBrk="1" hangingPunct="1"/>
            <a:r>
              <a:rPr lang="en-US" altLang="ko-KR" b="1" dirty="0"/>
              <a:t>          </a:t>
            </a:r>
            <a:r>
              <a:rPr lang="ko-KR" altLang="en-US" b="1" dirty="0"/>
              <a:t>공유 자원을 사용하도록 하는 것으로 임계 구역을 유지하는 기법임</a:t>
            </a:r>
          </a:p>
          <a:p>
            <a:pPr eaLnBrk="1" hangingPunct="1"/>
            <a:r>
              <a:rPr lang="en-US" altLang="ko-KR" b="1" dirty="0"/>
              <a:t>      2) </a:t>
            </a:r>
            <a:r>
              <a:rPr lang="ko-KR" altLang="en-US" b="1" dirty="0" err="1"/>
              <a:t>데커</a:t>
            </a:r>
            <a:r>
              <a:rPr lang="en-US" altLang="ko-KR" b="1" dirty="0"/>
              <a:t>(Dekker)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pPr eaLnBrk="1" hangingPunct="1"/>
            <a:r>
              <a:rPr lang="ko-KR" altLang="en-US" b="1" dirty="0"/>
              <a:t>          ① 교착상태가 발생하지 않음을 보장</a:t>
            </a:r>
          </a:p>
          <a:p>
            <a:pPr eaLnBrk="1" hangingPunct="1"/>
            <a:r>
              <a:rPr lang="ko-KR" altLang="en-US" b="1" dirty="0"/>
              <a:t>          ② 공유 데이터에 대한 처리에 있어서 상호배제를 보장</a:t>
            </a:r>
          </a:p>
          <a:p>
            <a:pPr eaLnBrk="1" hangingPunct="1"/>
            <a:r>
              <a:rPr lang="ko-KR" altLang="en-US" b="1" dirty="0"/>
              <a:t>          ③ 별도의 특수 명령어 없이 순수하게 소프트웨어로 해결</a:t>
            </a:r>
            <a:endParaRPr lang="en-US" altLang="ko-KR" b="1" dirty="0"/>
          </a:p>
          <a:p>
            <a:pPr eaLnBrk="1" hangingPunct="1"/>
            <a:endParaRPr lang="ko-KR" altLang="en-US" b="1" dirty="0"/>
          </a:p>
          <a:p>
            <a:pPr eaLnBrk="1" hangingPunct="1"/>
            <a:r>
              <a:rPr lang="en-US" altLang="ko-KR" b="1" dirty="0"/>
              <a:t>(4) </a:t>
            </a:r>
            <a:r>
              <a:rPr lang="ko-KR" altLang="en-US" b="1" dirty="0"/>
              <a:t>동기화 기법</a:t>
            </a:r>
            <a:r>
              <a:rPr lang="en-US" altLang="ko-KR" b="1" dirty="0"/>
              <a:t>(Synchronization)</a:t>
            </a:r>
          </a:p>
          <a:p>
            <a:pPr eaLnBrk="1" hangingPunct="1"/>
            <a:r>
              <a:rPr lang="ko-KR" altLang="en-US" b="1" dirty="0"/>
              <a:t>      두 개 이상의 프로세스를 한 시점에서는 동시에 처리할 수 없으므로 각 프로세스</a:t>
            </a:r>
          </a:p>
          <a:p>
            <a:pPr eaLnBrk="1" hangingPunct="1"/>
            <a:r>
              <a:rPr lang="ko-KR" altLang="en-US" b="1" dirty="0"/>
              <a:t>      에 대한 처리 순서를 결정하는 것으로 상호 배제의 한 형태</a:t>
            </a:r>
          </a:p>
          <a:p>
            <a:pPr eaLnBrk="1" hangingPunct="1"/>
            <a:r>
              <a:rPr lang="en-US" altLang="ko-KR" b="1" dirty="0"/>
              <a:t>      1) </a:t>
            </a:r>
            <a:r>
              <a:rPr lang="ko-KR" altLang="en-US" b="1" dirty="0"/>
              <a:t>동기화 구현방법에는 </a:t>
            </a:r>
            <a:r>
              <a:rPr lang="ko-KR" altLang="en-US" b="1" dirty="0" err="1"/>
              <a:t>세마포어와</a:t>
            </a:r>
            <a:r>
              <a:rPr lang="ko-KR" altLang="en-US" b="1" dirty="0"/>
              <a:t> 모니터 기법이 있음</a:t>
            </a:r>
          </a:p>
          <a:p>
            <a:pPr eaLnBrk="1" hangingPunct="1"/>
            <a:r>
              <a:rPr lang="en-US" altLang="ko-KR" b="1" dirty="0"/>
              <a:t>      2) </a:t>
            </a:r>
            <a:r>
              <a:rPr lang="ko-KR" altLang="en-US" b="1" dirty="0" err="1"/>
              <a:t>세마포어</a:t>
            </a:r>
            <a:r>
              <a:rPr lang="en-US" altLang="ko-KR" b="1" dirty="0"/>
              <a:t>(Semaphore)</a:t>
            </a:r>
          </a:p>
          <a:p>
            <a:pPr eaLnBrk="1" hangingPunct="1"/>
            <a:r>
              <a:rPr lang="ko-KR" altLang="en-US" b="1" dirty="0"/>
              <a:t>          ① </a:t>
            </a:r>
            <a:r>
              <a:rPr lang="en-US" altLang="ko-KR" b="1" dirty="0"/>
              <a:t>E. J. Dijkstra </a:t>
            </a:r>
            <a:r>
              <a:rPr lang="ko-KR" altLang="en-US" b="1" dirty="0"/>
              <a:t>가 제안하였으며</a:t>
            </a:r>
            <a:r>
              <a:rPr lang="en-US" altLang="ko-KR" b="1" dirty="0"/>
              <a:t>, P</a:t>
            </a:r>
            <a:r>
              <a:rPr lang="ko-KR" altLang="en-US" b="1" dirty="0"/>
              <a:t>와 </a:t>
            </a:r>
            <a:r>
              <a:rPr lang="en-US" altLang="ko-KR" b="1" dirty="0"/>
              <a:t>V</a:t>
            </a:r>
            <a:r>
              <a:rPr lang="ko-KR" altLang="en-US" b="1" dirty="0"/>
              <a:t>라는 </a:t>
            </a:r>
            <a:r>
              <a:rPr lang="en-US" altLang="ko-KR" b="1" dirty="0"/>
              <a:t>2</a:t>
            </a:r>
            <a:r>
              <a:rPr lang="ko-KR" altLang="en-US" b="1" dirty="0"/>
              <a:t>개의 연산에 의해서 동기화를</a:t>
            </a:r>
          </a:p>
          <a:p>
            <a:pPr eaLnBrk="1" hangingPunct="1"/>
            <a:r>
              <a:rPr lang="ko-KR" altLang="en-US" b="1" dirty="0"/>
              <a:t>              유지하며 상호 배제의 원리를 보장</a:t>
            </a:r>
          </a:p>
          <a:p>
            <a:pPr eaLnBrk="1" hangingPunct="1"/>
            <a:r>
              <a:rPr lang="ko-KR" altLang="en-US" b="1" dirty="0"/>
              <a:t>          ② </a:t>
            </a:r>
            <a:r>
              <a:rPr lang="en-US" altLang="ko-KR" b="1" dirty="0"/>
              <a:t>S</a:t>
            </a:r>
            <a:r>
              <a:rPr lang="ko-KR" altLang="en-US" b="1" dirty="0"/>
              <a:t>는 </a:t>
            </a:r>
            <a:r>
              <a:rPr lang="en-US" altLang="ko-KR" b="1" dirty="0"/>
              <a:t>P</a:t>
            </a:r>
            <a:r>
              <a:rPr lang="ko-KR" altLang="en-US" b="1" dirty="0"/>
              <a:t>와 </a:t>
            </a:r>
            <a:r>
              <a:rPr lang="en-US" altLang="ko-KR" b="1" dirty="0"/>
              <a:t>V </a:t>
            </a:r>
            <a:r>
              <a:rPr lang="ko-KR" altLang="en-US" b="1" dirty="0"/>
              <a:t>연산만으로만 접근 가능한 </a:t>
            </a:r>
            <a:r>
              <a:rPr lang="ko-KR" altLang="en-US" b="1" dirty="0" err="1"/>
              <a:t>세마포어</a:t>
            </a:r>
            <a:r>
              <a:rPr lang="ko-KR" altLang="en-US" b="1" dirty="0"/>
              <a:t> 변수로</a:t>
            </a:r>
            <a:r>
              <a:rPr lang="en-US" altLang="ko-KR" b="1" dirty="0"/>
              <a:t>, </a:t>
            </a:r>
            <a:r>
              <a:rPr lang="ko-KR" altLang="en-US" b="1" dirty="0"/>
              <a:t>공유 자원의 개수</a:t>
            </a:r>
            <a:endParaRPr lang="en-US" altLang="ko-KR" b="1" dirty="0"/>
          </a:p>
          <a:p>
            <a:pPr eaLnBrk="1" hangingPunct="1"/>
            <a:r>
              <a:rPr lang="en-US" altLang="ko-KR" b="1" dirty="0"/>
              <a:t>              </a:t>
            </a:r>
            <a:r>
              <a:rPr lang="ko-KR" altLang="en-US" b="1" dirty="0"/>
              <a:t>를 나타내며 </a:t>
            </a:r>
            <a:r>
              <a:rPr lang="en-US" altLang="ko-KR" b="1" dirty="0"/>
              <a:t>0</a:t>
            </a:r>
            <a:r>
              <a:rPr lang="ko-KR" altLang="en-US" b="1" dirty="0"/>
              <a:t>과 </a:t>
            </a:r>
            <a:r>
              <a:rPr lang="en-US" altLang="ko-KR" b="1" dirty="0"/>
              <a:t>1 </a:t>
            </a:r>
            <a:r>
              <a:rPr lang="ko-KR" altLang="en-US" b="1" dirty="0"/>
              <a:t>혹은 </a:t>
            </a:r>
            <a:r>
              <a:rPr lang="en-US" altLang="ko-KR" b="1" dirty="0"/>
              <a:t>0</a:t>
            </a:r>
            <a:r>
              <a:rPr lang="ko-KR" altLang="en-US" b="1" dirty="0"/>
              <a:t>과 양의 값을 가질 수 있음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E075874B-4E7C-4BD5-BF3E-796A238C6A89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4339" name="직사각형 7"/>
          <p:cNvSpPr>
            <a:spLocks noChangeArrowheads="1"/>
          </p:cNvSpPr>
          <p:nvPr/>
        </p:nvSpPr>
        <p:spPr bwMode="auto">
          <a:xfrm>
            <a:off x="214313" y="817563"/>
            <a:ext cx="8929687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3) </a:t>
            </a:r>
            <a:r>
              <a:rPr lang="ko-KR" altLang="en-US" b="1"/>
              <a:t>모니터</a:t>
            </a:r>
            <a:r>
              <a:rPr lang="en-US" altLang="ko-KR" b="1"/>
              <a:t>(Monitor)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모니터 내의 공유 자원을 사용하려면 프로세스는 반드시 모니터의 진입부를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호출해야 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모니터 외부의 프로세스는 모니터 내부의 데이터를 직접 액세스 할 수 없음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③ 모니터의 경계에서 상호 배제가 시행됨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④ 모니터에서는 한순간에 하나의 프로세스만 진입하여 자원을 사용할 수 있음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⑤ 모니터에서는 </a:t>
            </a:r>
            <a:r>
              <a:rPr lang="en-US" altLang="ko-KR" b="1"/>
              <a:t>Wait</a:t>
            </a:r>
            <a:r>
              <a:rPr lang="ko-KR" altLang="en-US" b="1"/>
              <a:t>와 </a:t>
            </a:r>
            <a:r>
              <a:rPr lang="en-US" altLang="ko-KR" b="1"/>
              <a:t>Signal </a:t>
            </a:r>
            <a:r>
              <a:rPr lang="ko-KR" altLang="en-US" b="1"/>
              <a:t>연산이 사용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⑥ 특정의 공유자원을 할당하는데 필요한 데이터 및 프로시저를 포함하는 병행성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성 구조임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8989826D-BCB1-40EB-85EB-CE6C557F8D5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5363" name="직사각형 7"/>
          <p:cNvSpPr>
            <a:spLocks noChangeArrowheads="1"/>
          </p:cNvSpPr>
          <p:nvPr/>
        </p:nvSpPr>
        <p:spPr bwMode="auto">
          <a:xfrm>
            <a:off x="214313" y="642938"/>
            <a:ext cx="8929687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2200" b="1"/>
              <a:t>3. </a:t>
            </a:r>
            <a:r>
              <a:rPr lang="ko-KR" altLang="en-US" sz="2200" b="1"/>
              <a:t>교착 상태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000" b="1"/>
              <a:t>    (1) </a:t>
            </a:r>
            <a:r>
              <a:rPr lang="ko-KR" altLang="en-US" sz="2000" b="1"/>
              <a:t>교착 상태</a:t>
            </a:r>
            <a:r>
              <a:rPr lang="en-US" altLang="ko-KR" sz="2000" b="1"/>
              <a:t>(Deadlock)</a:t>
            </a:r>
            <a:r>
              <a:rPr lang="ko-KR" altLang="en-US" sz="2000" b="1"/>
              <a:t>의 개념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교착상태는 상호 배제에 의해 나타나는 문제점으로</a:t>
            </a:r>
            <a:r>
              <a:rPr lang="en-US" altLang="ko-KR" b="1"/>
              <a:t>, </a:t>
            </a:r>
            <a:r>
              <a:rPr lang="ko-KR" altLang="en-US" b="1"/>
              <a:t>둘 이상의 프로세스들이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</a:t>
            </a:r>
            <a:r>
              <a:rPr lang="ko-KR" altLang="en-US" b="1"/>
              <a:t>자원을 점유한 상태에서 서로 다른 프로세스가 점유하고 있는 자원을 요구하 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</a:t>
            </a:r>
            <a:r>
              <a:rPr lang="ko-KR" altLang="en-US" b="1"/>
              <a:t>며 무한정 기다리는 현상을 의미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568575"/>
            <a:ext cx="6000750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349188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3B6161C-36F8-4DCE-9289-0D9A9BB40669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6387" name="직사각형 7"/>
          <p:cNvSpPr>
            <a:spLocks noChangeArrowheads="1"/>
          </p:cNvSpPr>
          <p:nvPr/>
        </p:nvSpPr>
        <p:spPr bwMode="auto">
          <a:xfrm>
            <a:off x="214313" y="642938"/>
            <a:ext cx="89296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(2) </a:t>
            </a:r>
            <a:r>
              <a:rPr lang="ko-KR" altLang="en-US" b="1"/>
              <a:t>교착 상태 발생 조건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1) </a:t>
            </a:r>
            <a:r>
              <a:rPr lang="ko-KR" altLang="en-US" b="1"/>
              <a:t>상호 배제</a:t>
            </a:r>
            <a:r>
              <a:rPr lang="en-US" altLang="ko-KR" b="1"/>
              <a:t>(Mutual Exclusion) : </a:t>
            </a:r>
            <a:r>
              <a:rPr lang="ko-KR" altLang="en-US" b="1"/>
              <a:t>한 번에 한 개의 프로세스만이 공유 자원을 사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용할 수 있어야 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2) </a:t>
            </a:r>
            <a:r>
              <a:rPr lang="ko-KR" altLang="en-US" b="1"/>
              <a:t>점유 및 대기</a:t>
            </a:r>
            <a:r>
              <a:rPr lang="en-US" altLang="ko-KR" b="1"/>
              <a:t>(Hold and Wait) : </a:t>
            </a:r>
            <a:r>
              <a:rPr lang="ko-KR" altLang="en-US" b="1"/>
              <a:t>프로세스가 이미 자원을 갖고 있으면서 다른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자원의 할당을 요구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3) </a:t>
            </a:r>
            <a:r>
              <a:rPr lang="ko-KR" altLang="en-US" b="1"/>
              <a:t>비선점</a:t>
            </a:r>
            <a:r>
              <a:rPr lang="en-US" altLang="ko-KR" b="1"/>
              <a:t>(Non-Preemption) : </a:t>
            </a:r>
            <a:r>
              <a:rPr lang="ko-KR" altLang="en-US" b="1"/>
              <a:t>프로세스에 할당된 자원은 사용이 끝날 때 까지 강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제로 빼앗을 수 없음 </a:t>
            </a:r>
            <a:r>
              <a:rPr lang="en-US" altLang="ko-KR" b="1"/>
              <a:t>0103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4) </a:t>
            </a:r>
            <a:r>
              <a:rPr lang="ko-KR" altLang="en-US" b="1"/>
              <a:t>환형 대기</a:t>
            </a:r>
            <a:r>
              <a:rPr lang="en-US" altLang="ko-KR" b="1"/>
              <a:t>(Circular Wait) : </a:t>
            </a:r>
            <a:r>
              <a:rPr lang="ko-KR" altLang="en-US" b="1"/>
              <a:t>프로세스는 자신이 가지고 있는 자원을 점유하면서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앞이나 뒤에 있는 프로세스의 자원을 요구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DA5CF53-680A-47D1-A5F3-CE0865E2786B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7411" name="직사각형 7"/>
          <p:cNvSpPr>
            <a:spLocks noChangeArrowheads="1"/>
          </p:cNvSpPr>
          <p:nvPr/>
        </p:nvSpPr>
        <p:spPr bwMode="auto">
          <a:xfrm>
            <a:off x="71438" y="752475"/>
            <a:ext cx="8929687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(3) </a:t>
            </a:r>
            <a:r>
              <a:rPr lang="ko-KR" altLang="en-US" b="1"/>
              <a:t>교착 상태 해결 방법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1) </a:t>
            </a:r>
            <a:r>
              <a:rPr lang="ko-KR" altLang="en-US" b="1"/>
              <a:t>예방 기법</a:t>
            </a:r>
            <a:r>
              <a:rPr lang="en-US" altLang="ko-KR" b="1"/>
              <a:t>(Prevention)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교착 상태가 발생하지 않도록 사전에 시스템을 제어하는 방법으로</a:t>
            </a:r>
            <a:r>
              <a:rPr lang="en-US" altLang="ko-KR" b="1"/>
              <a:t>, </a:t>
            </a:r>
            <a:r>
              <a:rPr lang="ko-KR" altLang="en-US" b="1"/>
              <a:t>교착 상태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발생의 </a:t>
            </a:r>
            <a:r>
              <a:rPr lang="en-US" altLang="ko-KR" b="1"/>
              <a:t>4</a:t>
            </a:r>
            <a:r>
              <a:rPr lang="ko-KR" altLang="en-US" b="1"/>
              <a:t>가지 조건 중에서 어느 하나를 제거함으로써 수행 </a:t>
            </a:r>
            <a:r>
              <a:rPr lang="en-US" altLang="ko-KR" b="1"/>
              <a:t>(</a:t>
            </a:r>
            <a:r>
              <a:rPr lang="ko-KR" altLang="en-US" b="1"/>
              <a:t>자원낭비가 가장 심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함</a:t>
            </a:r>
            <a:r>
              <a:rPr lang="en-US" altLang="ko-KR" b="1"/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① 상호 배제 조건의 부정 </a:t>
            </a:r>
            <a:r>
              <a:rPr lang="en-US" altLang="ko-KR" b="1"/>
              <a:t>: </a:t>
            </a:r>
            <a:r>
              <a:rPr lang="ko-KR" altLang="en-US" b="1"/>
              <a:t>한 번에 여러 개의 프로세스가 공유 자원을 사용할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   수 있게 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② 점유와 대기 조건의 부정 </a:t>
            </a:r>
            <a:r>
              <a:rPr lang="en-US" altLang="ko-KR" b="1"/>
              <a:t>: </a:t>
            </a:r>
            <a:r>
              <a:rPr lang="ko-KR" altLang="en-US" b="1"/>
              <a:t>프로세스가 실행되기 전에 필요한 모든 자원을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   할당하여 프로세스 대기를 없애거나 자원이 점유되지 않은 상태에서만 자원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   요구 가능하게 함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③ 비선점 조건의 부정 </a:t>
            </a:r>
            <a:r>
              <a:rPr lang="en-US" altLang="ko-KR" b="1"/>
              <a:t>: </a:t>
            </a:r>
            <a:r>
              <a:rPr lang="ko-KR" altLang="en-US" b="1"/>
              <a:t>자원을 점유하고 있는 프로세스가 다른 자원을 요구할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   때 점유하고 있는 자원을 반납하고</a:t>
            </a:r>
            <a:r>
              <a:rPr lang="en-US" altLang="ko-KR" b="1"/>
              <a:t>, </a:t>
            </a:r>
            <a:r>
              <a:rPr lang="ko-KR" altLang="en-US" b="1"/>
              <a:t>요구한 자원을 사용하기 위해 기다리게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   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④ 환형 대기 조건의 부정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   교착 상태의 예방을 위하여 각 자원 유형에 일련의 순서번호를 부여 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1BA53D7A-69D1-4D8E-BFC0-56AA76AE37C8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8435" name="직사각형 7"/>
          <p:cNvSpPr>
            <a:spLocks noChangeArrowheads="1"/>
          </p:cNvSpPr>
          <p:nvPr/>
        </p:nvSpPr>
        <p:spPr bwMode="auto">
          <a:xfrm>
            <a:off x="71438" y="820738"/>
            <a:ext cx="8929687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2) </a:t>
            </a:r>
            <a:r>
              <a:rPr lang="ko-KR" altLang="en-US" b="1"/>
              <a:t>회피 기법</a:t>
            </a:r>
            <a:r>
              <a:rPr lang="en-US" altLang="ko-KR" b="1"/>
              <a:t>(Avoidance)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교착 상태가 발생할 가능성을 배제하지 않고 교착 상태가 발생하면 적절히 피해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나가는 방법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은행원 알고리즘</a:t>
            </a:r>
            <a:r>
              <a:rPr lang="en-US" altLang="ko-KR" b="1"/>
              <a:t>(Banker's Algorithm)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은행원 알고리즘은 </a:t>
            </a:r>
            <a:r>
              <a:rPr lang="en-US" altLang="ko-KR" b="1"/>
              <a:t>E.J. Dijkstra</a:t>
            </a:r>
            <a:r>
              <a:rPr lang="ko-KR" altLang="en-US" b="1"/>
              <a:t>가 제안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각 프로세스에게 자원을 할당하여 교착 상태가 발생하지 않으며 모든 프로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세스가 완료될 수 있는 상태를 안전 상태</a:t>
            </a:r>
            <a:r>
              <a:rPr lang="en-US" altLang="ko-KR" b="1"/>
              <a:t>, </a:t>
            </a:r>
            <a:r>
              <a:rPr lang="ko-KR" altLang="en-US" b="1"/>
              <a:t>교착 상태가 발생할 수 있는 상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태를 불안전 상태라 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은행원 알고리즘을 적용하기 위해서는 자원의 양과 사용자</a:t>
            </a:r>
            <a:r>
              <a:rPr lang="en-US" altLang="ko-KR" b="1"/>
              <a:t>(</a:t>
            </a:r>
            <a:r>
              <a:rPr lang="ko-KR" altLang="en-US" b="1"/>
              <a:t>프로세스</a:t>
            </a:r>
            <a:r>
              <a:rPr lang="en-US" altLang="ko-KR" b="1"/>
              <a:t>)</a:t>
            </a:r>
            <a:r>
              <a:rPr lang="ko-KR" altLang="en-US" b="1"/>
              <a:t>수가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일정해야 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은행원 알고리즘은 프로세스의 모든 요구를 유한한 시간 안에 할당하는 것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을 보장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2F2CA442-4E9A-4AD6-BD2B-FAA35341DF71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9459" name="직사각형 7"/>
          <p:cNvSpPr>
            <a:spLocks noChangeArrowheads="1"/>
          </p:cNvSpPr>
          <p:nvPr/>
        </p:nvSpPr>
        <p:spPr bwMode="auto">
          <a:xfrm>
            <a:off x="71438" y="820738"/>
            <a:ext cx="8929687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b="1"/>
              <a:t>② 은행원 알고리즘 예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자원이 총 </a:t>
            </a:r>
            <a:r>
              <a:rPr lang="en-US" altLang="ko-KR" b="1"/>
              <a:t>12</a:t>
            </a:r>
            <a:r>
              <a:rPr lang="ko-KR" altLang="en-US" b="1"/>
              <a:t>개이고 현재 </a:t>
            </a:r>
            <a:r>
              <a:rPr lang="en-US" altLang="ko-KR" b="1"/>
              <a:t>10</a:t>
            </a:r>
            <a:r>
              <a:rPr lang="ko-KR" altLang="en-US" b="1"/>
              <a:t>개가 할당된 상태일 때 시스템이 안전상태가 되기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</a:t>
            </a:r>
            <a:r>
              <a:rPr lang="ko-KR" altLang="en-US" b="1"/>
              <a:t>위해서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• B</a:t>
            </a:r>
            <a:r>
              <a:rPr lang="ko-KR" altLang="en-US" b="1"/>
              <a:t>가 </a:t>
            </a:r>
            <a:r>
              <a:rPr lang="en-US" altLang="ko-KR" b="1"/>
              <a:t>0 </a:t>
            </a:r>
            <a:r>
              <a:rPr lang="ko-KR" altLang="en-US" b="1"/>
              <a:t>이면 </a:t>
            </a:r>
            <a:r>
              <a:rPr lang="en-US" altLang="ko-KR" b="1"/>
              <a:t>A</a:t>
            </a:r>
            <a:r>
              <a:rPr lang="ko-KR" altLang="en-US" b="1"/>
              <a:t>는 </a:t>
            </a:r>
            <a:r>
              <a:rPr lang="en-US" altLang="ko-KR" b="1"/>
              <a:t>4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• B</a:t>
            </a:r>
            <a:r>
              <a:rPr lang="ko-KR" altLang="en-US" b="1"/>
              <a:t>가 </a:t>
            </a:r>
            <a:r>
              <a:rPr lang="en-US" altLang="ko-KR" b="1"/>
              <a:t>1 </a:t>
            </a:r>
            <a:r>
              <a:rPr lang="ko-KR" altLang="en-US" b="1"/>
              <a:t>이면 </a:t>
            </a:r>
            <a:r>
              <a:rPr lang="en-US" altLang="ko-KR" b="1"/>
              <a:t>A</a:t>
            </a:r>
            <a:r>
              <a:rPr lang="ko-KR" altLang="en-US" b="1"/>
              <a:t>는 </a:t>
            </a:r>
            <a:r>
              <a:rPr lang="en-US" altLang="ko-KR" b="1"/>
              <a:t>5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• B</a:t>
            </a:r>
            <a:r>
              <a:rPr lang="ko-KR" altLang="en-US" b="1"/>
              <a:t>가 </a:t>
            </a:r>
            <a:r>
              <a:rPr lang="en-US" altLang="ko-KR" b="1"/>
              <a:t>2 </a:t>
            </a:r>
            <a:r>
              <a:rPr lang="ko-KR" altLang="en-US" b="1"/>
              <a:t>이면 </a:t>
            </a:r>
            <a:r>
              <a:rPr lang="en-US" altLang="ko-KR" b="1"/>
              <a:t>A</a:t>
            </a:r>
            <a:r>
              <a:rPr lang="ko-KR" altLang="en-US" b="1"/>
              <a:t>는 </a:t>
            </a:r>
            <a:r>
              <a:rPr lang="en-US" altLang="ko-KR" b="1"/>
              <a:t>6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왜냐하면 남은 자원이 </a:t>
            </a:r>
            <a:r>
              <a:rPr lang="en-US" altLang="ko-KR" b="1"/>
              <a:t>2(12-10)</a:t>
            </a:r>
            <a:r>
              <a:rPr lang="ko-KR" altLang="en-US" b="1"/>
              <a:t>이기 때문에 추가 요구량은 </a:t>
            </a:r>
            <a:r>
              <a:rPr lang="en-US" altLang="ko-KR" b="1"/>
              <a:t>2 </a:t>
            </a:r>
            <a:r>
              <a:rPr lang="ko-KR" altLang="en-US" b="1"/>
              <a:t>이하 이어야함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357563"/>
            <a:ext cx="6627812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CC1AA97-4B2D-4756-BC2F-9B1B1F610EFB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0483" name="직사각형 7"/>
          <p:cNvSpPr>
            <a:spLocks noChangeArrowheads="1"/>
          </p:cNvSpPr>
          <p:nvPr/>
        </p:nvSpPr>
        <p:spPr bwMode="auto">
          <a:xfrm>
            <a:off x="71438" y="820738"/>
            <a:ext cx="8929687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3) </a:t>
            </a:r>
            <a:r>
              <a:rPr lang="ko-KR" altLang="en-US" b="1"/>
              <a:t>발견 기법</a:t>
            </a:r>
            <a:r>
              <a:rPr lang="en-US" altLang="ko-KR" b="1"/>
              <a:t>(Detection)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시스템에 교착 상태가 발생했는지 점검하여 교착 상태에 있는 프로세스와 자원을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발견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4) </a:t>
            </a:r>
            <a:r>
              <a:rPr lang="ko-KR" altLang="en-US" b="1"/>
              <a:t>회복 기법</a:t>
            </a:r>
            <a:r>
              <a:rPr lang="en-US" altLang="ko-KR" b="1"/>
              <a:t>(Recovery)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교착 상태를 일으킨 프로세스를 종료하고 교착 상태의 프로세스에 할당된 자원을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</a:t>
            </a:r>
            <a:r>
              <a:rPr lang="ko-KR" altLang="en-US" b="1"/>
              <a:t> 회수하여 프로세스나 자원을 회복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※ </a:t>
            </a:r>
            <a:r>
              <a:rPr lang="ko-KR" altLang="en-US" b="1"/>
              <a:t>교착 상태에 빠진 프로세스들의 자원을 선점해야 되는 경우 고려해야 할 직접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적 사항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① 자원을 선점할 희생자 프로세스를 선택하는 문제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② 복귀 문제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③ 기아 현상 문제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98DC63F7-0BE1-4D2D-9E49-35A2BBB302C8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19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1507" name="직사각형 7"/>
          <p:cNvSpPr>
            <a:spLocks noChangeArrowheads="1"/>
          </p:cNvSpPr>
          <p:nvPr/>
        </p:nvSpPr>
        <p:spPr bwMode="auto">
          <a:xfrm>
            <a:off x="71438" y="571500"/>
            <a:ext cx="8929687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2200" b="1" dirty="0"/>
              <a:t>4. </a:t>
            </a:r>
            <a:r>
              <a:rPr lang="ko-KR" altLang="en-US" sz="2200" b="1" dirty="0"/>
              <a:t>스케줄링</a:t>
            </a:r>
            <a:endParaRPr lang="en-US" altLang="ko-KR" sz="2200" b="1" dirty="0"/>
          </a:p>
          <a:p>
            <a:pPr eaLnBrk="1" hangingPunct="1"/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(1) </a:t>
            </a:r>
            <a:r>
              <a:rPr lang="ko-KR" altLang="en-US" b="1" dirty="0"/>
              <a:t>스케줄링의 개요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   스케줄링은 프로세스가 생성되어 실행될 때 필요한 시스템의 여러 자원을 해당 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</a:t>
            </a:r>
            <a:r>
              <a:rPr lang="ko-KR" altLang="en-US" b="1" dirty="0"/>
              <a:t>프로세스에 할당하는 작업을 의미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1) </a:t>
            </a:r>
            <a:r>
              <a:rPr lang="ko-KR" altLang="en-US" b="1" dirty="0"/>
              <a:t>작업 스케줄링</a:t>
            </a:r>
            <a:r>
              <a:rPr lang="en-US" altLang="ko-KR" b="1" dirty="0"/>
              <a:t>(Job Scheduling)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      ① 어떤 프로세스가 시스템의 자원을 차지 할 수 있는지를 결정하여 준비상태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          큐로 보내는 작업을 의미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      ② 작업 스케줄러</a:t>
            </a:r>
            <a:r>
              <a:rPr lang="en-US" altLang="ko-KR" b="1" dirty="0"/>
              <a:t>(Job Scheduler)</a:t>
            </a:r>
            <a:r>
              <a:rPr lang="ko-KR" altLang="en-US" b="1" dirty="0"/>
              <a:t>에 의해 수행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2) </a:t>
            </a:r>
            <a:r>
              <a:rPr lang="ko-KR" altLang="en-US" b="1" dirty="0"/>
              <a:t>프로세서 스케줄링</a:t>
            </a:r>
            <a:r>
              <a:rPr lang="en-US" altLang="ko-KR" b="1" dirty="0"/>
              <a:t>(Processor Scheduling)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      ① 프로세스가 실행되기 위해 </a:t>
            </a:r>
            <a:r>
              <a:rPr lang="en-US" altLang="ko-KR" b="1" dirty="0"/>
              <a:t>CPU</a:t>
            </a:r>
            <a:r>
              <a:rPr lang="ko-KR" altLang="en-US" b="1" dirty="0"/>
              <a:t>를 </a:t>
            </a:r>
            <a:r>
              <a:rPr lang="ko-KR" altLang="en-US" b="1" dirty="0" err="1"/>
              <a:t>할당받는</a:t>
            </a:r>
            <a:r>
              <a:rPr lang="ko-KR" altLang="en-US" b="1" dirty="0"/>
              <a:t> 시기와 특정 프로세스를 지정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      </a:t>
            </a:r>
            <a:r>
              <a:rPr lang="ko-KR" altLang="en-US" b="1" dirty="0"/>
              <a:t>하는 작업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      ② 프로세서 스케줄러</a:t>
            </a:r>
            <a:r>
              <a:rPr lang="en-US" altLang="ko-KR" b="1" dirty="0"/>
              <a:t>(Processor Scheduler)</a:t>
            </a:r>
            <a:r>
              <a:rPr lang="ko-KR" altLang="en-US" b="1" dirty="0"/>
              <a:t>에 의해 프로세서 스케줄링 및 문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          맥 교환이 수행됨 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※ </a:t>
            </a:r>
            <a:r>
              <a:rPr lang="ko-KR" altLang="en-US" b="1" dirty="0"/>
              <a:t>프로세스 스케줄러 </a:t>
            </a:r>
            <a:r>
              <a:rPr lang="en-US" altLang="ko-KR" b="1" dirty="0"/>
              <a:t>: </a:t>
            </a:r>
            <a:r>
              <a:rPr lang="ko-KR" altLang="en-US" b="1" dirty="0"/>
              <a:t>하나의 프로세스를 준비</a:t>
            </a:r>
            <a:r>
              <a:rPr lang="en-US" altLang="ko-KR" b="1" dirty="0"/>
              <a:t>(ready) </a:t>
            </a:r>
            <a:r>
              <a:rPr lang="ko-KR" altLang="en-US" b="1" dirty="0"/>
              <a:t>상태에서 실행</a:t>
            </a:r>
            <a:r>
              <a:rPr lang="en-US" altLang="ko-KR" b="1" dirty="0"/>
              <a:t>(run)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       </a:t>
            </a:r>
            <a:r>
              <a:rPr lang="ko-KR" altLang="en-US" b="1" dirty="0"/>
              <a:t>상태로 </a:t>
            </a:r>
            <a:r>
              <a:rPr lang="ko-KR" altLang="en-US" b="1" dirty="0" err="1"/>
              <a:t>전이시킴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63DC4429-5784-45C4-8EA2-B33F50A88021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143000" y="1571625"/>
            <a:ext cx="6923088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1) PCB</a:t>
            </a:r>
            <a:r>
              <a:rPr lang="ko-KR" altLang="en-US" b="1"/>
              <a:t>를 가진 프로그램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2) </a:t>
            </a:r>
            <a:r>
              <a:rPr lang="ko-KR" altLang="en-US" b="1"/>
              <a:t>실기억장치에 저장된 프로그램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3) </a:t>
            </a:r>
            <a:r>
              <a:rPr lang="ko-KR" altLang="en-US" b="1"/>
              <a:t>프로세서</a:t>
            </a:r>
            <a:r>
              <a:rPr lang="en-US" altLang="ko-KR" b="1"/>
              <a:t>(CPU)</a:t>
            </a:r>
            <a:r>
              <a:rPr lang="ko-KR" altLang="en-US" b="1"/>
              <a:t>가 할당되는 실체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4) </a:t>
            </a:r>
            <a:r>
              <a:rPr lang="ko-KR" altLang="en-US" b="1"/>
              <a:t>프로시저가 활동 중인 실체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5) </a:t>
            </a:r>
            <a:r>
              <a:rPr lang="ko-KR" altLang="en-US" b="1"/>
              <a:t>비동기적 행위를 일으키는 주체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6) </a:t>
            </a:r>
            <a:r>
              <a:rPr lang="ko-KR" altLang="en-US" b="1"/>
              <a:t>운영체제가 관리하는 실행 단위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7) </a:t>
            </a:r>
            <a:r>
              <a:rPr lang="ko-KR" altLang="en-US" b="1"/>
              <a:t>실행중인 프로그램</a:t>
            </a:r>
            <a:endParaRPr lang="en-US" altLang="ko-KR" b="1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57188" y="728663"/>
            <a:ext cx="25638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200" b="1"/>
              <a:t>1. </a:t>
            </a:r>
            <a:r>
              <a:rPr lang="ko-KR" altLang="en-US" sz="2200" b="1"/>
              <a:t>프로세스의 개요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692150" y="1158875"/>
            <a:ext cx="2446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(1) </a:t>
            </a:r>
            <a:r>
              <a:rPr lang="ko-KR" altLang="en-US" sz="2000" b="1"/>
              <a:t>프로세스의 정의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E468DC8B-DC14-40D9-85C1-8B66807DCC1C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20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2531" name="직사각형 7"/>
          <p:cNvSpPr>
            <a:spLocks noChangeArrowheads="1"/>
          </p:cNvSpPr>
          <p:nvPr/>
        </p:nvSpPr>
        <p:spPr bwMode="auto">
          <a:xfrm>
            <a:off x="71438" y="704850"/>
            <a:ext cx="9012237" cy="536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(2) </a:t>
            </a:r>
            <a:r>
              <a:rPr lang="ko-KR" altLang="en-US" b="1"/>
              <a:t>스케줄링의 목적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1) </a:t>
            </a:r>
            <a:r>
              <a:rPr lang="ko-KR" altLang="en-US" b="1"/>
              <a:t>처리율 증가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2) CPU </a:t>
            </a:r>
            <a:r>
              <a:rPr lang="ko-KR" altLang="en-US" b="1"/>
              <a:t>이용률 증가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3) </a:t>
            </a:r>
            <a:r>
              <a:rPr lang="ko-KR" altLang="en-US" b="1"/>
              <a:t>오버헤드 최소화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4) </a:t>
            </a:r>
            <a:r>
              <a:rPr lang="ko-KR" altLang="en-US" b="1"/>
              <a:t>응답시간 최소화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5) </a:t>
            </a:r>
            <a:r>
              <a:rPr lang="ko-KR" altLang="en-US" b="1"/>
              <a:t>반환시간 최소화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6) </a:t>
            </a:r>
            <a:r>
              <a:rPr lang="ko-KR" altLang="en-US" b="1"/>
              <a:t>대기시간 최소화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(3) </a:t>
            </a:r>
            <a:r>
              <a:rPr lang="ko-KR" altLang="en-US" b="1"/>
              <a:t>비선점 스케줄링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이미 할당된 </a:t>
            </a:r>
            <a:r>
              <a:rPr lang="en-US" altLang="ko-KR" b="1"/>
              <a:t>CPU</a:t>
            </a:r>
            <a:r>
              <a:rPr lang="ko-KR" altLang="en-US" b="1"/>
              <a:t>를 다른 프로세스가 강제로 빼앗아 사용할 수 없는 스케줄링 기법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1) </a:t>
            </a:r>
            <a:r>
              <a:rPr lang="ko-KR" altLang="en-US" b="1"/>
              <a:t>모든 프로세스에 대한 요구를 공정하게 처리할 수 있음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2) </a:t>
            </a:r>
            <a:r>
              <a:rPr lang="ko-KR" altLang="en-US" b="1"/>
              <a:t>프로세스 응답 시간 예측이 용이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3) </a:t>
            </a:r>
            <a:r>
              <a:rPr lang="ko-KR" altLang="en-US" b="1"/>
              <a:t>중요한 작업이 중요하지 않은 작업을 기다리는 경우가 발생할 수 있음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4) </a:t>
            </a:r>
            <a:r>
              <a:rPr lang="ko-KR" altLang="en-US" b="1"/>
              <a:t>비선점 스케줄링의 종류에는 </a:t>
            </a:r>
            <a:r>
              <a:rPr lang="en-US" altLang="ko-KR" b="1"/>
              <a:t>FIFO, SJF, </a:t>
            </a:r>
            <a:r>
              <a:rPr lang="ko-KR" altLang="en-US" b="1"/>
              <a:t>우선순위</a:t>
            </a:r>
            <a:r>
              <a:rPr lang="en-US" altLang="ko-KR" b="1"/>
              <a:t>, HRN, </a:t>
            </a:r>
            <a:r>
              <a:rPr lang="ko-KR" altLang="en-US" b="1"/>
              <a:t>기한부 등의 알고리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즘이 있음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5) </a:t>
            </a:r>
            <a:r>
              <a:rPr lang="ko-KR" altLang="en-US" b="1"/>
              <a:t>대화형 시스템에 부적합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9AC0D91C-B676-408E-8A11-632375D7F853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21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3555" name="직사각형 7"/>
          <p:cNvSpPr>
            <a:spLocks noChangeArrowheads="1"/>
          </p:cNvSpPr>
          <p:nvPr/>
        </p:nvSpPr>
        <p:spPr bwMode="auto">
          <a:xfrm>
            <a:off x="71438" y="839788"/>
            <a:ext cx="9012237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6) </a:t>
            </a:r>
            <a:r>
              <a:rPr lang="ko-KR" altLang="en-US" b="1"/>
              <a:t>비선점 기법 종류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① FIFO(First In First Out)=FCFS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가장 간단한 방식이고 비선점 방식의 스케줄링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중요하지 않은 작업이 작업을 기다리게 할 수 있음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• </a:t>
            </a:r>
            <a:r>
              <a:rPr lang="ko-KR" altLang="en-US" b="1"/>
              <a:t>대화식 시스템에 부적합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• FIFO </a:t>
            </a:r>
            <a:r>
              <a:rPr lang="ko-KR" altLang="en-US" b="1"/>
              <a:t>기법 예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아래와 같이 프로세스들이 차례로 준비상태 큐에 들어왔다고 가정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</a:t>
            </a:r>
            <a:r>
              <a:rPr lang="ko-KR" altLang="en-US" b="1"/>
              <a:t>결과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238500"/>
            <a:ext cx="6943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572000"/>
            <a:ext cx="69437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2AC0EF99-BA38-4332-B4C5-FB1861645F7E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22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4579" name="직사각형 5"/>
          <p:cNvSpPr>
            <a:spLocks noChangeArrowheads="1"/>
          </p:cNvSpPr>
          <p:nvPr/>
        </p:nvSpPr>
        <p:spPr bwMode="auto">
          <a:xfrm>
            <a:off x="214313" y="714375"/>
            <a:ext cx="8643937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② SJF(Shortest Job First)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• </a:t>
            </a:r>
            <a:r>
              <a:rPr lang="ko-KR" altLang="en-US" b="1" dirty="0"/>
              <a:t>준비상태 큐에서 기다리고 있는 프로세스들 중에서 </a:t>
            </a:r>
            <a:r>
              <a:rPr lang="ko-KR" altLang="en-US" b="1" dirty="0" err="1"/>
              <a:t>실행시간이</a:t>
            </a:r>
            <a:r>
              <a:rPr lang="ko-KR" altLang="en-US" b="1" dirty="0"/>
              <a:t> 가장 짧은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프로세스에게 먼저 </a:t>
            </a:r>
            <a:r>
              <a:rPr lang="en-US" altLang="ko-KR" b="1" dirty="0"/>
              <a:t>CPU</a:t>
            </a:r>
            <a:r>
              <a:rPr lang="ko-KR" altLang="en-US" b="1" dirty="0"/>
              <a:t>를 할당하는 기법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• </a:t>
            </a:r>
            <a:r>
              <a:rPr lang="ko-KR" altLang="en-US" b="1" dirty="0"/>
              <a:t>가장 적은 평균 대기 시간을 제공하는 최적 알고리즘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• </a:t>
            </a:r>
            <a:r>
              <a:rPr lang="ko-KR" altLang="en-US" b="1" dirty="0"/>
              <a:t>실행 시간이 긴 프로세스는 실행 시간이 짧은 프로세스에게 할당 순위가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밀려 무한 연기 상태가 발생 가능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• SJF </a:t>
            </a:r>
            <a:r>
              <a:rPr lang="ko-KR" altLang="en-US" b="1" dirty="0"/>
              <a:t>기법 예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  아래와 같이 프로세스들이 차례로 준비상태 큐에 들어왔다고 가정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   </a:t>
            </a:r>
            <a:r>
              <a:rPr lang="ko-KR" altLang="en-US" b="1" dirty="0"/>
              <a:t>결과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452813"/>
            <a:ext cx="6943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829175"/>
            <a:ext cx="69056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463245A4-A8D1-4C69-A9CC-1858FE6ACA82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5603" name="직사각형 6"/>
          <p:cNvSpPr>
            <a:spLocks noChangeArrowheads="1"/>
          </p:cNvSpPr>
          <p:nvPr/>
        </p:nvSpPr>
        <p:spPr bwMode="auto">
          <a:xfrm>
            <a:off x="214313" y="714375"/>
            <a:ext cx="87153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/>
              <a:t>③ HRN(Highest Response-ratio Next)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• </a:t>
            </a:r>
            <a:r>
              <a:rPr lang="ko-KR" altLang="en-US" b="1"/>
              <a:t>실행시간이 긴 프로세스에 불리한 </a:t>
            </a:r>
            <a:r>
              <a:rPr lang="en-US" altLang="ko-KR" b="1"/>
              <a:t>SJF </a:t>
            </a:r>
            <a:r>
              <a:rPr lang="ko-KR" altLang="en-US" b="1"/>
              <a:t>기법을 보완하기 위한 것으로 대기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시간과 서비스 시간을 이용하는 기법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• </a:t>
            </a:r>
            <a:r>
              <a:rPr lang="ko-KR" altLang="en-US" b="1"/>
              <a:t>우선순위를 계산하여 그 숫자가 가장 높은 것부터 낮은 순으로 우선순위가</a:t>
            </a:r>
          </a:p>
          <a:p>
            <a:pPr eaLnBrk="1" hangingPunct="1">
              <a:lnSpc>
                <a:spcPct val="110000"/>
              </a:lnSpc>
            </a:pPr>
            <a:r>
              <a:rPr lang="ko-KR" altLang="en-US" b="1"/>
              <a:t>      부여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b="1"/>
              <a:t>    • </a:t>
            </a:r>
            <a:r>
              <a:rPr lang="ko-KR" altLang="en-US" b="1"/>
              <a:t>우선순위 계산식 </a:t>
            </a:r>
            <a:r>
              <a:rPr lang="en-US" altLang="ko-KR" b="1"/>
              <a:t>: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b="1"/>
              <a:t>    • </a:t>
            </a:r>
            <a:r>
              <a:rPr lang="ko-KR" altLang="en-US" b="1"/>
              <a:t>우선순위 계산 예</a:t>
            </a:r>
            <a:endParaRPr lang="en-US" altLang="ko-KR" b="1"/>
          </a:p>
          <a:p>
            <a:pPr eaLnBrk="1" hangingPunct="1">
              <a:lnSpc>
                <a:spcPct val="110000"/>
              </a:lnSpc>
            </a:pPr>
            <a:endParaRPr lang="en-US" altLang="ko-KR" b="1"/>
          </a:p>
          <a:p>
            <a:pPr eaLnBrk="1" hangingPunct="1">
              <a:lnSpc>
                <a:spcPct val="110000"/>
              </a:lnSpc>
            </a:pPr>
            <a:endParaRPr lang="en-US" altLang="ko-KR" b="1"/>
          </a:p>
          <a:p>
            <a:pPr eaLnBrk="1" hangingPunct="1">
              <a:lnSpc>
                <a:spcPct val="110000"/>
              </a:lnSpc>
            </a:pPr>
            <a:endParaRPr lang="en-US" altLang="ko-KR" b="1"/>
          </a:p>
          <a:p>
            <a:pPr eaLnBrk="1" hangingPunct="1">
              <a:lnSpc>
                <a:spcPct val="110000"/>
              </a:lnSpc>
            </a:pPr>
            <a:endParaRPr lang="en-US" altLang="ko-KR" b="1"/>
          </a:p>
          <a:p>
            <a:pPr eaLnBrk="1" hangingPunct="1">
              <a:lnSpc>
                <a:spcPct val="110000"/>
              </a:lnSpc>
            </a:pPr>
            <a:endParaRPr lang="en-US" altLang="ko-KR" b="1"/>
          </a:p>
          <a:p>
            <a:pPr eaLnBrk="1" hangingPunct="1">
              <a:lnSpc>
                <a:spcPct val="110000"/>
              </a:lnSpc>
            </a:pPr>
            <a:r>
              <a:rPr lang="pt-BR" altLang="ko-KR" b="1"/>
              <a:t>           - A : (5 + 5) / 5 = 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</a:t>
            </a:r>
            <a:r>
              <a:rPr lang="pl-PL" altLang="ko-KR" b="1"/>
              <a:t>- B : (10 + 6) / 6 = 2.67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- C : (15 + 7) / 7 = 3.14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- D : (20 + 8) / 8 = 3.5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b="1"/>
              <a:t>           ※ </a:t>
            </a:r>
            <a:r>
              <a:rPr lang="ko-KR" altLang="en-US" b="1"/>
              <a:t>우선순위가 가장 높은 것은 </a:t>
            </a:r>
            <a:r>
              <a:rPr lang="en-US" altLang="ko-KR" b="1"/>
              <a:t>D</a:t>
            </a:r>
            <a:endParaRPr lang="ko-KR" altLang="en-US" b="1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141538"/>
            <a:ext cx="33337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71813"/>
            <a:ext cx="35528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9CBEE314-BB17-47F1-AE81-F1FA02019D90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6627" name="직사각형 5"/>
          <p:cNvSpPr>
            <a:spLocks noChangeArrowheads="1"/>
          </p:cNvSpPr>
          <p:nvPr/>
        </p:nvSpPr>
        <p:spPr bwMode="auto">
          <a:xfrm>
            <a:off x="214313" y="690563"/>
            <a:ext cx="8858250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b="1"/>
              <a:t>④ 기한부</a:t>
            </a:r>
            <a:r>
              <a:rPr lang="en-US" altLang="ko-KR" b="1"/>
              <a:t>(Deadline)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• </a:t>
            </a:r>
            <a:r>
              <a:rPr lang="ko-KR" altLang="en-US" b="1"/>
              <a:t>프로세스에게 일정한 시간을 주어 그 시간 안에 프로세스를 완료하도록 하는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</a:t>
            </a:r>
            <a:r>
              <a:rPr lang="ko-KR" altLang="en-US" b="1"/>
              <a:t> 기법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• </a:t>
            </a:r>
            <a:r>
              <a:rPr lang="ko-KR" altLang="en-US" b="1"/>
              <a:t>프로세스가 제한된 시간 안에 완료되지 않을 경우 제거되거나 처음부터 다시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</a:t>
            </a:r>
            <a:r>
              <a:rPr lang="ko-KR" altLang="en-US" b="1"/>
              <a:t>실행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• </a:t>
            </a:r>
            <a:r>
              <a:rPr lang="ko-KR" altLang="en-US" b="1"/>
              <a:t>기한부 스케줄링에 필요한 집약적 자원관리는 많은 오버헤드를 일으킬 수 있음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• </a:t>
            </a:r>
            <a:r>
              <a:rPr lang="ko-KR" altLang="en-US" b="1"/>
              <a:t>사용자는 그 작업에 필요한 자원에 관한 정확한 정보를 시스템에 제시하여야 함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⑤ 우선순위</a:t>
            </a:r>
            <a:r>
              <a:rPr lang="en-US" altLang="ko-KR" b="1"/>
              <a:t>(Priority)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• </a:t>
            </a:r>
            <a:r>
              <a:rPr lang="ko-KR" altLang="en-US" b="1"/>
              <a:t>준비상태 큐에서 기다리는 각 프로세스마다 우선순위를 부여하여 그 중 가장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높은 프로세스에게 먼저 </a:t>
            </a:r>
            <a:r>
              <a:rPr lang="en-US" altLang="ko-KR" b="1"/>
              <a:t>CPU</a:t>
            </a:r>
            <a:r>
              <a:rPr lang="ko-KR" altLang="en-US" b="1"/>
              <a:t>를 할당하는 기법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• </a:t>
            </a:r>
            <a:r>
              <a:rPr lang="ko-KR" altLang="en-US" b="1"/>
              <a:t>우선순위가 동일할 경우 </a:t>
            </a:r>
            <a:r>
              <a:rPr lang="en-US" altLang="ko-KR" b="1"/>
              <a:t>FCFS </a:t>
            </a:r>
            <a:r>
              <a:rPr lang="ko-KR" altLang="en-US" b="1"/>
              <a:t>기법으로 </a:t>
            </a:r>
            <a:r>
              <a:rPr lang="en-US" altLang="ko-KR" b="1"/>
              <a:t>CPU</a:t>
            </a:r>
            <a:r>
              <a:rPr lang="ko-KR" altLang="en-US" b="1"/>
              <a:t>를 할당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• </a:t>
            </a:r>
            <a:r>
              <a:rPr lang="ko-KR" altLang="en-US" b="1"/>
              <a:t>가장 낮은 순위를 부여 받은 프로세스는 무한 연기 또는 기아 상태가 발생할 수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있음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※ </a:t>
            </a:r>
            <a:r>
              <a:rPr lang="ko-KR" altLang="en-US" b="1"/>
              <a:t>에이징</a:t>
            </a:r>
            <a:r>
              <a:rPr lang="en-US" altLang="ko-KR" b="1"/>
              <a:t>(Aging) </a:t>
            </a:r>
            <a:r>
              <a:rPr lang="ko-KR" altLang="en-US" b="1"/>
              <a:t>기법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프로세스가 자원을 기다리고 있는 시간에 비례하여 우선순위를 부여함으로써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무한연기 문제를 방지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23E82C0-D874-49DB-8B04-09AFE9704B6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7651" name="직사각형 5"/>
          <p:cNvSpPr>
            <a:spLocks noChangeArrowheads="1"/>
          </p:cNvSpPr>
          <p:nvPr/>
        </p:nvSpPr>
        <p:spPr bwMode="auto">
          <a:xfrm>
            <a:off x="214313" y="690563"/>
            <a:ext cx="8858250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b="1"/>
              <a:t>(4) </a:t>
            </a:r>
            <a:r>
              <a:rPr lang="ko-KR" altLang="en-US" b="1"/>
              <a:t>선점 스케줄링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하나의 프로세스가 </a:t>
            </a:r>
            <a:r>
              <a:rPr lang="en-US" altLang="ko-KR" b="1"/>
              <a:t>CPU</a:t>
            </a:r>
            <a:r>
              <a:rPr lang="ko-KR" altLang="en-US" b="1"/>
              <a:t>를 할당 받아 실행하고 있을 때 우선순위가 높은 다른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</a:t>
            </a:r>
            <a:r>
              <a:rPr lang="ko-KR" altLang="en-US" b="1"/>
              <a:t>프로세스가 </a:t>
            </a:r>
            <a:r>
              <a:rPr lang="en-US" altLang="ko-KR" b="1"/>
              <a:t>CPU</a:t>
            </a:r>
            <a:r>
              <a:rPr lang="ko-KR" altLang="en-US" b="1"/>
              <a:t>를 강제로 빼앗아 사용할 수 있는 스케줄링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1) </a:t>
            </a:r>
            <a:r>
              <a:rPr lang="ko-KR" altLang="en-US" b="1"/>
              <a:t>우선순위가 높은 프로세스를 빠르게 처리할 수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2) </a:t>
            </a:r>
            <a:r>
              <a:rPr lang="ko-KR" altLang="en-US" b="1"/>
              <a:t>주로 빠른 응답 시간을 요구하는 대화식 시분할 시스템에서 사용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3) </a:t>
            </a:r>
            <a:r>
              <a:rPr lang="ko-KR" altLang="en-US" b="1"/>
              <a:t>선점 스케줄링의 종류에는 </a:t>
            </a:r>
            <a:r>
              <a:rPr lang="en-US" altLang="ko-KR" b="1"/>
              <a:t>SRT, Round Robin, </a:t>
            </a:r>
            <a:r>
              <a:rPr lang="ko-KR" altLang="en-US" b="1"/>
              <a:t>선점 우선순위</a:t>
            </a:r>
            <a:r>
              <a:rPr lang="en-US" altLang="ko-KR" b="1"/>
              <a:t>, </a:t>
            </a:r>
            <a:r>
              <a:rPr lang="ko-KR" altLang="en-US" b="1"/>
              <a:t>다단계 큐</a:t>
            </a:r>
            <a:r>
              <a:rPr lang="en-US" altLang="ko-KR" b="1"/>
              <a:t>,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</a:t>
            </a:r>
            <a:r>
              <a:rPr lang="ko-KR" altLang="en-US" b="1"/>
              <a:t>다단계 피드백 큐 등의 알고리즘이 있음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4) </a:t>
            </a:r>
            <a:r>
              <a:rPr lang="ko-KR" altLang="en-US" b="1"/>
              <a:t>선점 기법 종류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① SRT(Shortest Remaining Time)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비선점 스케줄링인 </a:t>
            </a:r>
            <a:r>
              <a:rPr lang="en-US" altLang="ko-KR" b="1"/>
              <a:t>SJF </a:t>
            </a:r>
            <a:r>
              <a:rPr lang="ko-KR" altLang="en-US" b="1"/>
              <a:t>기법을 선점 형태로 변경한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현재 실행 중인 프로세스의 남은 시간과 준비상태 큐에 새로 도착한 프로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         세스의 실행 시간을 비교하여 가장 짧은 실행 시간을 요구하는 프로세스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         </a:t>
            </a:r>
            <a:r>
              <a:rPr lang="ko-KR" altLang="en-US" b="1"/>
              <a:t>에게 </a:t>
            </a:r>
            <a:r>
              <a:rPr lang="en-US" altLang="ko-KR" b="1"/>
              <a:t>CPU</a:t>
            </a:r>
            <a:r>
              <a:rPr lang="ko-KR" altLang="en-US" b="1"/>
              <a:t>를 할당하는 기법으로 시분할 시스템에 유용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8D85C67-2A03-487F-A701-6449C3475FF0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8675" name="직사각형 5"/>
          <p:cNvSpPr>
            <a:spLocks noChangeArrowheads="1"/>
          </p:cNvSpPr>
          <p:nvPr/>
        </p:nvSpPr>
        <p:spPr bwMode="auto">
          <a:xfrm>
            <a:off x="168275" y="706438"/>
            <a:ext cx="88582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② RR(Round Robin)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• </a:t>
            </a:r>
            <a:r>
              <a:rPr lang="ko-KR" altLang="en-US" b="1" dirty="0"/>
              <a:t>시분할 시스템을 위해 고안된 방식으로 </a:t>
            </a:r>
            <a:r>
              <a:rPr lang="en-US" altLang="ko-KR" b="1" dirty="0"/>
              <a:t>FIFO </a:t>
            </a:r>
            <a:r>
              <a:rPr lang="ko-KR" altLang="en-US" b="1" dirty="0"/>
              <a:t>기법을 선점 형태로 변형한 기법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• </a:t>
            </a:r>
            <a:r>
              <a:rPr lang="ko-KR" altLang="en-US" b="1" dirty="0"/>
              <a:t>할당되는 시간이 클 경우 </a:t>
            </a:r>
            <a:r>
              <a:rPr lang="en-US" altLang="ko-KR" b="1" dirty="0"/>
              <a:t>FIFO </a:t>
            </a:r>
            <a:r>
              <a:rPr lang="ko-KR" altLang="en-US" b="1" dirty="0"/>
              <a:t>기법과 </a:t>
            </a:r>
            <a:r>
              <a:rPr lang="ko-KR" altLang="en-US" b="1" dirty="0" err="1"/>
              <a:t>같아짐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• </a:t>
            </a:r>
            <a:r>
              <a:rPr lang="ko-KR" altLang="en-US" b="1" dirty="0"/>
              <a:t>할당되는 시간이 작은 경우 문맥 교환 및 오버헤드가 자주 발생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• </a:t>
            </a:r>
            <a:r>
              <a:rPr lang="ko-KR" altLang="en-US" b="1" dirty="0"/>
              <a:t>프로세스들이 배당 시간 내에 작업되지 못하면 준비상태 큐의 맨 뒤로 이동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③ 선점 우선순위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 dirty="0"/>
              <a:t>    준비상태 큐의 프로세스들 중에서 우선순위가 가장 높은 프로세스에게 먼저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 dirty="0"/>
              <a:t>    CPU</a:t>
            </a:r>
            <a:r>
              <a:rPr lang="ko-KR" altLang="en-US" b="1" dirty="0"/>
              <a:t>를 할당하는 기법</a:t>
            </a:r>
            <a:endParaRPr lang="en-US" altLang="ko-KR" b="1" dirty="0"/>
          </a:p>
          <a:p>
            <a:pPr eaLnBrk="1" hangingPunct="1">
              <a:lnSpc>
                <a:spcPct val="120000"/>
              </a:lnSpc>
            </a:pPr>
            <a:endParaRPr lang="ko-KR" altLang="en-US" b="1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428875"/>
            <a:ext cx="678656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2129E99D-971A-4D47-8CC2-BD3244BF863F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27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29699" name="직사각형 4"/>
          <p:cNvSpPr>
            <a:spLocks noChangeArrowheads="1"/>
          </p:cNvSpPr>
          <p:nvPr/>
        </p:nvSpPr>
        <p:spPr bwMode="auto">
          <a:xfrm>
            <a:off x="214313" y="750888"/>
            <a:ext cx="8501062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ko-KR" altLang="en-US" b="1"/>
              <a:t>④ 다단계 큐</a:t>
            </a:r>
            <a:r>
              <a:rPr lang="en-US" altLang="ko-KR" b="1"/>
              <a:t>(MQ , Multi-level Queue)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프로세스를 특정 그룹으로 분류할 수 있을 경우 그룹에 따라 각기 다른 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  </a:t>
            </a:r>
            <a:r>
              <a:rPr lang="ko-KR" altLang="en-US" b="1"/>
              <a:t>준비상태 큐를 사용하는 기법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프로세스가 특정 그룹의 준비상태 큐에 들어갈 경우 다른 준비상태 큐로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이동할 수 없음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ko-KR" b="1"/>
              <a:t>    • </a:t>
            </a:r>
            <a:r>
              <a:rPr lang="ko-KR" altLang="en-US" b="1"/>
              <a:t>하위 준비 상태 큐에 있는 프로세스를 실행하는 도중이라도 상위 준비 상태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  큐에 프로세스가 들어오면 상위 프로세스에게 </a:t>
            </a:r>
            <a:r>
              <a:rPr lang="en-US" altLang="ko-KR" b="1"/>
              <a:t>CPU</a:t>
            </a:r>
            <a:r>
              <a:rPr lang="ko-KR" altLang="en-US" b="1"/>
              <a:t>를 할당해야 함</a:t>
            </a:r>
            <a:endParaRPr lang="en-US" altLang="ko-KR" b="1"/>
          </a:p>
          <a:p>
            <a:pPr eaLnBrk="1" hangingPunct="1">
              <a:lnSpc>
                <a:spcPct val="130000"/>
              </a:lnSpc>
            </a:pPr>
            <a:endParaRPr lang="ko-KR" altLang="en-US" b="1"/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⑤ 다단계 피드백 큐</a:t>
            </a:r>
            <a:r>
              <a:rPr lang="en-US" altLang="ko-KR" b="1"/>
              <a:t>(MFQ, Multi-level Feedback Queue) 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특정 그룹의 준비상태 큐에 들어간 프로세스가 다른 준비 상태 큐로 이동할</a:t>
            </a:r>
          </a:p>
          <a:p>
            <a:pPr eaLnBrk="1" hangingPunct="1">
              <a:lnSpc>
                <a:spcPct val="130000"/>
              </a:lnSpc>
            </a:pPr>
            <a:r>
              <a:rPr lang="ko-KR" altLang="en-US" b="1"/>
              <a:t>    수 없는 다단계 큐 기법을 준비상태 큐 사이를 이동할 수 있도록 개선한 기법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B580CC8A-F0C5-45C1-9C26-B1479AE18E59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3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214313" y="538163"/>
            <a:ext cx="6267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(2) </a:t>
            </a:r>
            <a:r>
              <a:rPr lang="ko-KR" altLang="en-US" sz="2000" b="1"/>
              <a:t>프로세스 제어 블록</a:t>
            </a:r>
            <a:r>
              <a:rPr lang="en-US" altLang="ko-KR" sz="2000" b="1"/>
              <a:t>(PCB, Process Control Block)</a:t>
            </a:r>
            <a:endParaRPr lang="ko-KR" altLang="en-US" sz="2000" b="1"/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642938" y="839788"/>
            <a:ext cx="8001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/>
              <a:t>1) PCB</a:t>
            </a:r>
            <a:r>
              <a:rPr lang="ko-KR" altLang="en-US" b="1"/>
              <a:t>는 운영체제가 프로세스에 대한 중요한 정보를 저장해 놓는 곳</a:t>
            </a:r>
          </a:p>
          <a:p>
            <a:pPr eaLnBrk="1" hangingPunct="1"/>
            <a:r>
              <a:rPr lang="en-US" altLang="ko-KR" b="1"/>
              <a:t>2) </a:t>
            </a:r>
            <a:r>
              <a:rPr lang="ko-KR" altLang="en-US" b="1"/>
              <a:t>각 프로세스가 생성될 때마다 고유의 </a:t>
            </a:r>
            <a:r>
              <a:rPr lang="en-US" altLang="ko-KR" b="1"/>
              <a:t>PCB</a:t>
            </a:r>
            <a:r>
              <a:rPr lang="ko-KR" altLang="en-US" b="1"/>
              <a:t>가 생성되고</a:t>
            </a:r>
            <a:r>
              <a:rPr lang="en-US" altLang="ko-KR" b="1"/>
              <a:t>, </a:t>
            </a:r>
            <a:r>
              <a:rPr lang="ko-KR" altLang="en-US" b="1"/>
              <a:t>프로세스가 종료</a:t>
            </a:r>
            <a:endParaRPr lang="en-US" altLang="ko-KR" b="1"/>
          </a:p>
          <a:p>
            <a:pPr eaLnBrk="1" hangingPunct="1"/>
            <a:r>
              <a:rPr lang="en-US" altLang="ko-KR" b="1"/>
              <a:t>    </a:t>
            </a:r>
            <a:r>
              <a:rPr lang="ko-KR" altLang="en-US" b="1"/>
              <a:t>되면 </a:t>
            </a:r>
            <a:r>
              <a:rPr lang="en-US" altLang="ko-KR" b="1"/>
              <a:t>PCB</a:t>
            </a:r>
            <a:r>
              <a:rPr lang="ko-KR" altLang="en-US" b="1"/>
              <a:t>는 제거됨</a:t>
            </a:r>
          </a:p>
          <a:p>
            <a:pPr eaLnBrk="1" hangingPunct="1"/>
            <a:r>
              <a:rPr lang="en-US" altLang="ko-KR" b="1"/>
              <a:t>3) PCB</a:t>
            </a:r>
            <a:r>
              <a:rPr lang="ko-KR" altLang="en-US" b="1"/>
              <a:t>에 저장되어 있는 정보</a:t>
            </a:r>
            <a:endParaRPr lang="en-US" altLang="ko-KR" b="1"/>
          </a:p>
          <a:p>
            <a:pPr eaLnBrk="1" hangingPunct="1"/>
            <a:r>
              <a:rPr lang="en-US" altLang="ko-KR" b="1"/>
              <a:t>    </a:t>
            </a:r>
            <a:r>
              <a:rPr lang="ko-KR" altLang="en-US" b="1"/>
              <a:t>① 프로세스의 현재 상태</a:t>
            </a:r>
          </a:p>
          <a:p>
            <a:pPr eaLnBrk="1" hangingPunct="1"/>
            <a:r>
              <a:rPr lang="ko-KR" altLang="en-US" b="1"/>
              <a:t>    ② 프로세스 고유 식별자</a:t>
            </a:r>
            <a:r>
              <a:rPr lang="en-US" altLang="ko-KR" b="1"/>
              <a:t>(PID , Process IDentifier)</a:t>
            </a:r>
          </a:p>
          <a:p>
            <a:pPr eaLnBrk="1" hangingPunct="1"/>
            <a:r>
              <a:rPr lang="ko-KR" altLang="en-US" b="1"/>
              <a:t>    ③ 스케줄링 및 프로세스의 우선순위</a:t>
            </a:r>
          </a:p>
          <a:p>
            <a:pPr eaLnBrk="1" hangingPunct="1"/>
            <a:r>
              <a:rPr lang="ko-KR" altLang="en-US" b="1"/>
              <a:t>    ④ 프로그램의 위치</a:t>
            </a:r>
          </a:p>
          <a:p>
            <a:pPr eaLnBrk="1" hangingPunct="1"/>
            <a:r>
              <a:rPr lang="ko-KR" altLang="en-US" b="1"/>
              <a:t>    ⑤ </a:t>
            </a:r>
            <a:r>
              <a:rPr lang="en-US" altLang="ko-KR" b="1"/>
              <a:t>CPU </a:t>
            </a:r>
            <a:r>
              <a:rPr lang="ko-KR" altLang="en-US" b="1"/>
              <a:t>레지스터 정보</a:t>
            </a:r>
          </a:p>
          <a:p>
            <a:pPr eaLnBrk="1" hangingPunct="1"/>
            <a:r>
              <a:rPr lang="en-US" altLang="ko-KR" b="1"/>
              <a:t>        • </a:t>
            </a:r>
            <a:r>
              <a:rPr lang="ko-KR" altLang="en-US" b="1"/>
              <a:t>누산기</a:t>
            </a:r>
            <a:r>
              <a:rPr lang="en-US" altLang="ko-KR" b="1"/>
              <a:t>(Accumulator)</a:t>
            </a:r>
          </a:p>
          <a:p>
            <a:pPr eaLnBrk="1" hangingPunct="1"/>
            <a:r>
              <a:rPr lang="en-US" altLang="ko-KR" b="1"/>
              <a:t>        • </a:t>
            </a:r>
            <a:r>
              <a:rPr lang="ko-KR" altLang="en-US" b="1"/>
              <a:t>인덱스 레지스터</a:t>
            </a:r>
            <a:r>
              <a:rPr lang="en-US" altLang="ko-KR" b="1"/>
              <a:t>(Index Register)</a:t>
            </a:r>
          </a:p>
          <a:p>
            <a:pPr eaLnBrk="1" hangingPunct="1"/>
            <a:r>
              <a:rPr lang="en-US" altLang="ko-KR" b="1"/>
              <a:t>        • </a:t>
            </a:r>
            <a:r>
              <a:rPr lang="ko-KR" altLang="en-US" b="1"/>
              <a:t>프로그램 카운터</a:t>
            </a:r>
            <a:r>
              <a:rPr lang="en-US" altLang="ko-KR" b="1"/>
              <a:t>(PC , Program Counter)</a:t>
            </a:r>
          </a:p>
          <a:p>
            <a:pPr eaLnBrk="1" hangingPunct="1"/>
            <a:r>
              <a:rPr lang="ko-KR" altLang="en-US" b="1"/>
              <a:t>    ⑥ 각종 자원의 포인터</a:t>
            </a:r>
          </a:p>
          <a:p>
            <a:pPr eaLnBrk="1" hangingPunct="1"/>
            <a:r>
              <a:rPr lang="en-US" altLang="ko-KR" b="1"/>
              <a:t>        • </a:t>
            </a:r>
            <a:r>
              <a:rPr lang="ko-KR" altLang="en-US" b="1"/>
              <a:t>부모 프로세스에 대한 포인터</a:t>
            </a:r>
          </a:p>
          <a:p>
            <a:pPr eaLnBrk="1" hangingPunct="1"/>
            <a:r>
              <a:rPr lang="en-US" altLang="ko-KR" b="1"/>
              <a:t>        • </a:t>
            </a:r>
            <a:r>
              <a:rPr lang="ko-KR" altLang="en-US" b="1"/>
              <a:t>자식 프로세스에 대한 포인터</a:t>
            </a:r>
          </a:p>
          <a:p>
            <a:pPr eaLnBrk="1" hangingPunct="1"/>
            <a:r>
              <a:rPr lang="en-US" altLang="ko-KR" b="1"/>
              <a:t>        • </a:t>
            </a:r>
            <a:r>
              <a:rPr lang="ko-KR" altLang="en-US" b="1"/>
              <a:t>프로세스가 위치한 메모리에 대한 포인터</a:t>
            </a:r>
          </a:p>
          <a:p>
            <a:pPr eaLnBrk="1" hangingPunct="1"/>
            <a:r>
              <a:rPr lang="en-US" altLang="ko-KR" b="1"/>
              <a:t>        • </a:t>
            </a:r>
            <a:r>
              <a:rPr lang="ko-KR" altLang="en-US" b="1"/>
              <a:t>할당된 자원에 대한 포인터</a:t>
            </a:r>
          </a:p>
          <a:p>
            <a:pPr eaLnBrk="1" hangingPunct="1"/>
            <a:r>
              <a:rPr lang="ko-KR" altLang="en-US" b="1"/>
              <a:t>    ⑦ 주기억장치 관리 정보</a:t>
            </a:r>
          </a:p>
          <a:p>
            <a:pPr eaLnBrk="1" hangingPunct="1"/>
            <a:r>
              <a:rPr lang="ko-KR" altLang="en-US" b="1"/>
              <a:t>    ⑧ 입</a:t>
            </a:r>
            <a:r>
              <a:rPr lang="en-US" altLang="ko-KR" b="1"/>
              <a:t>/</a:t>
            </a:r>
            <a:r>
              <a:rPr lang="ko-KR" altLang="en-US" b="1"/>
              <a:t>출력 상태 정보</a:t>
            </a:r>
          </a:p>
          <a:p>
            <a:pPr eaLnBrk="1" hangingPunct="1"/>
            <a:r>
              <a:rPr lang="ko-KR" altLang="en-US" b="1"/>
              <a:t>    ⑨ 계정 정보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00A790A7-0BD5-4494-9E60-7862EC6410FD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4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5123" name="직사각형 4"/>
          <p:cNvSpPr>
            <a:spLocks noChangeArrowheads="1"/>
          </p:cNvSpPr>
          <p:nvPr/>
        </p:nvSpPr>
        <p:spPr bwMode="auto">
          <a:xfrm>
            <a:off x="285750" y="528638"/>
            <a:ext cx="308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(3) </a:t>
            </a:r>
            <a:r>
              <a:rPr lang="ko-KR" altLang="en-US" sz="2000" b="1"/>
              <a:t>프로세스의 상태 전이</a:t>
            </a:r>
          </a:p>
        </p:txBody>
      </p:sp>
      <p:sp>
        <p:nvSpPr>
          <p:cNvPr id="5124" name="직사각형 6"/>
          <p:cNvSpPr>
            <a:spLocks noChangeArrowheads="1"/>
          </p:cNvSpPr>
          <p:nvPr/>
        </p:nvSpPr>
        <p:spPr bwMode="auto">
          <a:xfrm>
            <a:off x="571500" y="3000375"/>
            <a:ext cx="85725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1) </a:t>
            </a:r>
            <a:r>
              <a:rPr lang="ko-KR" altLang="en-US" b="1"/>
              <a:t>준비</a:t>
            </a:r>
            <a:r>
              <a:rPr lang="en-US" altLang="ko-KR" b="1"/>
              <a:t>(Ready) </a:t>
            </a:r>
            <a:r>
              <a:rPr lang="ko-KR" altLang="en-US" b="1"/>
              <a:t>상태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프로세스가 프로세서를 할당받기 위해 기다리고 있는 상태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프로세스는 준비상태 큐에서 실행을 준비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2) </a:t>
            </a:r>
            <a:r>
              <a:rPr lang="ko-KR" altLang="en-US" b="1"/>
              <a:t>실행</a:t>
            </a:r>
            <a:r>
              <a:rPr lang="en-US" altLang="ko-KR" b="1"/>
              <a:t>(Running) </a:t>
            </a:r>
            <a:r>
              <a:rPr lang="ko-KR" altLang="en-US" b="1"/>
              <a:t>상태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준비상태 큐에 있는 프로세스가 프로세서를 할당받아 실행되는 상태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프로세스 수행이 완료되기 전에 프로세서에게 주어진 프로세서 할당 시간이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종료되면 프로세스는 준비 상태로 전이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③ 실행 중인 프로세서에 입</a:t>
            </a:r>
            <a:r>
              <a:rPr lang="en-US" altLang="ko-KR" b="1"/>
              <a:t>/</a:t>
            </a:r>
            <a:r>
              <a:rPr lang="ko-KR" altLang="en-US" b="1"/>
              <a:t>출력처리가 필요하면 실행 중인 프로세스는 대기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</a:t>
            </a:r>
            <a:r>
              <a:rPr lang="ko-KR" altLang="en-US" b="1"/>
              <a:t>상태로 전이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④ 준비 상태에서 실행 상태로의 전이는 </a:t>
            </a:r>
            <a:r>
              <a:rPr lang="en-US" altLang="ko-KR" b="1"/>
              <a:t>CPU </a:t>
            </a:r>
            <a:r>
              <a:rPr lang="ko-KR" altLang="en-US" b="1"/>
              <a:t>스케줄러에 의해 수행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857250"/>
            <a:ext cx="69913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7D10F01D-ECEE-4FAD-8B3E-1BD08B969916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5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214313" y="844550"/>
            <a:ext cx="885825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3) </a:t>
            </a:r>
            <a:r>
              <a:rPr lang="ko-KR" altLang="en-US" b="1"/>
              <a:t>대기</a:t>
            </a:r>
            <a:r>
              <a:rPr lang="en-US" altLang="ko-KR" b="1"/>
              <a:t>(Block) </a:t>
            </a:r>
            <a:r>
              <a:rPr lang="ko-KR" altLang="en-US" b="1"/>
              <a:t>상태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① 프로세스에 입</a:t>
            </a:r>
            <a:r>
              <a:rPr lang="en-US" altLang="ko-KR" b="1"/>
              <a:t>/</a:t>
            </a:r>
            <a:r>
              <a:rPr lang="ko-KR" altLang="en-US" b="1"/>
              <a:t>출력 처리가 필요하면 현재 수행 중인 프로세스가 중단되고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대기 상태로 전이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② 입</a:t>
            </a:r>
            <a:r>
              <a:rPr lang="en-US" altLang="ko-KR" b="1"/>
              <a:t>/</a:t>
            </a:r>
            <a:r>
              <a:rPr lang="ko-KR" altLang="en-US" b="1"/>
              <a:t>출력 처리가 완료되면 대기 상태에서 준비 상태로 전이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※ </a:t>
            </a:r>
            <a:r>
              <a:rPr lang="ko-KR" altLang="en-US" b="1"/>
              <a:t>프로세스가 자원을 이용하는 작동 순서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요청 </a:t>
            </a:r>
            <a:r>
              <a:rPr lang="en-US" altLang="ko-KR" b="1"/>
              <a:t>- </a:t>
            </a:r>
            <a:r>
              <a:rPr lang="ko-KR" altLang="en-US" b="1"/>
              <a:t>사용 </a:t>
            </a:r>
            <a:r>
              <a:rPr lang="en-US" altLang="ko-KR" b="1"/>
              <a:t>- </a:t>
            </a:r>
            <a:r>
              <a:rPr lang="ko-KR" altLang="en-US" b="1"/>
              <a:t>해제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※ </a:t>
            </a:r>
            <a:r>
              <a:rPr lang="ko-KR" altLang="en-US" b="1"/>
              <a:t>디스패치</a:t>
            </a:r>
            <a:r>
              <a:rPr lang="en-US" altLang="ko-KR" b="1"/>
              <a:t>(dispatch) : </a:t>
            </a:r>
            <a:r>
              <a:rPr lang="ko-KR" altLang="en-US" b="1"/>
              <a:t>준비상태에서 대기하고 있는 프로세스 중 하나가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</a:t>
            </a:r>
            <a:r>
              <a:rPr lang="ko-KR" altLang="en-US" b="1"/>
              <a:t> 스케줄링 되어 중앙처리장치를 할당받아 실행상태로 전이되는 과정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AC579307-CC78-4682-AC21-D24F338D1797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6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85750" y="647700"/>
            <a:ext cx="85725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1"/>
              <a:t>(4) </a:t>
            </a:r>
            <a:r>
              <a:rPr lang="ko-KR" altLang="en-US" sz="2000" b="1"/>
              <a:t>인터럽트</a:t>
            </a:r>
            <a:r>
              <a:rPr lang="en-US" altLang="ko-KR" sz="2000" b="1"/>
              <a:t>(Interrupt</a:t>
            </a:r>
            <a:r>
              <a:rPr lang="en-US" altLang="ko-KR" b="1"/>
              <a:t>)</a:t>
            </a:r>
          </a:p>
          <a:p>
            <a:pPr eaLnBrk="1" hangingPunct="1"/>
            <a:endParaRPr lang="en-US" altLang="ko-KR" sz="900" b="1"/>
          </a:p>
          <a:p>
            <a:pPr eaLnBrk="1" hangingPunct="1"/>
            <a:r>
              <a:rPr lang="en-US" altLang="ko-KR" b="1"/>
              <a:t>      1) </a:t>
            </a:r>
            <a:r>
              <a:rPr lang="ko-KR" altLang="en-US" b="1"/>
              <a:t>인터럽트 종류</a:t>
            </a:r>
          </a:p>
          <a:p>
            <a:pPr eaLnBrk="1" hangingPunct="1"/>
            <a:r>
              <a:rPr lang="ko-KR" altLang="en-US" b="1"/>
              <a:t>         ① 전원 이상 인터럽트</a:t>
            </a:r>
            <a:r>
              <a:rPr lang="en-US" altLang="ko-KR" b="1"/>
              <a:t>(Power Fail Interrupt)</a:t>
            </a:r>
          </a:p>
          <a:p>
            <a:pPr eaLnBrk="1" hangingPunct="1"/>
            <a:r>
              <a:rPr lang="ko-KR" altLang="en-US" b="1"/>
              <a:t>             정전이 되거나 전원 이상이 있는 경우</a:t>
            </a:r>
          </a:p>
          <a:p>
            <a:pPr eaLnBrk="1" hangingPunct="1"/>
            <a:r>
              <a:rPr lang="ko-KR" altLang="en-US" b="1"/>
              <a:t>         ② 기계 착오 인터럽트</a:t>
            </a:r>
            <a:r>
              <a:rPr lang="en-US" altLang="ko-KR" b="1"/>
              <a:t>(Machine Check Interrupt)</a:t>
            </a:r>
          </a:p>
          <a:p>
            <a:pPr eaLnBrk="1" hangingPunct="1"/>
            <a:r>
              <a:rPr lang="en-US" altLang="ko-KR" b="1"/>
              <a:t>             CPU</a:t>
            </a:r>
            <a:r>
              <a:rPr lang="ko-KR" altLang="en-US" b="1"/>
              <a:t>등의 기계 장치가 고장을 일으킨 경우</a:t>
            </a:r>
          </a:p>
          <a:p>
            <a:pPr eaLnBrk="1" hangingPunct="1"/>
            <a:r>
              <a:rPr lang="en-US" altLang="ko-KR" b="1"/>
              <a:t>         ③ SVC </a:t>
            </a:r>
            <a:r>
              <a:rPr lang="ko-KR" altLang="en-US" b="1"/>
              <a:t>인터럽트</a:t>
            </a:r>
            <a:r>
              <a:rPr lang="en-US" altLang="ko-KR" b="1"/>
              <a:t>(Supervisor Call Interrupt)</a:t>
            </a:r>
          </a:p>
          <a:p>
            <a:pPr eaLnBrk="1" hangingPunct="1"/>
            <a:r>
              <a:rPr lang="ko-KR" altLang="en-US" b="1"/>
              <a:t>             입출력 수행</a:t>
            </a:r>
            <a:r>
              <a:rPr lang="en-US" altLang="ko-KR" b="1"/>
              <a:t>, </a:t>
            </a:r>
            <a:r>
              <a:rPr lang="ko-KR" altLang="en-US" b="1"/>
              <a:t>기억장치 할당 등을 하기 위해 발생</a:t>
            </a:r>
          </a:p>
          <a:p>
            <a:pPr eaLnBrk="1" hangingPunct="1"/>
            <a:r>
              <a:rPr lang="ko-KR" altLang="en-US" b="1"/>
              <a:t>         ④ 입</a:t>
            </a:r>
            <a:r>
              <a:rPr lang="en-US" altLang="ko-KR" b="1"/>
              <a:t>/</a:t>
            </a:r>
            <a:r>
              <a:rPr lang="ko-KR" altLang="en-US" b="1"/>
              <a:t>출력 인터럽트</a:t>
            </a:r>
            <a:r>
              <a:rPr lang="en-US" altLang="ko-KR" b="1"/>
              <a:t>(Input-Output Interrupt)</a:t>
            </a:r>
          </a:p>
          <a:p>
            <a:pPr eaLnBrk="1" hangingPunct="1"/>
            <a:r>
              <a:rPr lang="ko-KR" altLang="en-US" b="1"/>
              <a:t>             수행도중 입</a:t>
            </a:r>
            <a:r>
              <a:rPr lang="en-US" altLang="ko-KR" b="1"/>
              <a:t>/</a:t>
            </a:r>
            <a:r>
              <a:rPr lang="ko-KR" altLang="en-US" b="1"/>
              <a:t>출력이 발생하는 경우</a:t>
            </a:r>
          </a:p>
          <a:p>
            <a:pPr eaLnBrk="1" hangingPunct="1"/>
            <a:r>
              <a:rPr lang="ko-KR" altLang="en-US" b="1"/>
              <a:t>         ⑤ 외부 신호 인터럽트</a:t>
            </a:r>
            <a:r>
              <a:rPr lang="en-US" altLang="ko-KR" b="1"/>
              <a:t>(External Interrupt</a:t>
            </a:r>
          </a:p>
          <a:p>
            <a:pPr eaLnBrk="1" hangingPunct="1"/>
            <a:r>
              <a:rPr lang="ko-KR" altLang="en-US" b="1"/>
              <a:t>             정해진 시간이 끝나거나 오퍼레이터의 키 조작 발생한 경우</a:t>
            </a:r>
            <a:endParaRPr lang="en-US" altLang="ko-KR" b="1"/>
          </a:p>
          <a:p>
            <a:pPr eaLnBrk="1" hangingPunct="1"/>
            <a:r>
              <a:rPr lang="ko-KR" altLang="en-US" b="1"/>
              <a:t>         ⑥ 재시작 인터럽트</a:t>
            </a:r>
            <a:r>
              <a:rPr lang="en-US" altLang="ko-KR" b="1"/>
              <a:t>(Restart Interrupt) </a:t>
            </a:r>
          </a:p>
          <a:p>
            <a:pPr eaLnBrk="1" hangingPunct="1"/>
            <a:r>
              <a:rPr lang="ko-KR" altLang="en-US" b="1"/>
              <a:t>             오퍼레이터가 재시작 버튼을 눌러 시스템을 재부팅시키는 경우</a:t>
            </a:r>
            <a:endParaRPr lang="en-US" altLang="ko-KR" b="1"/>
          </a:p>
          <a:p>
            <a:pPr eaLnBrk="1" hangingPunct="1"/>
            <a:r>
              <a:rPr lang="ko-KR" altLang="en-US" b="1"/>
              <a:t>         ⑦ 프로그램 검사 인터럽트</a:t>
            </a:r>
            <a:r>
              <a:rPr lang="en-US" altLang="ko-KR" b="1"/>
              <a:t>(Program Check Interrupt)</a:t>
            </a:r>
          </a:p>
          <a:p>
            <a:pPr eaLnBrk="1" hangingPunct="1"/>
            <a:r>
              <a:rPr lang="en-US" altLang="ko-KR" b="1"/>
              <a:t>              • 0</a:t>
            </a:r>
            <a:r>
              <a:rPr lang="ko-KR" altLang="en-US" b="1"/>
              <a:t>으로 나누기가 발생하는 경우</a:t>
            </a:r>
          </a:p>
          <a:p>
            <a:pPr eaLnBrk="1" hangingPunct="1"/>
            <a:r>
              <a:rPr lang="en-US" altLang="ko-KR" b="1"/>
              <a:t>              • Overflow/Underflow</a:t>
            </a:r>
            <a:r>
              <a:rPr lang="ko-KR" altLang="en-US" b="1"/>
              <a:t>가 발생하는 경우</a:t>
            </a:r>
          </a:p>
          <a:p>
            <a:pPr eaLnBrk="1" hangingPunct="1"/>
            <a:r>
              <a:rPr lang="en-US" altLang="ko-KR" b="1"/>
              <a:t>              • </a:t>
            </a:r>
            <a:r>
              <a:rPr lang="ko-KR" altLang="en-US" b="1"/>
              <a:t>프로그램에서 명령어를 잘못 사용하는 경우</a:t>
            </a:r>
            <a:endParaRPr lang="ko-KR" altLang="en-US" b="1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2CD79CB8-052F-40F0-97A5-AFEFAB4EC954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7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128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6" name="Rectangle 232"/>
          <p:cNvSpPr>
            <a:spLocks noChangeArrowheads="1"/>
          </p:cNvSpPr>
          <p:nvPr/>
        </p:nvSpPr>
        <p:spPr bwMode="auto">
          <a:xfrm>
            <a:off x="0" y="5330825"/>
            <a:ext cx="2698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en-US" altLang="ko-KR" sz="1000">
                <a:solidFill>
                  <a:srgbClr val="000000"/>
                </a:solidFill>
                <a:latin typeface="바탕" panose="02030600000101010101" pitchFamily="18" charset="-127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sp>
        <p:nvSpPr>
          <p:cNvPr id="8197" name="직사각형 6"/>
          <p:cNvSpPr>
            <a:spLocks noChangeArrowheads="1"/>
          </p:cNvSpPr>
          <p:nvPr/>
        </p:nvSpPr>
        <p:spPr bwMode="auto">
          <a:xfrm>
            <a:off x="357188" y="857250"/>
            <a:ext cx="842962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/>
              <a:t>2) </a:t>
            </a:r>
            <a:r>
              <a:rPr lang="ko-KR" altLang="en-US" b="1"/>
              <a:t>인터럽트 발생 시 처리순서</a:t>
            </a:r>
            <a:endParaRPr lang="en-US" altLang="ko-KR" b="1"/>
          </a:p>
          <a:p>
            <a:pPr eaLnBrk="1" hangingPunct="1"/>
            <a:r>
              <a:rPr lang="ko-KR" altLang="en-US" b="1"/>
              <a:t>    ① 인터럽트 요청신호가 발생</a:t>
            </a:r>
          </a:p>
          <a:p>
            <a:pPr eaLnBrk="1" hangingPunct="1"/>
            <a:r>
              <a:rPr lang="ko-KR" altLang="en-US" b="1"/>
              <a:t>    ② 프로그램 실행을 중단</a:t>
            </a:r>
          </a:p>
          <a:p>
            <a:pPr eaLnBrk="1" hangingPunct="1"/>
            <a:r>
              <a:rPr lang="ko-KR" altLang="en-US" b="1"/>
              <a:t>    ③ 현재 프로그램 상태를 보존 </a:t>
            </a:r>
            <a:r>
              <a:rPr lang="en-US" altLang="ko-KR" b="1"/>
              <a:t>(</a:t>
            </a:r>
            <a:r>
              <a:rPr lang="ko-KR" altLang="en-US" b="1"/>
              <a:t>복귀 주소</a:t>
            </a:r>
            <a:r>
              <a:rPr lang="en-US" altLang="ko-KR" b="1"/>
              <a:t>(return address)</a:t>
            </a:r>
            <a:r>
              <a:rPr lang="ko-KR" altLang="en-US" b="1"/>
              <a:t>를 </a:t>
            </a:r>
            <a:r>
              <a:rPr lang="en-US" altLang="ko-KR" b="1"/>
              <a:t>stack</a:t>
            </a:r>
            <a:r>
              <a:rPr lang="ko-KR" altLang="en-US" b="1"/>
              <a:t>에 저장</a:t>
            </a:r>
            <a:r>
              <a:rPr lang="en-US" altLang="ko-KR" b="1"/>
              <a:t>)</a:t>
            </a:r>
          </a:p>
          <a:p>
            <a:pPr eaLnBrk="1" hangingPunct="1"/>
            <a:r>
              <a:rPr lang="ko-KR" altLang="en-US" b="1"/>
              <a:t>    ④ 인터럽트 처리 루틴을 실행</a:t>
            </a:r>
          </a:p>
          <a:p>
            <a:pPr eaLnBrk="1" hangingPunct="1"/>
            <a:r>
              <a:rPr lang="ko-KR" altLang="en-US" b="1"/>
              <a:t>    ⑤ 인터럽트 서비스 루틴을 실행</a:t>
            </a:r>
          </a:p>
          <a:p>
            <a:pPr eaLnBrk="1" hangingPunct="1"/>
            <a:r>
              <a:rPr lang="ko-KR" altLang="en-US" b="1"/>
              <a:t>    ⑥ 상태복구</a:t>
            </a:r>
          </a:p>
          <a:p>
            <a:pPr eaLnBrk="1" hangingPunct="1"/>
            <a:r>
              <a:rPr lang="ko-KR" altLang="en-US" b="1"/>
              <a:t>    ⑦ 중단된 프로그램 실행 재개</a:t>
            </a:r>
            <a:endParaRPr lang="en-US" altLang="ko-KR" b="1"/>
          </a:p>
          <a:p>
            <a:pPr eaLnBrk="1" hangingPunct="1"/>
            <a:endParaRPr lang="ko-KR" altLang="en-US" b="1"/>
          </a:p>
          <a:p>
            <a:pPr eaLnBrk="1" hangingPunct="1"/>
            <a:r>
              <a:rPr lang="en-US" altLang="ko-KR" b="1"/>
              <a:t>3) </a:t>
            </a:r>
            <a:r>
              <a:rPr lang="ko-KR" altLang="en-US" b="1"/>
              <a:t>인터럽트 우선순위</a:t>
            </a:r>
            <a:r>
              <a:rPr lang="en-US" altLang="ko-KR" b="1"/>
              <a:t>(</a:t>
            </a:r>
            <a:r>
              <a:rPr lang="ko-KR" altLang="en-US" b="1"/>
              <a:t>번호가 높을수록 우선순위가 높음</a:t>
            </a:r>
            <a:r>
              <a:rPr lang="en-US" altLang="ko-KR" b="1"/>
              <a:t>)</a:t>
            </a:r>
          </a:p>
          <a:p>
            <a:pPr eaLnBrk="1" hangingPunct="1"/>
            <a:r>
              <a:rPr lang="ko-KR" altLang="en-US" b="1"/>
              <a:t>    컴퓨터에 여러 형태의 인터럽트가 동시에 발생할 경우 우선순위에 따라 </a:t>
            </a:r>
            <a:endParaRPr lang="en-US" altLang="ko-KR" b="1"/>
          </a:p>
          <a:p>
            <a:pPr eaLnBrk="1" hangingPunct="1"/>
            <a:r>
              <a:rPr lang="en-US" altLang="ko-KR" b="1"/>
              <a:t>    </a:t>
            </a:r>
            <a:r>
              <a:rPr lang="ko-KR" altLang="en-US" b="1"/>
              <a:t>인터럽트를 수행</a:t>
            </a:r>
          </a:p>
          <a:p>
            <a:pPr eaLnBrk="1" hangingPunct="1"/>
            <a:r>
              <a:rPr lang="ko-KR" altLang="en-US" b="1"/>
              <a:t>    ① 전원 이상</a:t>
            </a:r>
          </a:p>
          <a:p>
            <a:pPr eaLnBrk="1" hangingPunct="1"/>
            <a:r>
              <a:rPr lang="ko-KR" altLang="en-US" b="1"/>
              <a:t>    ② 기계 착오</a:t>
            </a:r>
          </a:p>
          <a:p>
            <a:pPr eaLnBrk="1" hangingPunct="1"/>
            <a:r>
              <a:rPr lang="ko-KR" altLang="en-US" b="1"/>
              <a:t>    ③ 외부 신호</a:t>
            </a:r>
          </a:p>
          <a:p>
            <a:pPr eaLnBrk="1" hangingPunct="1"/>
            <a:r>
              <a:rPr lang="ko-KR" altLang="en-US" b="1"/>
              <a:t>    ④ 입</a:t>
            </a:r>
            <a:r>
              <a:rPr lang="en-US" altLang="ko-KR" b="1"/>
              <a:t>/</a:t>
            </a:r>
            <a:r>
              <a:rPr lang="ko-KR" altLang="en-US" b="1"/>
              <a:t>출력</a:t>
            </a:r>
          </a:p>
          <a:p>
            <a:pPr eaLnBrk="1" hangingPunct="1"/>
            <a:r>
              <a:rPr lang="ko-KR" altLang="en-US" b="1"/>
              <a:t>    ⑤ 프로그램 검사</a:t>
            </a:r>
          </a:p>
          <a:p>
            <a:pPr eaLnBrk="1" hangingPunct="1"/>
            <a:r>
              <a:rPr lang="en-US" altLang="ko-KR" b="1"/>
              <a:t>    ⑥ SVC</a:t>
            </a:r>
            <a:endParaRPr lang="ko-KR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319055E0-1D0B-42BF-BCDE-AB2D28EEC89B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8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9219" name="직사각형 7"/>
          <p:cNvSpPr>
            <a:spLocks noChangeArrowheads="1"/>
          </p:cNvSpPr>
          <p:nvPr/>
        </p:nvSpPr>
        <p:spPr bwMode="auto">
          <a:xfrm>
            <a:off x="142875" y="601663"/>
            <a:ext cx="8929688" cy="54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2000" b="1"/>
              <a:t>(5) </a:t>
            </a:r>
            <a:r>
              <a:rPr lang="ko-KR" altLang="en-US" sz="2000" b="1"/>
              <a:t>스레드</a:t>
            </a:r>
            <a:r>
              <a:rPr lang="en-US" altLang="ko-KR" sz="2000" b="1"/>
              <a:t>(Thread)</a:t>
            </a:r>
          </a:p>
          <a:p>
            <a:pPr eaLnBrk="1" hangingPunct="1">
              <a:lnSpc>
                <a:spcPct val="120000"/>
              </a:lnSpc>
            </a:pPr>
            <a:endParaRPr lang="en-US" altLang="ko-KR" sz="2000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1) </a:t>
            </a:r>
            <a:r>
              <a:rPr lang="ko-KR" altLang="en-US" b="1"/>
              <a:t>스레드의 정의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① 프로세스 내에서의 작업 단위로 시스템의 여러 자원을 할당받아 실행하는 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</a:t>
            </a:r>
            <a:r>
              <a:rPr lang="ko-KR" altLang="en-US" b="1"/>
              <a:t>프로그램의 단위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② 하나의 프로세스에 하나의 스레드가 존재하는 경우에는 단일 스레드</a:t>
            </a:r>
            <a:r>
              <a:rPr lang="en-US" altLang="ko-KR" b="1"/>
              <a:t>, </a:t>
            </a:r>
            <a:r>
              <a:rPr lang="ko-KR" altLang="en-US" b="1"/>
              <a:t>두개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    이상의 스레드가 존재하는 경우에는 다중 스레드라고 함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③ 프로세스의 일부 특성을 갖고 있기 때문에 경량 프로세스라고도 함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endParaRPr lang="ko-KR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2) </a:t>
            </a:r>
            <a:r>
              <a:rPr lang="ko-KR" altLang="en-US" b="1"/>
              <a:t>스레드의 분류</a:t>
            </a: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① 사용자 수준의 스레드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사용자가 만든 라이브러리를 사용하여 스레드를 운용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속도는 빠르지만 구현이 어려움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    ② 커널 수준의 스레드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운영체제의 커널에 의해 스레드를 운용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        • </a:t>
            </a:r>
            <a:r>
              <a:rPr lang="ko-KR" altLang="en-US" b="1"/>
              <a:t>구현이 쉽지만 속도가 느림</a:t>
            </a:r>
            <a:endParaRPr lang="en-US" altLang="ko-KR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t>Page : </a:t>
            </a:r>
            <a:fld id="{D44490ED-84B5-4376-A33B-E1B6DE7AFC78}" type="slidenum">
              <a:rPr lang="en-US" altLang="ko-KR">
                <a:solidFill>
                  <a:srgbClr val="000066"/>
                </a:solidFill>
                <a:latin typeface="견고딕" pitchFamily="18" charset="-127"/>
                <a:ea typeface="견고딕" pitchFamily="18" charset="-127"/>
              </a:rPr>
              <a:pPr eaLnBrk="1" hangingPunct="1"/>
              <a:t>9</a:t>
            </a:fld>
            <a:endParaRPr lang="en-US" altLang="ko-KR">
              <a:solidFill>
                <a:srgbClr val="000066"/>
              </a:solidFill>
              <a:latin typeface="견고딕" pitchFamily="18" charset="-127"/>
              <a:ea typeface="견고딕" pitchFamily="18" charset="-127"/>
            </a:endParaRPr>
          </a:p>
        </p:txBody>
      </p:sp>
      <p:sp>
        <p:nvSpPr>
          <p:cNvPr id="10243" name="직사각형 7"/>
          <p:cNvSpPr>
            <a:spLocks noChangeArrowheads="1"/>
          </p:cNvSpPr>
          <p:nvPr/>
        </p:nvSpPr>
        <p:spPr bwMode="auto">
          <a:xfrm>
            <a:off x="142875" y="857250"/>
            <a:ext cx="89296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b="1"/>
              <a:t>(6) </a:t>
            </a:r>
            <a:r>
              <a:rPr lang="ko-KR" altLang="en-US" b="1"/>
              <a:t>문맥 교환</a:t>
            </a:r>
            <a:r>
              <a:rPr lang="en-US" altLang="ko-KR" b="1"/>
              <a:t>(Context Switching)</a:t>
            </a:r>
          </a:p>
          <a:p>
            <a:pPr eaLnBrk="1" hangingPunct="1">
              <a:lnSpc>
                <a:spcPct val="120000"/>
              </a:lnSpc>
            </a:pPr>
            <a:endParaRPr lang="en-US" altLang="ko-KR" b="1"/>
          </a:p>
          <a:p>
            <a:pPr eaLnBrk="1" hangingPunct="1">
              <a:lnSpc>
                <a:spcPct val="120000"/>
              </a:lnSpc>
            </a:pPr>
            <a:r>
              <a:rPr lang="en-US" altLang="ko-KR" b="1"/>
              <a:t>     CPU</a:t>
            </a:r>
            <a:r>
              <a:rPr lang="ko-KR" altLang="en-US" b="1"/>
              <a:t>가 할당되는 프로세스를 변경하기 위하여 현재 </a:t>
            </a:r>
            <a:r>
              <a:rPr lang="en-US" altLang="ko-KR" b="1"/>
              <a:t>CPU</a:t>
            </a:r>
            <a:r>
              <a:rPr lang="ko-KR" altLang="en-US" b="1"/>
              <a:t>를 사용하여 실행되고 있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는 프로세서의 상태 정보를 저장하고 제어권을 인터럽트 서비스 루틴에게 넘기는</a:t>
            </a:r>
          </a:p>
          <a:p>
            <a:pPr eaLnBrk="1" hangingPunct="1">
              <a:lnSpc>
                <a:spcPct val="120000"/>
              </a:lnSpc>
            </a:pPr>
            <a:r>
              <a:rPr lang="ko-KR" altLang="en-US" b="1"/>
              <a:t>     작업을 의미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2671</Words>
  <Application>Microsoft Office PowerPoint</Application>
  <PresentationFormat>화면 슬라이드 쇼(4:3)</PresentationFormat>
  <Paragraphs>371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HY견고딕</vt:lpstr>
      <vt:lpstr>HY중고딕</vt:lpstr>
      <vt:lpstr>견고딕</vt:lpstr>
      <vt:lpstr>굴림</vt:lpstr>
      <vt:lpstr>바탕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Dong Hyun</dc:creator>
  <cp:lastModifiedBy>WSU</cp:lastModifiedBy>
  <cp:revision>41</cp:revision>
  <dcterms:created xsi:type="dcterms:W3CDTF">2009-03-02T07:39:04Z</dcterms:created>
  <dcterms:modified xsi:type="dcterms:W3CDTF">2022-08-16T12:41:25Z</dcterms:modified>
</cp:coreProperties>
</file>