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C8EA8-C7EE-4506-BCD3-2B258157FB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286125" y="3284984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Ch3.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기억장치  관리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893915EA-DF1E-4C1A-8ACD-F01665FFBA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662772E-FAC8-4599-972C-50EEB069C9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26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93EBB9F9-4D0D-4F95-9F32-C29659F95B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72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4749CB71-9F7E-4187-9F03-C7AF0A5251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4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1304D1F2-4A04-4179-BB98-DA89AB7EBD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1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15BAC20D-1B6D-46D8-BC11-DE4BA9ECF8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6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A33CC81B-8D3F-406A-AB6B-70D6C45BD6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71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2C562CB3-BE87-4C43-A858-98F91DC39C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48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814181C-4E94-43EA-9C89-6E8E8959C8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5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A6112CFA-57FE-46E9-A1C9-A1AB9C917F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3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EB9A0F65-9526-472E-8CB4-212DC3601DB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-15875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676525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3 </a:t>
            </a:r>
            <a:r>
              <a:rPr lang="ko-KR" altLang="en-US" sz="2000" b="1" dirty="0"/>
              <a:t>장 기억장치 관리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3366"/>
                </a:solidFill>
              </a:rPr>
              <a:t>2022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 smtClean="0">
                <a:solidFill>
                  <a:srgbClr val="003366"/>
                </a:solidFill>
              </a:rPr>
              <a:t>SW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캠프 </a:t>
            </a:r>
            <a:endParaRPr lang="ko-KR" altLang="en-US" sz="24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6F2EA6B-20F5-49EA-A0C3-05F2223BA64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142875" y="769938"/>
            <a:ext cx="87931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(4) </a:t>
            </a:r>
            <a:r>
              <a:rPr lang="ko-KR" altLang="en-US" b="1"/>
              <a:t>주기억장치 관리 기법의 문제점과 해결 방법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단편화</a:t>
            </a:r>
            <a:r>
              <a:rPr lang="en-US" altLang="ko-KR" b="1"/>
              <a:t>(Fragmentation)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분할된 주기억장치에 프로그램을 할당하고 반납하는 과정을 반복하면서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사용되지 않고 남는 기억장치의 빈 공간 조각을 의미하며 내부단편화와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외부단편화가 있음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내부 단편화</a:t>
            </a:r>
            <a:r>
              <a:rPr lang="en-US" altLang="ko-KR" b="1"/>
              <a:t>(Internal Fragmentation) : </a:t>
            </a:r>
            <a:r>
              <a:rPr lang="ko-KR" altLang="en-US" b="1"/>
              <a:t>분할된 영역이 할당될 프로그램의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크기보다 크기 때문에 프로그램이 할당된 후 사용되지 않고 남아 있는 빈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공간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외부 단편화</a:t>
            </a:r>
            <a:r>
              <a:rPr lang="en-US" altLang="ko-KR" b="1"/>
              <a:t>(External Fragmentation) : </a:t>
            </a:r>
            <a:r>
              <a:rPr lang="ko-KR" altLang="en-US" b="1"/>
              <a:t>분할된 영역이 할당될 프로그램의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크기보다 작기 때문에 프로그램이 할당될 수 없어 사용되지 않고 빈 공간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으로 남아 있는 분할된 전체 영역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2472869-682F-4CB1-B328-66A4198EFDF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142875" y="571500"/>
            <a:ext cx="8715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   </a:t>
            </a:r>
            <a:r>
              <a:rPr lang="ko-KR" altLang="en-US" b="1"/>
              <a:t>③ 내부</a:t>
            </a:r>
            <a:r>
              <a:rPr lang="en-US" altLang="ko-KR" b="1"/>
              <a:t>/</a:t>
            </a:r>
            <a:r>
              <a:rPr lang="ko-KR" altLang="en-US" b="1"/>
              <a:t>외부 단편화 계산 예</a:t>
            </a:r>
            <a:endParaRPr lang="en-US" altLang="ko-KR" b="1"/>
          </a:p>
          <a:p>
            <a:pPr eaLnBrk="1" hangingPunct="1"/>
            <a:r>
              <a:rPr lang="ko-KR" altLang="en-US" b="1"/>
              <a:t>       영역 분할의 크기 작업의 크기</a:t>
            </a:r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ko-KR" altLang="en-US" b="1"/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내부 단편화 크기는 </a:t>
            </a:r>
            <a:r>
              <a:rPr lang="en-US" altLang="ko-KR" b="1"/>
              <a:t>10K + 110K + 100K = 220K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외부 단편화 크기는 </a:t>
            </a:r>
            <a:r>
              <a:rPr lang="en-US" altLang="ko-KR" b="1"/>
              <a:t>50K + 120K = 170K</a:t>
            </a:r>
          </a:p>
          <a:p>
            <a:pPr eaLnBrk="1" hangingPunct="1"/>
            <a:endParaRPr lang="en-US" altLang="ko-KR" b="1"/>
          </a:p>
          <a:p>
            <a:pPr eaLnBrk="1" hangingPunct="1"/>
            <a:r>
              <a:rPr lang="en-US" altLang="ko-KR" b="1"/>
              <a:t>2) </a:t>
            </a:r>
            <a:r>
              <a:rPr lang="ko-KR" altLang="en-US" b="1"/>
              <a:t>단편화 해결 방법</a:t>
            </a:r>
          </a:p>
          <a:p>
            <a:pPr eaLnBrk="1" hangingPunct="1"/>
            <a:r>
              <a:rPr lang="ko-KR" altLang="en-US" b="1"/>
              <a:t>    주기억장치를 재사용할 수 있도록 단편화된 공간을 모아서 하나의 사용할 수 있</a:t>
            </a:r>
          </a:p>
          <a:p>
            <a:pPr eaLnBrk="1" hangingPunct="1"/>
            <a:r>
              <a:rPr lang="ko-KR" altLang="en-US" b="1"/>
              <a:t>    는 공간으로 만드는 기법으로 통합 기법과 압축 기법이 있음</a:t>
            </a:r>
          </a:p>
          <a:p>
            <a:pPr eaLnBrk="1" hangingPunct="1"/>
            <a:r>
              <a:rPr lang="ko-KR" altLang="en-US" b="1"/>
              <a:t>    ① 통합</a:t>
            </a:r>
            <a:r>
              <a:rPr lang="en-US" altLang="ko-KR" b="1"/>
              <a:t>(Coalescing)</a:t>
            </a:r>
            <a:r>
              <a:rPr lang="ko-KR" altLang="en-US" b="1"/>
              <a:t>기법 </a:t>
            </a:r>
            <a:r>
              <a:rPr lang="en-US" altLang="ko-KR" b="1"/>
              <a:t>: </a:t>
            </a:r>
            <a:r>
              <a:rPr lang="ko-KR" altLang="en-US" b="1"/>
              <a:t>주기억장치 내에 인접해 있는 단편화된 공간을 하나</a:t>
            </a:r>
          </a:p>
          <a:p>
            <a:pPr eaLnBrk="1" hangingPunct="1"/>
            <a:r>
              <a:rPr lang="ko-KR" altLang="en-US" b="1"/>
              <a:t>        의 공간으로 통합하는 작업</a:t>
            </a:r>
            <a:endParaRPr lang="en-US" altLang="ko-KR" b="1"/>
          </a:p>
          <a:p>
            <a:pPr eaLnBrk="1" hangingPunct="1"/>
            <a:r>
              <a:rPr lang="ko-KR" altLang="en-US" b="1"/>
              <a:t>    ② 압축</a:t>
            </a:r>
            <a:r>
              <a:rPr lang="en-US" altLang="ko-KR" b="1"/>
              <a:t>(Compaction)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/>
            <a:r>
              <a:rPr lang="ko-KR" altLang="en-US" b="1"/>
              <a:t>        주기억장치 내에 서로 떨어져 있는 여러 개의 낭비 공간을 모아서 하나의 큰</a:t>
            </a:r>
          </a:p>
          <a:p>
            <a:pPr eaLnBrk="1" hangingPunct="1"/>
            <a:r>
              <a:rPr lang="ko-KR" altLang="en-US" b="1"/>
              <a:t>        기억 공간을 만드는 작업으로 쓰레기 수집</a:t>
            </a:r>
            <a:r>
              <a:rPr lang="en-US" altLang="ko-KR" b="1"/>
              <a:t>(Garbage Collection)</a:t>
            </a:r>
            <a:r>
              <a:rPr lang="ko-KR" altLang="en-US" b="1"/>
              <a:t>이라고도 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14438"/>
            <a:ext cx="378301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1E233F2-35A5-44E0-859E-AA5DED20453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315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200" b="1"/>
              <a:t>2. </a:t>
            </a:r>
            <a:r>
              <a:rPr lang="ko-KR" altLang="en-US" sz="2200" b="1"/>
              <a:t>가상기억장치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(1) </a:t>
            </a:r>
            <a:r>
              <a:rPr lang="ko-KR" altLang="en-US" b="1"/>
              <a:t>가상기억장치 개요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1) </a:t>
            </a:r>
            <a:r>
              <a:rPr lang="ko-KR" altLang="en-US" b="1"/>
              <a:t>가상기억장치는 보조기억장치의 일부를 주기억장치처럼 사용하는 것으로</a:t>
            </a:r>
            <a:r>
              <a:rPr lang="en-US" altLang="ko-KR" b="1"/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용량이 작은 주기억장치를 마치 큰 용량을 가진 것처럼 사용하는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2) </a:t>
            </a:r>
            <a:r>
              <a:rPr lang="ko-KR" altLang="en-US" b="1"/>
              <a:t>프로그램을 여러 개의 작은 블록 단위로 나누어서 보관해놓고</a:t>
            </a:r>
            <a:r>
              <a:rPr lang="en-US" altLang="ko-KR" b="1"/>
              <a:t>, </a:t>
            </a:r>
            <a:r>
              <a:rPr lang="ko-KR" altLang="en-US" b="1"/>
              <a:t>프로그램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실행시 요구되는 블록만 주기억장치에 불연속적으로 할당하여 처리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3) </a:t>
            </a:r>
            <a:r>
              <a:rPr lang="ko-KR" altLang="en-US" b="1"/>
              <a:t>주기억장치의 크기보다 큰 프로그램을 실행하기 위해 사용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4) </a:t>
            </a:r>
            <a:r>
              <a:rPr lang="ko-KR" altLang="en-US" b="1"/>
              <a:t>주기억장치의 이용률과 다중 프로그램의 효율을 높일 수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5) </a:t>
            </a:r>
            <a:r>
              <a:rPr lang="ko-KR" altLang="en-US" b="1"/>
              <a:t>가상기억장치에 저장된 프로그램을 실행하기 위해서 가상기억장치의 주소           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를 주기억장치의 주소로 바꾸는 주소 변환</a:t>
            </a:r>
            <a:r>
              <a:rPr lang="en-US" altLang="ko-KR" b="1"/>
              <a:t>(Mapping) </a:t>
            </a:r>
            <a:r>
              <a:rPr lang="ko-KR" altLang="en-US" b="1"/>
              <a:t>작업이 필요함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6) </a:t>
            </a:r>
            <a:r>
              <a:rPr lang="ko-KR" altLang="en-US" b="1"/>
              <a:t>블록 단위로 사용하기 때문에 연속 할당 방식에서 발생할 수 있는 단편화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를 해결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7) </a:t>
            </a:r>
            <a:r>
              <a:rPr lang="ko-KR" altLang="en-US" b="1"/>
              <a:t>페이징 기법과 세그먼테이션 기법으로 나눔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8) </a:t>
            </a:r>
            <a:r>
              <a:rPr lang="ko-KR" altLang="en-US" b="1"/>
              <a:t>운영체제의 설계가 복잡해 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9) </a:t>
            </a:r>
            <a:r>
              <a:rPr lang="ko-KR" altLang="en-US" b="1"/>
              <a:t>오버레이 문제는 자동으로 해결됨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F99446F-2EF9-41E1-9875-7E14281F0F1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817563"/>
            <a:ext cx="8929687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페이징</a:t>
            </a:r>
            <a:r>
              <a:rPr lang="en-US" altLang="ko-KR" b="1"/>
              <a:t>(Paging) 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가상기억장치에 보관되어 있는 프로그램과 주기억장치의 영역을 동일한 크기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로 나눈 후 나눠진 프로그램</a:t>
            </a:r>
            <a:r>
              <a:rPr lang="en-US" altLang="ko-KR" b="1"/>
              <a:t>(</a:t>
            </a:r>
            <a:r>
              <a:rPr lang="ko-KR" altLang="en-US" b="1"/>
              <a:t>페이지</a:t>
            </a:r>
            <a:r>
              <a:rPr lang="en-US" altLang="ko-KR" b="1"/>
              <a:t>)</a:t>
            </a:r>
            <a:r>
              <a:rPr lang="ko-KR" altLang="en-US" b="1"/>
              <a:t>을 동일하게 나눠진 주기억장치의 영역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(</a:t>
            </a:r>
            <a:r>
              <a:rPr lang="ko-KR" altLang="en-US" b="1"/>
              <a:t>페이지 프레임</a:t>
            </a:r>
            <a:r>
              <a:rPr lang="en-US" altLang="ko-KR" b="1"/>
              <a:t>)</a:t>
            </a:r>
            <a:r>
              <a:rPr lang="ko-KR" altLang="en-US" b="1"/>
              <a:t>에 적재시켜 실행하는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2) </a:t>
            </a:r>
            <a:r>
              <a:rPr lang="ko-KR" altLang="en-US" b="1"/>
              <a:t>프로그램을 일정한 크기로 나눈 단위를 페이지</a:t>
            </a:r>
            <a:r>
              <a:rPr lang="en-US" altLang="ko-KR" b="1"/>
              <a:t>(Page)</a:t>
            </a:r>
            <a:r>
              <a:rPr lang="ko-KR" altLang="en-US" b="1"/>
              <a:t>라고 하고</a:t>
            </a:r>
            <a:r>
              <a:rPr lang="en-US" altLang="ko-KR" b="1"/>
              <a:t>, </a:t>
            </a:r>
            <a:r>
              <a:rPr lang="ko-KR" altLang="en-US" b="1"/>
              <a:t>페이지 크기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로 일정하게 나누어진 주기억장치의 단위를 페이지 프레임</a:t>
            </a:r>
            <a:r>
              <a:rPr lang="en-US" altLang="ko-KR" b="1"/>
              <a:t>(Page Frame)</a:t>
            </a:r>
            <a:r>
              <a:rPr lang="ko-KR" altLang="en-US" b="1"/>
              <a:t>이라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3) </a:t>
            </a:r>
            <a:r>
              <a:rPr lang="ko-KR" altLang="en-US" b="1"/>
              <a:t>외부 단편화는 발생하지 않으나 내부 단편화는 발생할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4) </a:t>
            </a:r>
            <a:r>
              <a:rPr lang="ko-KR" altLang="en-US" b="1"/>
              <a:t>주소 변환을 위해서 페이지 맵 테이블이 필요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66ABB02D-BB53-430E-B425-CC5FAE9D1EA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363" name="직사각형 7"/>
          <p:cNvSpPr>
            <a:spLocks noChangeArrowheads="1"/>
          </p:cNvSpPr>
          <p:nvPr/>
        </p:nvSpPr>
        <p:spPr bwMode="auto">
          <a:xfrm>
            <a:off x="214313" y="642938"/>
            <a:ext cx="8929687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세그먼테이션</a:t>
            </a:r>
            <a:r>
              <a:rPr lang="en-US" altLang="ko-KR" b="1"/>
              <a:t>(Segmentation) 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가상기억장치에 보관되어 있는 프로그램을 다양한 크기의 논리적인 단위로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나눈 후 주기억장치에 적재시켜 실행시키는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프로그램을 배열이나 함수 등과 같은 논리적인 크기로 나눈 단위를 세그먼트라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고 하며</a:t>
            </a:r>
            <a:r>
              <a:rPr lang="en-US" altLang="ko-KR" b="1"/>
              <a:t>, </a:t>
            </a:r>
            <a:r>
              <a:rPr lang="ko-KR" altLang="en-US" b="1"/>
              <a:t>각 세그먼트는 고유한 이름과 크기를 가짐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세그먼테이션 기법을 이용하는 궁극적인 이유는 기억 공간을 절약하기 위함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세그먼트가 주기억장치에 적재될 때 다른 세그먼트에게 할당된 영역을 침범할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수 없으며</a:t>
            </a:r>
            <a:r>
              <a:rPr lang="en-US" altLang="ko-KR" b="1"/>
              <a:t>, </a:t>
            </a:r>
            <a:r>
              <a:rPr lang="ko-KR" altLang="en-US" b="1"/>
              <a:t>이를 위해 기억장치 보호키</a:t>
            </a:r>
            <a:r>
              <a:rPr lang="en-US" altLang="ko-KR" b="1"/>
              <a:t>(Storage Protection Key)</a:t>
            </a:r>
            <a:r>
              <a:rPr lang="ko-KR" altLang="en-US" b="1"/>
              <a:t>가 필요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5) </a:t>
            </a:r>
            <a:r>
              <a:rPr lang="ko-KR" altLang="en-US" b="1"/>
              <a:t>외부 단편화가 발생할 수 있음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5E437298-6111-4D19-903C-096077F15E8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6387" name="직사각형 7"/>
          <p:cNvSpPr>
            <a:spLocks noChangeArrowheads="1"/>
          </p:cNvSpPr>
          <p:nvPr/>
        </p:nvSpPr>
        <p:spPr bwMode="auto">
          <a:xfrm>
            <a:off x="214313" y="541338"/>
            <a:ext cx="892968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6) </a:t>
            </a:r>
            <a:r>
              <a:rPr lang="ko-KR" altLang="en-US" b="1"/>
              <a:t>세그먼테이션 기법 주소 변환 순서</a:t>
            </a:r>
          </a:p>
          <a:p>
            <a:pPr eaLnBrk="1" hangingPunct="1"/>
            <a:r>
              <a:rPr lang="ko-KR" altLang="en-US" b="1"/>
              <a:t>    ① 가상 주소의 변위값과 세그먼트의 크기를 비교</a:t>
            </a:r>
          </a:p>
          <a:p>
            <a:pPr eaLnBrk="1" hangingPunct="1"/>
            <a:r>
              <a:rPr lang="ko-KR" altLang="en-US" b="1"/>
              <a:t>    ② 변위값이 작거나 같으면 기준번지와 변위값을 더하여 실기억주소를 만들어</a:t>
            </a:r>
          </a:p>
          <a:p>
            <a:pPr eaLnBrk="1" hangingPunct="1"/>
            <a:r>
              <a:rPr lang="ko-KR" altLang="en-US" b="1"/>
              <a:t>        주기억장치에 접근</a:t>
            </a:r>
          </a:p>
          <a:p>
            <a:pPr eaLnBrk="1" hangingPunct="1"/>
            <a:r>
              <a:rPr lang="ko-KR" altLang="en-US" b="1"/>
              <a:t>    ③ 변위값이 크면 다른 영역을 침범하게 되므로 실행 권한을 운영체제에 넘기고</a:t>
            </a:r>
          </a:p>
          <a:p>
            <a:pPr eaLnBrk="1" hangingPunct="1"/>
            <a:r>
              <a:rPr lang="ko-KR" altLang="en-US" b="1"/>
              <a:t>        트랩을 발생시킴</a:t>
            </a:r>
          </a:p>
          <a:p>
            <a:pPr eaLnBrk="1" hangingPunct="1"/>
            <a:r>
              <a:rPr lang="ko-KR" altLang="en-US" b="1"/>
              <a:t>    ④ 주소 변환 예</a:t>
            </a:r>
            <a:endParaRPr lang="en-US" altLang="ko-KR" b="1"/>
          </a:p>
          <a:p>
            <a:pPr eaLnBrk="1" hangingPunct="1"/>
            <a:r>
              <a:rPr lang="ko-KR" altLang="en-US" b="1"/>
              <a:t>        아래와 같은 세그먼트 테이블이 있을 때 </a:t>
            </a:r>
            <a:r>
              <a:rPr lang="en-US" altLang="ko-KR" b="1"/>
              <a:t>(</a:t>
            </a:r>
            <a:r>
              <a:rPr lang="ko-KR" altLang="en-US" b="1"/>
              <a:t>단</a:t>
            </a:r>
            <a:r>
              <a:rPr lang="en-US" altLang="ko-KR" b="1"/>
              <a:t>, </a:t>
            </a:r>
            <a:r>
              <a:rPr lang="ko-KR" altLang="en-US" b="1"/>
              <a:t>가상 주소</a:t>
            </a:r>
            <a:r>
              <a:rPr lang="en-US" altLang="ko-KR" b="1"/>
              <a:t>=s(2, 100))</a:t>
            </a:r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r>
              <a:rPr lang="ko-KR" altLang="en-US" b="1"/>
              <a:t>         실제주소는 </a:t>
            </a:r>
            <a:r>
              <a:rPr lang="en-US" altLang="ko-KR" b="1"/>
              <a:t>2100</a:t>
            </a:r>
            <a:r>
              <a:rPr lang="ko-KR" altLang="en-US" b="1"/>
              <a:t>이 됨</a:t>
            </a:r>
          </a:p>
          <a:p>
            <a:pPr eaLnBrk="1" hangingPunct="1"/>
            <a:r>
              <a:rPr lang="en-US" altLang="ko-KR" b="1"/>
              <a:t>         • s(2,100)</a:t>
            </a:r>
            <a:r>
              <a:rPr lang="ko-KR" altLang="en-US" b="1"/>
              <a:t>에서 </a:t>
            </a:r>
            <a:r>
              <a:rPr lang="en-US" altLang="ko-KR" b="1"/>
              <a:t>2</a:t>
            </a:r>
            <a:r>
              <a:rPr lang="ko-KR" altLang="en-US" b="1"/>
              <a:t>는 세그먼트 테이블에서 세그먼트 </a:t>
            </a:r>
            <a:r>
              <a:rPr lang="en-US" altLang="ko-KR" b="1"/>
              <a:t>2</a:t>
            </a:r>
            <a:r>
              <a:rPr lang="ko-KR" altLang="en-US" b="1"/>
              <a:t>를 나타내고 </a:t>
            </a:r>
            <a:r>
              <a:rPr lang="en-US" altLang="ko-KR" b="1"/>
              <a:t>100</a:t>
            </a:r>
            <a:r>
              <a:rPr lang="ko-KR" altLang="en-US" b="1"/>
              <a:t>은 </a:t>
            </a:r>
            <a:endParaRPr lang="en-US" altLang="ko-KR" b="1"/>
          </a:p>
          <a:p>
            <a:pPr eaLnBrk="1" hangingPunct="1"/>
            <a:r>
              <a:rPr lang="en-US" altLang="ko-KR" b="1"/>
              <a:t>           </a:t>
            </a:r>
            <a:r>
              <a:rPr lang="ko-KR" altLang="en-US" b="1"/>
              <a:t>시작주소에서 </a:t>
            </a:r>
            <a:r>
              <a:rPr lang="en-US" altLang="ko-KR" b="1"/>
              <a:t>100</a:t>
            </a:r>
            <a:r>
              <a:rPr lang="ko-KR" altLang="en-US" b="1"/>
              <a:t>만큼 떨어져 있는 위치를 나타냄</a:t>
            </a:r>
          </a:p>
          <a:p>
            <a:pPr eaLnBrk="1" hangingPunct="1"/>
            <a:r>
              <a:rPr lang="en-US" altLang="ko-KR" b="1"/>
              <a:t>         • </a:t>
            </a:r>
            <a:r>
              <a:rPr lang="ko-KR" altLang="en-US" b="1"/>
              <a:t>따라서 실제주소는 세그먼트 </a:t>
            </a:r>
            <a:r>
              <a:rPr lang="en-US" altLang="ko-KR" b="1"/>
              <a:t>2</a:t>
            </a:r>
            <a:r>
              <a:rPr lang="ko-KR" altLang="en-US" b="1"/>
              <a:t>의 시작주소 </a:t>
            </a:r>
            <a:r>
              <a:rPr lang="en-US" altLang="ko-KR" b="1"/>
              <a:t>2000</a:t>
            </a:r>
            <a:r>
              <a:rPr lang="ko-KR" altLang="en-US" b="1"/>
              <a:t>에서 </a:t>
            </a:r>
            <a:r>
              <a:rPr lang="en-US" altLang="ko-KR" b="1"/>
              <a:t>100 </a:t>
            </a:r>
            <a:r>
              <a:rPr lang="ko-KR" altLang="en-US" b="1"/>
              <a:t>떨어져 있는 </a:t>
            </a:r>
            <a:endParaRPr lang="en-US" altLang="ko-KR" b="1"/>
          </a:p>
          <a:p>
            <a:pPr eaLnBrk="1" hangingPunct="1"/>
            <a:r>
              <a:rPr lang="en-US" altLang="ko-KR" b="1"/>
              <a:t>           </a:t>
            </a:r>
            <a:r>
              <a:rPr lang="ko-KR" altLang="en-US" b="1"/>
              <a:t>위치가 실제주소</a:t>
            </a:r>
            <a:r>
              <a:rPr lang="en-US" altLang="ko-KR" b="1"/>
              <a:t>(2100)</a:t>
            </a:r>
          </a:p>
          <a:p>
            <a:pPr eaLnBrk="1" hangingPunct="1"/>
            <a:r>
              <a:rPr lang="en-US" altLang="ko-KR" b="1"/>
              <a:t>         • </a:t>
            </a:r>
            <a:r>
              <a:rPr lang="ko-KR" altLang="en-US" b="1"/>
              <a:t>만약 번호크기가 </a:t>
            </a:r>
            <a:r>
              <a:rPr lang="en-US" altLang="ko-KR" b="1"/>
              <a:t>1000 </a:t>
            </a:r>
            <a:r>
              <a:rPr lang="ko-KR" altLang="en-US" b="1"/>
              <a:t>이기 때문에 </a:t>
            </a:r>
            <a:r>
              <a:rPr lang="en-US" altLang="ko-KR" b="1"/>
              <a:t>1000 </a:t>
            </a:r>
            <a:r>
              <a:rPr lang="ko-KR" altLang="en-US" b="1"/>
              <a:t>보다 큰 위치만큼 떨어진 경우</a:t>
            </a:r>
          </a:p>
          <a:p>
            <a:pPr eaLnBrk="1" hangingPunct="1"/>
            <a:r>
              <a:rPr lang="ko-KR" altLang="en-US" b="1"/>
              <a:t>           는 트랩 발생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38576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63815BD-50E7-4E11-9C98-E10401B6833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7411" name="직사각형 7"/>
          <p:cNvSpPr>
            <a:spLocks noChangeArrowheads="1"/>
          </p:cNvSpPr>
          <p:nvPr/>
        </p:nvSpPr>
        <p:spPr bwMode="auto">
          <a:xfrm>
            <a:off x="71438" y="752475"/>
            <a:ext cx="8929687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※ </a:t>
            </a:r>
            <a:r>
              <a:rPr lang="ko-KR" altLang="en-US" b="1"/>
              <a:t>주소 변환</a:t>
            </a:r>
            <a:r>
              <a:rPr lang="en-US" altLang="ko-KR" b="1"/>
              <a:t>(Mapping)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가상기억장치에 있는 프로그램이 주기억장치에 적재되어 실행될 때 논리적인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가상 주소를 물리적인 실기억 주소로 변환하는 것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※ </a:t>
            </a:r>
            <a:r>
              <a:rPr lang="ko-KR" altLang="en-US" b="1"/>
              <a:t>인위적 연속성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연속적인 가상 주소가 연속적인 실기억 주소로 변환되지 않아도 되는데 이를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인위적 연속성이라 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2F89975-A9B4-4920-B48F-43A3FF9C038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8435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(4) </a:t>
            </a:r>
            <a:r>
              <a:rPr lang="ko-KR" altLang="en-US" b="1"/>
              <a:t>페이지 교체 알고리즘</a:t>
            </a:r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r>
              <a:rPr lang="en-US" altLang="ko-KR" b="1"/>
              <a:t>     1) </a:t>
            </a:r>
            <a:r>
              <a:rPr lang="ko-KR" altLang="en-US" b="1"/>
              <a:t>최적 교체 </a:t>
            </a:r>
            <a:r>
              <a:rPr lang="en-US" altLang="ko-KR" b="1"/>
              <a:t>(OPT , Optimal replacement)</a:t>
            </a:r>
          </a:p>
          <a:p>
            <a:pPr eaLnBrk="1" hangingPunct="1"/>
            <a:r>
              <a:rPr lang="ko-KR" altLang="en-US" b="1"/>
              <a:t>         가장 오랫동안 사용하지 않을 페이지를 교체하는 기법</a:t>
            </a:r>
          </a:p>
          <a:p>
            <a:pPr eaLnBrk="1" hangingPunct="1"/>
            <a:r>
              <a:rPr lang="ko-KR" altLang="en-US" b="1"/>
              <a:t>         ① </a:t>
            </a:r>
            <a:r>
              <a:rPr lang="en-US" altLang="ko-KR" b="1"/>
              <a:t>Belady</a:t>
            </a:r>
            <a:r>
              <a:rPr lang="ko-KR" altLang="en-US" b="1"/>
              <a:t>가 제안한 것으로 페이지 부재 횟수가 가장 적게 발생하는 가장 효율</a:t>
            </a:r>
          </a:p>
          <a:p>
            <a:pPr eaLnBrk="1" hangingPunct="1"/>
            <a:r>
              <a:rPr lang="ko-KR" altLang="en-US" b="1"/>
              <a:t>             적인 알고리즘</a:t>
            </a:r>
          </a:p>
          <a:p>
            <a:pPr eaLnBrk="1" hangingPunct="1"/>
            <a:r>
              <a:rPr lang="ko-KR" altLang="en-US" b="1"/>
              <a:t>         ② 각 페이지의 호출 순서와 참조 상황을 미리 예측해야 하므로 실현 불가</a:t>
            </a:r>
          </a:p>
          <a:p>
            <a:pPr eaLnBrk="1" hangingPunct="1"/>
            <a:r>
              <a:rPr lang="en-US" altLang="ko-KR" b="1"/>
              <a:t>         ③ OPT </a:t>
            </a:r>
            <a:r>
              <a:rPr lang="ko-KR" altLang="en-US" b="1"/>
              <a:t>기법 예</a:t>
            </a:r>
          </a:p>
          <a:p>
            <a:pPr eaLnBrk="1" hangingPunct="1"/>
            <a:r>
              <a:rPr lang="en-US" altLang="ko-KR" b="1"/>
              <a:t>             3</a:t>
            </a:r>
            <a:r>
              <a:rPr lang="ko-KR" altLang="en-US" b="1"/>
              <a:t>개의 페이지 프레임을 가진 기억장치에서 페이지 부재 수는 </a:t>
            </a:r>
            <a:r>
              <a:rPr lang="en-US" altLang="ko-KR" b="1"/>
              <a:t>4</a:t>
            </a:r>
            <a:r>
              <a:rPr lang="ko-KR" altLang="en-US" b="1"/>
              <a:t>회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429000"/>
            <a:ext cx="664368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43DFCFE-D299-4B5C-871C-3E755EF1281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2) FIFO(First In First Out)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주기억장치에 가장 먼저 들어와서 가장 오래 있었던 페이지를 교체하는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이해하기 쉽고 프로그래밍 및 설계가 간단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프로세스에 할당된 페이지 프레임 수가 증가하면 페이지 부재의 수가 감소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하는 것이 당연하지만 페이지 프레임 수가 증가할 때</a:t>
            </a:r>
            <a:r>
              <a:rPr lang="en-US" altLang="ko-KR" b="1"/>
              <a:t>, </a:t>
            </a:r>
            <a:r>
              <a:rPr lang="ko-KR" altLang="en-US" b="1"/>
              <a:t>현실적으로 페이지 부재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가 더 증가하는 모순</a:t>
            </a:r>
            <a:r>
              <a:rPr lang="en-US" altLang="ko-KR" b="1"/>
              <a:t>(anomaly)</a:t>
            </a:r>
            <a:r>
              <a:rPr lang="ko-KR" altLang="en-US" b="1"/>
              <a:t>현상이 발생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③ </a:t>
            </a:r>
            <a:r>
              <a:rPr lang="en-US" altLang="ko-KR" b="1"/>
              <a:t>FIFO </a:t>
            </a:r>
            <a:r>
              <a:rPr lang="ko-KR" altLang="en-US" b="1"/>
              <a:t>기법 예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3</a:t>
            </a:r>
            <a:r>
              <a:rPr lang="ko-KR" altLang="en-US" b="1"/>
              <a:t>개의 페이지 프레임을 가진 기억장치에서 페이지 부재 수는 </a:t>
            </a:r>
            <a:r>
              <a:rPr lang="en-US" altLang="ko-KR" b="1"/>
              <a:t>6</a:t>
            </a:r>
            <a:r>
              <a:rPr lang="ko-KR" altLang="en-US" b="1"/>
              <a:t>회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857625"/>
            <a:ext cx="6702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BB77B3A-90F3-4225-85D3-C6DA104A485A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0483" name="직사각형 7"/>
          <p:cNvSpPr>
            <a:spLocks noChangeArrowheads="1"/>
          </p:cNvSpPr>
          <p:nvPr/>
        </p:nvSpPr>
        <p:spPr bwMode="auto">
          <a:xfrm>
            <a:off x="214313" y="820738"/>
            <a:ext cx="8929687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LRU(Least Recently Used)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최근에 가장 오랫동안 사용하지 않은 페이지를 교체하는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각 페이지마다 계수기나 스택을 두어 현 시점에서 가장 오랫동안 사용하지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않은 페이지를 교체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② LRU </a:t>
            </a:r>
            <a:r>
              <a:rPr lang="ko-KR" altLang="en-US" b="1"/>
              <a:t>기법 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3</a:t>
            </a:r>
            <a:r>
              <a:rPr lang="ko-KR" altLang="en-US" b="1"/>
              <a:t>개의 페이지 프레임을 가진 기억장치에서 페이지 부재 수는 </a:t>
            </a:r>
            <a:r>
              <a:rPr lang="en-US" altLang="ko-KR" b="1"/>
              <a:t>5</a:t>
            </a:r>
            <a:r>
              <a:rPr lang="ko-KR" altLang="en-US" b="1"/>
              <a:t>회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14688"/>
            <a:ext cx="65008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04742A1-DAC8-4C3A-B75A-441CCD7B042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19161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 b="1"/>
              <a:t>1. </a:t>
            </a:r>
            <a:r>
              <a:rPr lang="ko-KR" altLang="en-US" sz="2200" b="1"/>
              <a:t>주기억장치</a:t>
            </a:r>
          </a:p>
        </p:txBody>
      </p:sp>
      <p:sp>
        <p:nvSpPr>
          <p:cNvPr id="3076" name="직사각형 5"/>
          <p:cNvSpPr>
            <a:spLocks noChangeArrowheads="1"/>
          </p:cNvSpPr>
          <p:nvPr/>
        </p:nvSpPr>
        <p:spPr bwMode="auto">
          <a:xfrm>
            <a:off x="698500" y="1214438"/>
            <a:ext cx="8072438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</a:t>
            </a:r>
            <a:r>
              <a:rPr lang="ko-KR" altLang="en-US" b="1"/>
              <a:t>기억장치 계층 구조의 특징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보조 기억 장치보다는 주기억장치의 액세스 시간이 적음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기억 용량이 작을수록 비트 당 기억 장치 비용이 증가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기억 장치는 각기 자신의 주소를 갖는 워드 또는 바이트들로 구성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BD5E091-CD02-4479-8489-6430FEC1601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1507" name="직사각형 7"/>
          <p:cNvSpPr>
            <a:spLocks noChangeArrowheads="1"/>
          </p:cNvSpPr>
          <p:nvPr/>
        </p:nvSpPr>
        <p:spPr bwMode="auto">
          <a:xfrm>
            <a:off x="142875" y="803275"/>
            <a:ext cx="892968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4) LFU(Least Frequently Used)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① 사용 빈도가 가장 낮은 페이지를 교체하는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② LFU </a:t>
            </a:r>
            <a:r>
              <a:rPr lang="ko-KR" altLang="en-US" b="1"/>
              <a:t>기법 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4</a:t>
            </a:r>
            <a:r>
              <a:rPr lang="ko-KR" altLang="en-US" b="1"/>
              <a:t>개의 페이지 프레임을 가진 기억장치에서 페이지 부재 수는 </a:t>
            </a:r>
            <a:r>
              <a:rPr lang="en-US" altLang="ko-KR" b="1"/>
              <a:t>5</a:t>
            </a:r>
            <a:r>
              <a:rPr lang="ko-KR" altLang="en-US" b="1"/>
              <a:t>회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57438"/>
            <a:ext cx="65071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6B8087C2-8FF9-4A9A-9DEA-FA44075A2E0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2531" name="직사각형 7"/>
          <p:cNvSpPr>
            <a:spLocks noChangeArrowheads="1"/>
          </p:cNvSpPr>
          <p:nvPr/>
        </p:nvSpPr>
        <p:spPr bwMode="auto">
          <a:xfrm>
            <a:off x="71438" y="704850"/>
            <a:ext cx="9012237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5) NUR(Not Used Recently)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LRU</a:t>
            </a:r>
            <a:r>
              <a:rPr lang="ko-KR" altLang="en-US" b="1"/>
              <a:t>와 비슷한 알고리즘으로 최근에 사용하지 않은 페이지를 교체하는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최근의 사용여부를 확인하기 위해 각 페이지 마다 </a:t>
            </a:r>
            <a:r>
              <a:rPr lang="en-US" altLang="ko-KR" b="1"/>
              <a:t>2</a:t>
            </a:r>
            <a:r>
              <a:rPr lang="ko-KR" altLang="en-US" b="1"/>
              <a:t>개의 비트를 사용</a:t>
            </a:r>
            <a:r>
              <a:rPr lang="en-US" altLang="ko-KR" b="1"/>
              <a:t>, </a:t>
            </a:r>
            <a:r>
              <a:rPr lang="ko-KR" altLang="en-US" b="1"/>
              <a:t>참조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비트와 변형 비트를 사용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참조 비트와 변형 비트의 값에 따라 순서가 결정되고 페이지 교체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NUR </a:t>
            </a:r>
            <a:r>
              <a:rPr lang="ko-KR" altLang="en-US" b="1"/>
              <a:t>교체 순서 </a:t>
            </a:r>
            <a:r>
              <a:rPr lang="en-US" altLang="ko-KR" b="1"/>
              <a:t>(0 : </a:t>
            </a:r>
            <a:r>
              <a:rPr lang="ko-KR" altLang="en-US" b="1"/>
              <a:t>참조 안됨</a:t>
            </a:r>
            <a:r>
              <a:rPr lang="en-US" altLang="ko-KR" b="1"/>
              <a:t>, 1 : </a:t>
            </a:r>
            <a:r>
              <a:rPr lang="ko-KR" altLang="en-US" b="1"/>
              <a:t>참조됨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357563"/>
            <a:ext cx="507206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5AA121F-3B72-40F0-B6AA-EF3F91F053E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3555" name="직사각형 7"/>
          <p:cNvSpPr>
            <a:spLocks noChangeArrowheads="1"/>
          </p:cNvSpPr>
          <p:nvPr/>
        </p:nvSpPr>
        <p:spPr bwMode="auto">
          <a:xfrm>
            <a:off x="71438" y="839788"/>
            <a:ext cx="9012237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6) SCR(Second Chance Replacement)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가장 오랫동안 주기억장치에 있던 페이지 중 자주 사용되는 페이지의 교체를 방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지하기 위한 것으로</a:t>
            </a:r>
            <a:r>
              <a:rPr lang="en-US" altLang="ko-KR" b="1"/>
              <a:t>, FIFO </a:t>
            </a:r>
            <a:r>
              <a:rPr lang="ko-KR" altLang="en-US" b="1"/>
              <a:t>기법의 단점을 보안한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교체 대상이 되기 전에 참조 비트를 검사하여 </a:t>
            </a:r>
            <a:r>
              <a:rPr lang="en-US" altLang="ko-KR" b="1"/>
              <a:t>1</a:t>
            </a:r>
            <a:r>
              <a:rPr lang="ko-KR" altLang="en-US" b="1"/>
              <a:t>일 경우 한 번의 기회를 더 부여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각 페이지에 프레임을 </a:t>
            </a:r>
            <a:r>
              <a:rPr lang="en-US" altLang="ko-KR" b="1"/>
              <a:t>FIFO </a:t>
            </a:r>
            <a:r>
              <a:rPr lang="ko-KR" altLang="en-US" b="1"/>
              <a:t>순으로 유지시키면서 </a:t>
            </a:r>
            <a:r>
              <a:rPr lang="en-US" altLang="ko-KR" b="1"/>
              <a:t>LRU </a:t>
            </a:r>
            <a:r>
              <a:rPr lang="ko-KR" altLang="en-US" b="1"/>
              <a:t>근사 알고리즘처럼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참조 비트를 가짐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453F454-0877-4BB8-87C5-3635110DD17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4579" name="직사각형 5"/>
          <p:cNvSpPr>
            <a:spLocks noChangeArrowheads="1"/>
          </p:cNvSpPr>
          <p:nvPr/>
        </p:nvSpPr>
        <p:spPr bwMode="auto">
          <a:xfrm>
            <a:off x="142875" y="654050"/>
            <a:ext cx="8643938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(5) </a:t>
            </a:r>
            <a:r>
              <a:rPr lang="ko-KR" altLang="en-US" sz="2000" b="1"/>
              <a:t>가상기억장치의 기타 관리 사항</a:t>
            </a:r>
            <a:endParaRPr lang="en-US" altLang="ko-KR" sz="2000" b="1"/>
          </a:p>
          <a:p>
            <a:pPr eaLnBrk="1" hangingPunct="1"/>
            <a:endParaRPr lang="ko-KR" altLang="en-US" sz="2000" b="1"/>
          </a:p>
          <a:p>
            <a:pPr eaLnBrk="1" hangingPunct="1"/>
            <a:r>
              <a:rPr lang="en-US" altLang="ko-KR" b="1"/>
              <a:t>     1) </a:t>
            </a:r>
            <a:r>
              <a:rPr lang="ko-KR" altLang="en-US" b="1"/>
              <a:t>페이지 크기</a:t>
            </a:r>
            <a:endParaRPr lang="en-US" altLang="ko-KR" b="1"/>
          </a:p>
          <a:p>
            <a:pPr eaLnBrk="1" hangingPunct="1"/>
            <a:r>
              <a:rPr lang="ko-KR" altLang="en-US" b="1"/>
              <a:t>         ① 페이지 크기가 작을 경우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페이지 단편화가 감소되고</a:t>
            </a:r>
            <a:r>
              <a:rPr lang="en-US" altLang="ko-KR" b="1"/>
              <a:t>, </a:t>
            </a:r>
            <a:r>
              <a:rPr lang="ko-KR" altLang="en-US" b="1"/>
              <a:t>한 개의 페이지를 주기억장치로 이동하는 시</a:t>
            </a:r>
            <a:endParaRPr lang="en-US" altLang="ko-KR" b="1"/>
          </a:p>
          <a:p>
            <a:pPr eaLnBrk="1" hangingPunct="1"/>
            <a:r>
              <a:rPr lang="en-US" altLang="ko-KR" b="1"/>
              <a:t>               </a:t>
            </a:r>
            <a:r>
              <a:rPr lang="ko-KR" altLang="en-US" b="1"/>
              <a:t>간이 줄어듦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프로그램 수행에 필요한 내용만 주기억장치에 적재할 수 있고</a:t>
            </a:r>
            <a:r>
              <a:rPr lang="en-US" altLang="ko-KR" b="1"/>
              <a:t>, </a:t>
            </a:r>
            <a:r>
              <a:rPr lang="ko-KR" altLang="en-US" b="1"/>
              <a:t>지역성</a:t>
            </a:r>
          </a:p>
          <a:p>
            <a:pPr eaLnBrk="1" hangingPunct="1"/>
            <a:r>
              <a:rPr lang="en-US" altLang="ko-KR" b="1"/>
              <a:t>               (Locality)</a:t>
            </a:r>
            <a:r>
              <a:rPr lang="ko-KR" altLang="en-US" b="1"/>
              <a:t>에 더 일치할 수 있기 때문에 기억장치 효율이 높아짐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페이지 정보를 갖는 페이지 맵 테이블의 크기가 커지고</a:t>
            </a:r>
            <a:r>
              <a:rPr lang="en-US" altLang="ko-KR" b="1"/>
              <a:t>, </a:t>
            </a:r>
            <a:r>
              <a:rPr lang="ko-KR" altLang="en-US" b="1"/>
              <a:t>맵핑 속도가 늦어</a:t>
            </a:r>
            <a:endParaRPr lang="en-US" altLang="ko-KR" b="1"/>
          </a:p>
          <a:p>
            <a:pPr eaLnBrk="1" hangingPunct="1"/>
            <a:r>
              <a:rPr lang="en-US" altLang="ko-KR" b="1"/>
              <a:t>               </a:t>
            </a:r>
            <a:r>
              <a:rPr lang="ko-KR" altLang="en-US" b="1"/>
              <a:t>짐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디스크 접근 횟수가 많아져서 전체적인 입</a:t>
            </a:r>
            <a:r>
              <a:rPr lang="en-US" altLang="ko-KR" b="1"/>
              <a:t>/</a:t>
            </a:r>
            <a:r>
              <a:rPr lang="ko-KR" altLang="en-US" b="1"/>
              <a:t>출력 시간은 늘어남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더 많은 페이지가 존재</a:t>
            </a:r>
          </a:p>
          <a:p>
            <a:pPr eaLnBrk="1" hangingPunct="1"/>
            <a:r>
              <a:rPr lang="ko-KR" altLang="en-US" b="1"/>
              <a:t>         ② 페이지 크기가 클 경우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페이지 정보를 갖는 페이지 맵 테이블의 크기가 작아지고</a:t>
            </a:r>
            <a:r>
              <a:rPr lang="en-US" altLang="ko-KR" b="1"/>
              <a:t>, </a:t>
            </a:r>
            <a:r>
              <a:rPr lang="ko-KR" altLang="en-US" b="1"/>
              <a:t>맵핑 속도가 </a:t>
            </a:r>
            <a:endParaRPr lang="en-US" altLang="ko-KR" b="1"/>
          </a:p>
          <a:p>
            <a:pPr eaLnBrk="1" hangingPunct="1"/>
            <a:r>
              <a:rPr lang="en-US" altLang="ko-KR" b="1"/>
              <a:t>               </a:t>
            </a:r>
            <a:r>
              <a:rPr lang="ko-KR" altLang="en-US" b="1"/>
              <a:t>빨라짐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디스크 접근 횟수가 줄어들어 전체적인 입</a:t>
            </a:r>
            <a:r>
              <a:rPr lang="en-US" altLang="ko-KR" b="1"/>
              <a:t>/</a:t>
            </a:r>
            <a:r>
              <a:rPr lang="ko-KR" altLang="en-US" b="1"/>
              <a:t>출력의 효율성이 증가됨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페이지 단편화가 증가되고</a:t>
            </a:r>
            <a:r>
              <a:rPr lang="en-US" altLang="ko-KR" b="1"/>
              <a:t>, </a:t>
            </a:r>
            <a:r>
              <a:rPr lang="ko-KR" altLang="en-US" b="1"/>
              <a:t>한 개의 페이지를 주기억장치로 이동하는 </a:t>
            </a:r>
            <a:endParaRPr lang="en-US" altLang="ko-KR" b="1"/>
          </a:p>
          <a:p>
            <a:pPr eaLnBrk="1" hangingPunct="1"/>
            <a:r>
              <a:rPr lang="en-US" altLang="ko-KR" b="1"/>
              <a:t>               </a:t>
            </a:r>
            <a:r>
              <a:rPr lang="ko-KR" altLang="en-US" b="1"/>
              <a:t>시간이 늘어남</a:t>
            </a:r>
          </a:p>
          <a:p>
            <a:pPr eaLnBrk="1" hangingPunct="1"/>
            <a:r>
              <a:rPr lang="en-US" altLang="ko-KR" b="1"/>
              <a:t>             • </a:t>
            </a:r>
            <a:r>
              <a:rPr lang="ko-KR" altLang="en-US" b="1"/>
              <a:t>프로그램 수행에 불필요한 내용까지도 주기억장치에 적재될 수 있음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2C79859-98D6-48B4-92E6-F4D4606BA55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5603" name="직사각형 6"/>
          <p:cNvSpPr>
            <a:spLocks noChangeArrowheads="1"/>
          </p:cNvSpPr>
          <p:nvPr/>
        </p:nvSpPr>
        <p:spPr bwMode="auto">
          <a:xfrm>
            <a:off x="214313" y="714375"/>
            <a:ext cx="87153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2) </a:t>
            </a:r>
            <a:r>
              <a:rPr lang="ko-KR" altLang="en-US" b="1" dirty="0" err="1"/>
              <a:t>구역성</a:t>
            </a:r>
            <a:r>
              <a:rPr lang="en-US" altLang="ko-KR" b="1" dirty="0"/>
              <a:t>(Locality)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프로세스가 실행되는 동안 주기억장치를 참조할 때 일부 페이지만 집중적으로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참조하는 성질이 있다는 이론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① </a:t>
            </a:r>
            <a:r>
              <a:rPr lang="ko-KR" altLang="en-US" b="1" dirty="0" err="1"/>
              <a:t>스래싱을</a:t>
            </a:r>
            <a:r>
              <a:rPr lang="ko-KR" altLang="en-US" b="1" dirty="0"/>
              <a:t> 방지하기 위한 워킹 셋 이론의 기반이 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② </a:t>
            </a:r>
            <a:r>
              <a:rPr lang="en-US" altLang="ko-KR" b="1" dirty="0"/>
              <a:t>Denning </a:t>
            </a:r>
            <a:r>
              <a:rPr lang="ko-KR" altLang="en-US" b="1" dirty="0"/>
              <a:t>교수에 의해 </a:t>
            </a:r>
            <a:r>
              <a:rPr lang="ko-KR" altLang="en-US" b="1" dirty="0" err="1"/>
              <a:t>구역성의</a:t>
            </a:r>
            <a:r>
              <a:rPr lang="ko-KR" altLang="en-US" b="1" dirty="0"/>
              <a:t> 개념이 증명되었으며 캐시 메모리 시스템의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이론적 근거가 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③ Locality</a:t>
            </a:r>
            <a:r>
              <a:rPr lang="ko-KR" altLang="en-US" b="1" dirty="0"/>
              <a:t>의 종류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• </a:t>
            </a:r>
            <a:r>
              <a:rPr lang="ko-KR" altLang="en-US" b="1" dirty="0"/>
              <a:t>시간 </a:t>
            </a:r>
            <a:r>
              <a:rPr lang="ko-KR" altLang="en-US" b="1" dirty="0" err="1"/>
              <a:t>구역성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프로세스가 실행되면서 하나의 페이지를 일정 시간 동안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   </a:t>
            </a:r>
            <a:r>
              <a:rPr lang="ko-KR" altLang="en-US" b="1" dirty="0"/>
              <a:t>집중적으로 액세스 하는 현상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   - </a:t>
            </a:r>
            <a:r>
              <a:rPr lang="ko-KR" altLang="en-US" b="1" dirty="0"/>
              <a:t>시간 </a:t>
            </a:r>
            <a:r>
              <a:rPr lang="ko-KR" altLang="en-US" b="1" dirty="0" err="1"/>
              <a:t>구역성에는</a:t>
            </a:r>
            <a:r>
              <a:rPr lang="ko-KR" altLang="en-US" b="1" dirty="0"/>
              <a:t> 반복</a:t>
            </a:r>
            <a:r>
              <a:rPr lang="en-US" altLang="ko-KR" b="1" dirty="0"/>
              <a:t>(Loop), </a:t>
            </a:r>
            <a:r>
              <a:rPr lang="ko-KR" altLang="en-US" b="1" dirty="0"/>
              <a:t>스택</a:t>
            </a:r>
            <a:r>
              <a:rPr lang="en-US" altLang="ko-KR" b="1" dirty="0"/>
              <a:t>(Stack), </a:t>
            </a:r>
            <a:r>
              <a:rPr lang="ko-KR" altLang="en-US" b="1" dirty="0" err="1"/>
              <a:t>부프로그램</a:t>
            </a:r>
            <a:r>
              <a:rPr lang="en-US" altLang="ko-KR" b="1" dirty="0"/>
              <a:t>(Subroutine),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      Counting, </a:t>
            </a:r>
            <a:r>
              <a:rPr lang="ko-KR" altLang="en-US" b="1" dirty="0"/>
              <a:t>집계</a:t>
            </a:r>
            <a:r>
              <a:rPr lang="en-US" altLang="ko-KR" b="1" dirty="0"/>
              <a:t>(Totaling) </a:t>
            </a:r>
            <a:r>
              <a:rPr lang="ko-KR" altLang="en-US" b="1" dirty="0"/>
              <a:t>등이 있음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• </a:t>
            </a:r>
            <a:r>
              <a:rPr lang="ko-KR" altLang="en-US" b="1" dirty="0"/>
              <a:t>공간 </a:t>
            </a:r>
            <a:r>
              <a:rPr lang="ko-KR" altLang="en-US" b="1" dirty="0" err="1"/>
              <a:t>구역성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프로세스 실행 시 일정 위치의 페이지를 집중적으로 액세스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  하는 현상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   - </a:t>
            </a:r>
            <a:r>
              <a:rPr lang="ko-KR" altLang="en-US" b="1" dirty="0"/>
              <a:t>공간 </a:t>
            </a:r>
            <a:r>
              <a:rPr lang="ko-KR" altLang="en-US" b="1" dirty="0" err="1"/>
              <a:t>구역성에는</a:t>
            </a:r>
            <a:r>
              <a:rPr lang="ko-KR" altLang="en-US" b="1" dirty="0"/>
              <a:t> 배열 순례</a:t>
            </a:r>
            <a:r>
              <a:rPr lang="en-US" altLang="ko-KR" b="1" dirty="0"/>
              <a:t>, </a:t>
            </a:r>
            <a:r>
              <a:rPr lang="ko-KR" altLang="en-US" b="1" dirty="0"/>
              <a:t>순차적 코드의 실행이 있음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DC45BA7-F341-4A52-913D-9FCD0D80C13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6627" name="직사각형 5"/>
          <p:cNvSpPr>
            <a:spLocks noChangeArrowheads="1"/>
          </p:cNvSpPr>
          <p:nvPr/>
        </p:nvSpPr>
        <p:spPr bwMode="auto">
          <a:xfrm>
            <a:off x="142875" y="611188"/>
            <a:ext cx="885825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3) </a:t>
            </a:r>
            <a:r>
              <a:rPr lang="ko-KR" altLang="en-US" b="1" dirty="0" err="1"/>
              <a:t>워킹셋</a:t>
            </a:r>
            <a:r>
              <a:rPr lang="en-US" altLang="ko-KR" b="1" dirty="0"/>
              <a:t>(Working Set)</a:t>
            </a:r>
          </a:p>
          <a:p>
            <a:pPr eaLnBrk="1" hangingPunct="1"/>
            <a:r>
              <a:rPr lang="ko-KR" altLang="en-US" b="1" dirty="0"/>
              <a:t>    프로세스가 일정 시간 동안 자주 참조하는 페이지들의 집합</a:t>
            </a:r>
          </a:p>
          <a:p>
            <a:pPr eaLnBrk="1" hangingPunct="1"/>
            <a:r>
              <a:rPr lang="ko-KR" altLang="en-US" b="1" dirty="0"/>
              <a:t>    ① 자주 참조되는 워킹 셋을 주기억장치에 상주시킴으로써 페이지 부재 및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   </a:t>
            </a:r>
            <a:r>
              <a:rPr lang="ko-KR" altLang="en-US" b="1" dirty="0"/>
              <a:t> 페이지 교체 현상을 줄임</a:t>
            </a:r>
          </a:p>
          <a:p>
            <a:pPr eaLnBrk="1" hangingPunct="1"/>
            <a:r>
              <a:rPr lang="ko-KR" altLang="en-US" b="1" dirty="0"/>
              <a:t>    ② </a:t>
            </a:r>
            <a:r>
              <a:rPr lang="en-US" altLang="ko-KR" b="1" dirty="0"/>
              <a:t>Denning</a:t>
            </a:r>
            <a:r>
              <a:rPr lang="ko-KR" altLang="en-US" b="1" dirty="0"/>
              <a:t>이 제안한 프로그램의 움직임에 관한 모델</a:t>
            </a:r>
            <a:endParaRPr lang="en-US" altLang="ko-KR" b="1" dirty="0"/>
          </a:p>
          <a:p>
            <a:pPr eaLnBrk="1" hangingPunct="1"/>
            <a:endParaRPr lang="ko-KR" altLang="en-US" b="1" dirty="0"/>
          </a:p>
          <a:p>
            <a:pPr eaLnBrk="1" hangingPunct="1"/>
            <a:r>
              <a:rPr lang="en-US" altLang="ko-KR" b="1" dirty="0"/>
              <a:t>4) </a:t>
            </a:r>
            <a:r>
              <a:rPr lang="ko-KR" altLang="en-US" b="1" dirty="0" err="1"/>
              <a:t>스래싱</a:t>
            </a:r>
            <a:r>
              <a:rPr lang="en-US" altLang="ko-KR" b="1" dirty="0"/>
              <a:t>(Thrashing)</a:t>
            </a:r>
          </a:p>
          <a:p>
            <a:pPr eaLnBrk="1" hangingPunct="1"/>
            <a:r>
              <a:rPr lang="ko-KR" altLang="en-US" b="1" dirty="0"/>
              <a:t>    너무 자주 페이지 교환이 발생하여 어떤 프로세스가 프로그램 수행에 소요되는 시</a:t>
            </a:r>
          </a:p>
          <a:p>
            <a:pPr eaLnBrk="1" hangingPunct="1"/>
            <a:r>
              <a:rPr lang="ko-KR" altLang="en-US" b="1" dirty="0"/>
              <a:t>    간보다 페이지 교환에 소요되는 시간이 더 많은 현상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</a:t>
            </a:r>
            <a:r>
              <a:rPr lang="ko-KR" altLang="en-US" b="1" dirty="0"/>
              <a:t>① 다중 프로그래밍 시스템이나 가상기억장치를 사용하는 시스템에서 하나의 프</a:t>
            </a:r>
          </a:p>
          <a:p>
            <a:pPr eaLnBrk="1" hangingPunct="1"/>
            <a:r>
              <a:rPr lang="ko-KR" altLang="en-US" b="1" dirty="0"/>
              <a:t>        </a:t>
            </a:r>
            <a:r>
              <a:rPr lang="ko-KR" altLang="en-US" b="1" dirty="0" err="1"/>
              <a:t>로세스</a:t>
            </a:r>
            <a:r>
              <a:rPr lang="ko-KR" altLang="en-US" b="1" dirty="0"/>
              <a:t> </a:t>
            </a:r>
            <a:r>
              <a:rPr lang="ko-KR" altLang="en-US" b="1" dirty="0" err="1"/>
              <a:t>수행과정</a:t>
            </a:r>
            <a:r>
              <a:rPr lang="ko-KR" altLang="en-US" b="1" dirty="0"/>
              <a:t> 중 자주 페이지 부재가 발생함으로 나타나는 현상으로 전체</a:t>
            </a:r>
          </a:p>
          <a:p>
            <a:pPr eaLnBrk="1" hangingPunct="1"/>
            <a:r>
              <a:rPr lang="ko-KR" altLang="en-US" b="1" dirty="0"/>
              <a:t>        시스템의 성능이 저하됨</a:t>
            </a:r>
          </a:p>
          <a:p>
            <a:pPr eaLnBrk="1" hangingPunct="1"/>
            <a:r>
              <a:rPr lang="ko-KR" altLang="en-US" b="1" dirty="0"/>
              <a:t>    ② 다중 프로그래밍의 정도가 높아짐에 따라 </a:t>
            </a:r>
            <a:r>
              <a:rPr lang="en-US" altLang="ko-KR" b="1" dirty="0"/>
              <a:t>CPU</a:t>
            </a:r>
            <a:r>
              <a:rPr lang="ko-KR" altLang="en-US" b="1" dirty="0"/>
              <a:t>의 이용률은 어느 특정 </a:t>
            </a:r>
            <a:r>
              <a:rPr lang="ko-KR" altLang="en-US" b="1" dirty="0" err="1"/>
              <a:t>시점까</a:t>
            </a:r>
            <a:endParaRPr lang="ko-KR" altLang="en-US" b="1" dirty="0"/>
          </a:p>
          <a:p>
            <a:pPr eaLnBrk="1" hangingPunct="1"/>
            <a:r>
              <a:rPr lang="ko-KR" altLang="en-US" b="1" dirty="0"/>
              <a:t>        지는 높아지지만</a:t>
            </a:r>
            <a:r>
              <a:rPr lang="en-US" altLang="ko-KR" b="1" dirty="0"/>
              <a:t>, </a:t>
            </a:r>
            <a:r>
              <a:rPr lang="ko-KR" altLang="en-US" b="1" dirty="0"/>
              <a:t>다중 프로그래밍의 정도가 더욱 커지면 </a:t>
            </a:r>
            <a:r>
              <a:rPr lang="ko-KR" altLang="en-US" b="1" dirty="0" err="1"/>
              <a:t>스래싱이</a:t>
            </a:r>
            <a:r>
              <a:rPr lang="ko-KR" altLang="en-US" b="1" dirty="0"/>
              <a:t> 나타나고</a:t>
            </a:r>
            <a:r>
              <a:rPr lang="en-US" altLang="ko-KR" b="1" dirty="0"/>
              <a:t>,</a:t>
            </a:r>
          </a:p>
          <a:p>
            <a:pPr eaLnBrk="1" hangingPunct="1"/>
            <a:r>
              <a:rPr lang="en-US" altLang="ko-KR" b="1" dirty="0"/>
              <a:t>        CPU</a:t>
            </a:r>
            <a:r>
              <a:rPr lang="ko-KR" altLang="en-US" b="1" dirty="0"/>
              <a:t>의 이용률은 급격히 감소됨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en-US" altLang="ko-KR" b="1" dirty="0"/>
              <a:t>                                                      (x: </a:t>
            </a:r>
            <a:r>
              <a:rPr lang="ko-KR" altLang="en-US" b="1" dirty="0"/>
              <a:t>다중 프로그래밍 정도</a:t>
            </a:r>
            <a:r>
              <a:rPr lang="en-US" altLang="ko-KR" b="1" dirty="0"/>
              <a:t>, y: CPU </a:t>
            </a:r>
            <a:r>
              <a:rPr lang="ko-KR" altLang="en-US" b="1" dirty="0"/>
              <a:t>이용률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9188"/>
            <a:ext cx="27146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D8A0F5A-74A4-4A82-A537-B9864C9B646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7651" name="직사각형 5"/>
          <p:cNvSpPr>
            <a:spLocks noChangeArrowheads="1"/>
          </p:cNvSpPr>
          <p:nvPr/>
        </p:nvSpPr>
        <p:spPr bwMode="auto">
          <a:xfrm>
            <a:off x="142875" y="792163"/>
            <a:ext cx="885825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④ 스래싱 현상 해결 방법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부족한 자원을 증설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일부 프로세스를 중단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성능자료의 지속적 관리 및 분석으로 임계치를 예상하여 운영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CPU </a:t>
            </a:r>
            <a:r>
              <a:rPr lang="ko-KR" altLang="en-US" b="1"/>
              <a:t>이용률을 높인다</a:t>
            </a:r>
            <a:r>
              <a:rPr lang="en-US" altLang="ko-KR" b="1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페이지 부재율을 조절하여 대처함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Working set </a:t>
            </a:r>
            <a:r>
              <a:rPr lang="ko-KR" altLang="en-US" b="1"/>
              <a:t>방법을 사용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일부 낮은 우선순위의 프로세스를 중단시킴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D4BF17C-CDB8-435E-8E74-578B2E5D2BE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8675" name="직사각형 5"/>
          <p:cNvSpPr>
            <a:spLocks noChangeArrowheads="1"/>
          </p:cNvSpPr>
          <p:nvPr/>
        </p:nvSpPr>
        <p:spPr bwMode="auto">
          <a:xfrm>
            <a:off x="168275" y="706438"/>
            <a:ext cx="88582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5) </a:t>
            </a:r>
            <a:r>
              <a:rPr lang="ko-KR" altLang="en-US" b="1"/>
              <a:t>페이지 부재</a:t>
            </a:r>
            <a:r>
              <a:rPr lang="en-US" altLang="ko-KR" b="1"/>
              <a:t>(Page Fault)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프로세스 실행 시 참조할 페이지가 주기억장치에 없는 현상을 의미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페이지 부재가 일어나는 횟수를 페이지 부재 빈도라고 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③ 페이지 부재율</a:t>
            </a:r>
            <a:r>
              <a:rPr lang="en-US" altLang="ko-KR" b="1"/>
              <a:t>(Page Fault Rate)</a:t>
            </a:r>
            <a:r>
              <a:rPr lang="ko-KR" altLang="en-US" b="1"/>
              <a:t>에 따라 주기억장치에 있는 페이지 프레임의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수를 늘리거나 줄여 페이지 부재율을 적정 수준으로 유지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④ 페이지 부재를 처리하는 순서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ⅰ) </a:t>
            </a:r>
            <a:r>
              <a:rPr lang="ko-KR" altLang="en-US" b="1"/>
              <a:t>운영체제에서 트랩을 요청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ⅱ) </a:t>
            </a:r>
            <a:r>
              <a:rPr lang="ko-KR" altLang="en-US" b="1"/>
              <a:t>사용자 레지스터와 프로그램 상태를 저장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ⅲ) </a:t>
            </a:r>
            <a:r>
              <a:rPr lang="ko-KR" altLang="en-US" b="1"/>
              <a:t>사용 가능한 프레임을 프레임 리스트에서 찾음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ⅳ) backing store</a:t>
            </a:r>
            <a:r>
              <a:rPr lang="ko-KR" altLang="en-US" b="1"/>
              <a:t>에 있는 페이지를 물리적 메모리로 가져옴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⑤ 페이지 테이블을 재조정한다</a:t>
            </a:r>
            <a:r>
              <a:rPr lang="en-US" altLang="ko-KR" b="1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⑥ 명령어 수행을 계속함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AFDF490-6357-476C-998E-BFE67F43445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9699" name="직사각형 5"/>
          <p:cNvSpPr>
            <a:spLocks noChangeArrowheads="1"/>
          </p:cNvSpPr>
          <p:nvPr/>
        </p:nvSpPr>
        <p:spPr bwMode="auto">
          <a:xfrm>
            <a:off x="555625" y="1209675"/>
            <a:ext cx="815975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</a:t>
            </a:r>
            <a:r>
              <a:rPr lang="ko-KR" altLang="en-US" b="1"/>
              <a:t>디스크 스케줄링의 개요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사용할 데이터가 디스크상의 여러 곳에 저장되어 있을 경우 데이터를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 액세스하기 위해 디스크 헤드가 움직이는 경로를 결정하는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목적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처리량의 최대화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응답 시간의 최소화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응답 시간 편차의 최소화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디스크 스케줄링 시 발생하는 병목현상 제거 방법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제어장치가 포화상태가 되면 해당 제어장치에 부착된 디스크의 수를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감소시킴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입출력 채널이 복잡하면 그 채널에 부착된 제어장치 중 몇 개를 다른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채널로 이동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입출력 채널이 복잡하면 채널을 추가</a:t>
            </a:r>
          </a:p>
        </p:txBody>
      </p:sp>
      <p:sp>
        <p:nvSpPr>
          <p:cNvPr id="29700" name="직사각형 3"/>
          <p:cNvSpPr>
            <a:spLocks noChangeArrowheads="1"/>
          </p:cNvSpPr>
          <p:nvPr/>
        </p:nvSpPr>
        <p:spPr bwMode="auto">
          <a:xfrm>
            <a:off x="214313" y="642938"/>
            <a:ext cx="260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 b="1"/>
              <a:t>3. </a:t>
            </a:r>
            <a:r>
              <a:rPr lang="ko-KR" altLang="en-US" sz="2200" b="1"/>
              <a:t>디스크 스케줄링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D4A7EB9-4681-43D9-86ED-A4D8F1EB1F5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23" name="직사각형 2"/>
          <p:cNvSpPr>
            <a:spLocks noChangeArrowheads="1"/>
          </p:cNvSpPr>
          <p:nvPr/>
        </p:nvSpPr>
        <p:spPr bwMode="auto">
          <a:xfrm>
            <a:off x="225425" y="725488"/>
            <a:ext cx="8429625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디스크 스케줄링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FIFO(=FCFS)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디스크 대기 큐에 가장 먼저 들어온 트랙에 대한 요청을 먼저 서비스하는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디스크 대기 큐에 있는 트랙 순서대로 디스크 헤드를 이동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디스크 대기 큐에 들어온 순서대로 서비스를 하기 때문에 공평성이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보장됨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</a:t>
            </a:r>
            <a:r>
              <a:rPr lang="en-US" altLang="ko-KR" b="1"/>
              <a:t>FIFO </a:t>
            </a:r>
            <a:r>
              <a:rPr lang="ko-KR" altLang="en-US" b="1"/>
              <a:t>기법 적용 예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현재 헤드의 위치가 </a:t>
            </a:r>
            <a:r>
              <a:rPr lang="en-US" altLang="ko-KR" b="1"/>
              <a:t>50</a:t>
            </a:r>
            <a:r>
              <a:rPr lang="ko-KR" altLang="en-US" b="1"/>
              <a:t>에 있고</a:t>
            </a:r>
            <a:r>
              <a:rPr lang="en-US" altLang="ko-KR" b="1"/>
              <a:t>, </a:t>
            </a:r>
            <a:r>
              <a:rPr lang="ko-KR" altLang="en-US" b="1"/>
              <a:t>요청 대기 열에는 아래와 같은 순서로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들어 있다고 가정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이동순서</a:t>
            </a:r>
            <a:r>
              <a:rPr lang="en-US" altLang="ko-KR" b="1"/>
              <a:t>: 50→100→180→40→120→0→130→70→80→150→200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헤드의 이동 거리</a:t>
            </a:r>
            <a:r>
              <a:rPr lang="en-US" altLang="ko-KR" b="1"/>
              <a:t>: 790 (50+80+140+80+120+130+60+10+70+50</a:t>
            </a:r>
            <a:r>
              <a:rPr lang="en-US" altLang="ko-KR"/>
              <a:t>)</a:t>
            </a:r>
            <a:endParaRPr lang="ko-KR" altLang="en-US" b="1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4357688"/>
            <a:ext cx="5299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D079DA9-175B-49F4-A62A-9A7041652E2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357188" y="785813"/>
            <a:ext cx="8358187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주기억장치 관리 전략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반입</a:t>
            </a:r>
            <a:r>
              <a:rPr lang="en-US" altLang="ko-KR" b="1"/>
              <a:t>(Fetch) </a:t>
            </a:r>
            <a:r>
              <a:rPr lang="ko-KR" altLang="en-US" b="1"/>
              <a:t>전략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보조기억장치에 보관 중인 프로그램이나 데이터를 언제 주기억장치로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적재할 것인지를 결정하는 전략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요구반입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실행프로그램이 요구할 때 비로소 적재하는 방법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예상반입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앞으로 요구될 가능성이 큰 데이터 또는 프로그램을 예상하여 주기억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장치로 미리 옮기는 방법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B2C7A00-0357-4B73-B335-5FF31CF72DF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1747" name="직사각형 4"/>
          <p:cNvSpPr>
            <a:spLocks noChangeArrowheads="1"/>
          </p:cNvSpPr>
          <p:nvPr/>
        </p:nvSpPr>
        <p:spPr bwMode="auto">
          <a:xfrm>
            <a:off x="214313" y="612775"/>
            <a:ext cx="86439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/>
              <a:t>2) SSTF(Shortest Seek Time First)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</a:t>
            </a:r>
            <a:r>
              <a:rPr lang="ko-KR" altLang="en-US" b="1"/>
              <a:t>탐색거리가 가장 짧은 트랙에 대한 요청이 먼저 서비스 받는 기법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① 현재 헤드 위치에서 가장 가까운 거리에 있는 트랙으로 헤드를 이동시킴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② 처리량이 많은 일괄 처리 시스템에 유용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③ 현재 서비스한 트랙에서 가장 가까운 트랙에 대한 서비스 요청이 계속 발생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하는 경우</a:t>
            </a:r>
            <a:r>
              <a:rPr lang="en-US" altLang="ko-KR" b="1"/>
              <a:t>, </a:t>
            </a:r>
            <a:r>
              <a:rPr lang="ko-KR" altLang="en-US" b="1"/>
              <a:t>먼 거리의 트랙에 대한 서비스는 무한정 기다려야 하는 기아상태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가 발생할 수 있음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④ 응답 시간의 편차가 크기 때문에 대화형 시스템에는 부적합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⑤ </a:t>
            </a:r>
            <a:r>
              <a:rPr lang="en-US" altLang="ko-KR" b="1"/>
              <a:t>SSTF </a:t>
            </a:r>
            <a:r>
              <a:rPr lang="ko-KR" altLang="en-US" b="1"/>
              <a:t>기법 적용 예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현재 헤드의 위치가 </a:t>
            </a:r>
            <a:r>
              <a:rPr lang="en-US" altLang="ko-KR" b="1"/>
              <a:t>50</a:t>
            </a:r>
            <a:r>
              <a:rPr lang="ko-KR" altLang="en-US" b="1"/>
              <a:t>에 있고 트랙 </a:t>
            </a:r>
            <a:r>
              <a:rPr lang="en-US" altLang="ko-KR" b="1"/>
              <a:t>0</a:t>
            </a:r>
            <a:r>
              <a:rPr lang="ko-KR" altLang="en-US" b="1"/>
              <a:t>번 방향으로 이동하며</a:t>
            </a:r>
            <a:r>
              <a:rPr lang="en-US" altLang="ko-KR" b="1"/>
              <a:t>, </a:t>
            </a:r>
            <a:r>
              <a:rPr lang="ko-KR" altLang="en-US" b="1"/>
              <a:t>요청 대기 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에는 아래와 같은 순서로 들어 있다고 가정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1938"/>
            <a:ext cx="5538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직사각형 6"/>
          <p:cNvSpPr>
            <a:spLocks noChangeArrowheads="1"/>
          </p:cNvSpPr>
          <p:nvPr/>
        </p:nvSpPr>
        <p:spPr bwMode="auto">
          <a:xfrm>
            <a:off x="857250" y="4857750"/>
            <a:ext cx="778668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• </a:t>
            </a:r>
            <a:r>
              <a:rPr lang="ko-KR" altLang="en-US" b="1"/>
              <a:t>이동순서</a:t>
            </a:r>
            <a:r>
              <a:rPr lang="en-US" altLang="ko-KR" b="1"/>
              <a:t>: 50→40→70→80→100→120→130→150→180→200→0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• </a:t>
            </a:r>
            <a:r>
              <a:rPr lang="ko-KR" altLang="en-US" b="1"/>
              <a:t>헤드의 총 이동거리</a:t>
            </a:r>
            <a:r>
              <a:rPr lang="en-US" altLang="ko-KR" b="1"/>
              <a:t>: 370 (10+30+10+20+20+10+20+30+20+200)</a:t>
            </a:r>
            <a:endParaRPr lang="ko-KR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CE1E18F-9158-466A-A5AC-F39C911CCD0A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2771" name="직사각형 2"/>
          <p:cNvSpPr>
            <a:spLocks noChangeArrowheads="1"/>
          </p:cNvSpPr>
          <p:nvPr/>
        </p:nvSpPr>
        <p:spPr bwMode="auto">
          <a:xfrm>
            <a:off x="214313" y="750888"/>
            <a:ext cx="86439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it-IT" altLang="ko-KR" b="1"/>
              <a:t>3) SCAN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현재 진행 중인 방향으로 가장 짧은 탐색 거리에 있는 요청을 먼저 서비스하는 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</a:t>
            </a:r>
            <a:r>
              <a:rPr lang="ko-KR" altLang="en-US" b="1"/>
              <a:t>기법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① 현재 헤드의 위치에서 진행 방향이 결정되면 탐색 거리가 짧은 순서에 따라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그 방향의 모든 요청을 서비스하고</a:t>
            </a:r>
            <a:r>
              <a:rPr lang="en-US" altLang="ko-KR" b="1"/>
              <a:t>, </a:t>
            </a:r>
            <a:r>
              <a:rPr lang="ko-KR" altLang="en-US" b="1"/>
              <a:t>끝까지 이동한 후 역방향으로 서비스 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② 헤드의 진행 방향에 있는 대기 요청뿐만 아니라 새로운 요청도 서비스하며</a:t>
            </a:r>
            <a:r>
              <a:rPr lang="en-US" altLang="ko-KR" b="1"/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현재의 진행 방향에 더 이상의 요청이 없을 때에만 이동 방향을 바꿈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③ </a:t>
            </a:r>
            <a:r>
              <a:rPr lang="en-US" altLang="ko-KR" b="1"/>
              <a:t>SSTF</a:t>
            </a:r>
            <a:r>
              <a:rPr lang="ko-KR" altLang="en-US" b="1"/>
              <a:t>에서 발생하는 응답 시간의 편차를 줄임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④ </a:t>
            </a:r>
            <a:r>
              <a:rPr lang="en-US" altLang="ko-KR" b="1"/>
              <a:t>SCAN </a:t>
            </a:r>
            <a:r>
              <a:rPr lang="ko-KR" altLang="en-US" b="1"/>
              <a:t>기법 적용 예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현재 헤드의 위치가 </a:t>
            </a:r>
            <a:r>
              <a:rPr lang="en-US" altLang="ko-KR" b="1"/>
              <a:t>50</a:t>
            </a:r>
            <a:r>
              <a:rPr lang="ko-KR" altLang="en-US" b="1"/>
              <a:t>에 있고 트랙 </a:t>
            </a:r>
            <a:r>
              <a:rPr lang="en-US" altLang="ko-KR" b="1"/>
              <a:t>0</a:t>
            </a:r>
            <a:r>
              <a:rPr lang="ko-KR" altLang="en-US" b="1"/>
              <a:t>번 방향으로 이동하며</a:t>
            </a:r>
            <a:r>
              <a:rPr lang="en-US" altLang="ko-KR" b="1"/>
              <a:t>, </a:t>
            </a:r>
            <a:r>
              <a:rPr lang="ko-KR" altLang="en-US" b="1"/>
              <a:t>요청 대기 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에는 아래와 같은 순서로 들어 있다고 가정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214813"/>
            <a:ext cx="521811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직사각형 4"/>
          <p:cNvSpPr>
            <a:spLocks noChangeArrowheads="1"/>
          </p:cNvSpPr>
          <p:nvPr/>
        </p:nvSpPr>
        <p:spPr bwMode="auto">
          <a:xfrm>
            <a:off x="928688" y="4929188"/>
            <a:ext cx="7572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• </a:t>
            </a:r>
            <a:r>
              <a:rPr lang="ko-KR" altLang="en-US" b="1"/>
              <a:t>이동순서</a:t>
            </a:r>
            <a:r>
              <a:rPr lang="en-US" altLang="ko-KR" b="1"/>
              <a:t>: 50→40→0→70→80→100→120→130→150→180→200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• </a:t>
            </a:r>
            <a:r>
              <a:rPr lang="ko-KR" altLang="en-US" b="1"/>
              <a:t>헤드의 총 이동거리</a:t>
            </a:r>
            <a:r>
              <a:rPr lang="en-US" altLang="ko-KR" b="1"/>
              <a:t>: 250 (10+40+70+10+20+20+10+20+30+20)</a:t>
            </a:r>
            <a:endParaRPr lang="ko-KR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878AE787-B32D-4D25-A0D2-89E86F7FC8D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3795" name="직사각형 2"/>
          <p:cNvSpPr>
            <a:spLocks noChangeArrowheads="1"/>
          </p:cNvSpPr>
          <p:nvPr/>
        </p:nvSpPr>
        <p:spPr bwMode="auto">
          <a:xfrm>
            <a:off x="214313" y="750888"/>
            <a:ext cx="8643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it-IT" altLang="ko-KR" b="1" dirty="0"/>
              <a:t>4) C-SCAN</a:t>
            </a:r>
          </a:p>
          <a:p>
            <a:pPr eaLnBrk="1" hangingPunct="1"/>
            <a:r>
              <a:rPr lang="ko-KR" altLang="en-US" b="1" dirty="0"/>
              <a:t>    항상 바깥쪽에서 안쪽으로 움직이면서 가장 짧은 탐색 거리를 갖는 요청을 </a:t>
            </a:r>
            <a:r>
              <a:rPr lang="ko-KR" altLang="en-US" b="1" dirty="0" err="1"/>
              <a:t>서비</a:t>
            </a:r>
            <a:endParaRPr lang="ko-KR" altLang="en-US" b="1" dirty="0"/>
          </a:p>
          <a:p>
            <a:pPr eaLnBrk="1" hangingPunct="1"/>
            <a:r>
              <a:rPr lang="ko-KR" altLang="en-US" b="1" dirty="0"/>
              <a:t>    스 하는 기법</a:t>
            </a:r>
          </a:p>
          <a:p>
            <a:pPr eaLnBrk="1" hangingPunct="1"/>
            <a:r>
              <a:rPr lang="ko-KR" altLang="en-US" b="1" dirty="0"/>
              <a:t>    ① 헤드는 트랙의 바깥쪽에서 안쪽으로 한 방향으로만 움직이며 서비스하여 끝</a:t>
            </a:r>
          </a:p>
          <a:p>
            <a:pPr eaLnBrk="1" hangingPunct="1"/>
            <a:r>
              <a:rPr lang="ko-KR" altLang="en-US" b="1" dirty="0"/>
              <a:t>        까지 이동한 후</a:t>
            </a:r>
            <a:r>
              <a:rPr lang="en-US" altLang="ko-KR" b="1" dirty="0"/>
              <a:t>, </a:t>
            </a:r>
            <a:r>
              <a:rPr lang="ko-KR" altLang="en-US" b="1" dirty="0"/>
              <a:t>안쪽에 더 이상의 요청이 없으면 헤드는 가장 바깥쪽의 끝</a:t>
            </a:r>
          </a:p>
          <a:p>
            <a:pPr eaLnBrk="1" hangingPunct="1"/>
            <a:r>
              <a:rPr lang="ko-KR" altLang="en-US" b="1" dirty="0"/>
              <a:t>        </a:t>
            </a:r>
            <a:r>
              <a:rPr lang="ko-KR" altLang="en-US" b="1" dirty="0" err="1"/>
              <a:t>으로</a:t>
            </a:r>
            <a:r>
              <a:rPr lang="ko-KR" altLang="en-US" b="1" dirty="0"/>
              <a:t> 이동한 후 다시 안쪽으로 이동하면서 요청을 서비스함</a:t>
            </a:r>
          </a:p>
          <a:p>
            <a:pPr eaLnBrk="1" hangingPunct="1"/>
            <a:r>
              <a:rPr lang="ko-KR" altLang="en-US" b="1" dirty="0"/>
              <a:t>    ② 요청을 서비스하는 도중 새로운 요청이 도착하면 다음 헤드가 진행할 때 서</a:t>
            </a:r>
          </a:p>
          <a:p>
            <a:pPr eaLnBrk="1" hangingPunct="1"/>
            <a:r>
              <a:rPr lang="ko-KR" altLang="en-US" b="1" dirty="0"/>
              <a:t>        </a:t>
            </a:r>
            <a:r>
              <a:rPr lang="ko-KR" altLang="en-US" b="1" dirty="0" err="1"/>
              <a:t>비스함</a:t>
            </a:r>
            <a:endParaRPr lang="ko-KR" altLang="en-US" b="1" dirty="0"/>
          </a:p>
          <a:p>
            <a:pPr eaLnBrk="1" hangingPunct="1"/>
            <a:r>
              <a:rPr lang="ko-KR" altLang="en-US" b="1" dirty="0"/>
              <a:t>    ③ 트랙의 안쪽과 바깥쪽의 요청에 대한 서비스가 공평함</a:t>
            </a:r>
          </a:p>
          <a:p>
            <a:pPr eaLnBrk="1" hangingPunct="1"/>
            <a:r>
              <a:rPr lang="ko-KR" altLang="en-US" b="1" dirty="0"/>
              <a:t>    ④ </a:t>
            </a:r>
            <a:r>
              <a:rPr lang="en-US" altLang="ko-KR" b="1" dirty="0"/>
              <a:t>C-SCAN </a:t>
            </a:r>
            <a:r>
              <a:rPr lang="ko-KR" altLang="en-US" b="1" dirty="0"/>
              <a:t>기법 적용 예 </a:t>
            </a:r>
            <a:endParaRPr lang="en-US" altLang="ko-KR" b="1" dirty="0" smtClean="0"/>
          </a:p>
          <a:p>
            <a:pPr eaLnBrk="1" hangingPunct="1"/>
            <a:r>
              <a:rPr lang="en-US" altLang="ko-KR" b="1" dirty="0"/>
              <a:t> </a:t>
            </a:r>
            <a:r>
              <a:rPr lang="en-US" altLang="ko-KR" b="1" dirty="0" smtClean="0"/>
              <a:t>       </a:t>
            </a:r>
            <a:r>
              <a:rPr lang="ko-KR" altLang="en-US" b="1" dirty="0" smtClean="0"/>
              <a:t>현재 </a:t>
            </a:r>
            <a:r>
              <a:rPr lang="ko-KR" altLang="en-US" b="1" dirty="0"/>
              <a:t>헤드의 위치가 </a:t>
            </a:r>
            <a:r>
              <a:rPr lang="en-US" altLang="ko-KR" b="1" dirty="0"/>
              <a:t>50</a:t>
            </a:r>
            <a:r>
              <a:rPr lang="ko-KR" altLang="en-US" b="1" dirty="0"/>
              <a:t>에 있고</a:t>
            </a:r>
            <a:r>
              <a:rPr lang="en-US" altLang="ko-KR" b="1" dirty="0"/>
              <a:t>, </a:t>
            </a:r>
            <a:r>
              <a:rPr lang="ko-KR" altLang="en-US" b="1" dirty="0"/>
              <a:t>트랙 </a:t>
            </a:r>
            <a:r>
              <a:rPr lang="en-US" altLang="ko-KR" b="1" dirty="0"/>
              <a:t>0</a:t>
            </a:r>
            <a:r>
              <a:rPr lang="ko-KR" altLang="en-US" b="1" dirty="0"/>
              <a:t>번 방향으로 이동하며</a:t>
            </a:r>
            <a:r>
              <a:rPr lang="en-US" altLang="ko-KR" b="1" dirty="0"/>
              <a:t>, </a:t>
            </a:r>
            <a:r>
              <a:rPr lang="ko-KR" altLang="en-US" b="1" dirty="0"/>
              <a:t>요청 대기 열</a:t>
            </a:r>
          </a:p>
          <a:p>
            <a:pPr eaLnBrk="1" hangingPunct="1"/>
            <a:r>
              <a:rPr lang="ko-KR" altLang="en-US" b="1" dirty="0"/>
              <a:t>        에는 아래와 같은 순서로 들어 있다고 가정</a:t>
            </a:r>
          </a:p>
        </p:txBody>
      </p:sp>
      <p:sp>
        <p:nvSpPr>
          <p:cNvPr id="33796" name="직사각형 4"/>
          <p:cNvSpPr>
            <a:spLocks noChangeArrowheads="1"/>
          </p:cNvSpPr>
          <p:nvPr/>
        </p:nvSpPr>
        <p:spPr bwMode="auto">
          <a:xfrm>
            <a:off x="928688" y="4929188"/>
            <a:ext cx="757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• </a:t>
            </a:r>
            <a:r>
              <a:rPr lang="ko-KR" altLang="en-US" b="1"/>
              <a:t>이동순서</a:t>
            </a:r>
            <a:r>
              <a:rPr lang="en-US" altLang="ko-KR" b="1"/>
              <a:t>: 50→40→0→200→180→150→130→120→100→80→70</a:t>
            </a:r>
          </a:p>
          <a:p>
            <a:pPr eaLnBrk="1" hangingPunct="1"/>
            <a:r>
              <a:rPr lang="en-US" altLang="ko-KR" b="1"/>
              <a:t>• </a:t>
            </a:r>
            <a:r>
              <a:rPr lang="ko-KR" altLang="en-US" b="1"/>
              <a:t>총 헤드의 이동 거리</a:t>
            </a:r>
            <a:r>
              <a:rPr lang="en-US" altLang="ko-KR" b="1"/>
              <a:t>: 380 (10+40+200+20+30+20+10+20+20+10</a:t>
            </a:r>
            <a:r>
              <a:rPr lang="en-US" altLang="ko-KR"/>
              <a:t>)</a:t>
            </a:r>
            <a:endParaRPr lang="ko-KR" altLang="en-US" b="1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214813"/>
            <a:ext cx="55006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5804FC61-81E9-4A58-AC54-173E5B5599F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4819" name="직사각형 2"/>
          <p:cNvSpPr>
            <a:spLocks noChangeArrowheads="1"/>
          </p:cNvSpPr>
          <p:nvPr/>
        </p:nvSpPr>
        <p:spPr bwMode="auto">
          <a:xfrm>
            <a:off x="214313" y="785813"/>
            <a:ext cx="8715375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5) N-step SCAN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SCAN </a:t>
            </a:r>
            <a:r>
              <a:rPr lang="ko-KR" altLang="en-US" b="1"/>
              <a:t>기법을 기초로 하며 어떤 방향의 진행이 시작될 당시에 대기중이던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</a:t>
            </a:r>
            <a:r>
              <a:rPr lang="ko-KR" altLang="en-US" b="1"/>
              <a:t>요청에 대해서만 서비스하고 진행 도중 도착한 요청들은 반대 방향 진행 때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</a:t>
            </a:r>
            <a:r>
              <a:rPr lang="ko-KR" altLang="en-US" b="1"/>
              <a:t>서비스하는 기법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</a:t>
            </a:r>
            <a:r>
              <a:rPr lang="en-US" altLang="ko-KR" b="1"/>
              <a:t>SSTF</a:t>
            </a:r>
            <a:r>
              <a:rPr lang="ko-KR" altLang="en-US" b="1"/>
              <a:t>나 </a:t>
            </a:r>
            <a:r>
              <a:rPr lang="en-US" altLang="ko-KR" b="1"/>
              <a:t>SCAN </a:t>
            </a:r>
            <a:r>
              <a:rPr lang="ko-KR" altLang="en-US" b="1"/>
              <a:t>기법보다 응답 시간의 편차가 적음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특정 방향에 많은 수의 요청이 도착할 경우 반대 방향에서의 무한 지연을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방지함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6) Look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SCAN </a:t>
            </a:r>
            <a:r>
              <a:rPr lang="ko-KR" altLang="en-US" b="1"/>
              <a:t>기법을 사용하되 진행 방향의 마지막 요청을 서비스한 후 그 방향의 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으로 이동하는 것이 아니라 바로 역방향으로 진행하는 기법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7) C-Look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기법을 </a:t>
            </a:r>
            <a:r>
              <a:rPr lang="en-US" altLang="ko-KR" b="1"/>
              <a:t>C-SCAN </a:t>
            </a:r>
            <a:r>
              <a:rPr lang="ko-KR" altLang="en-US" b="1"/>
              <a:t>사용하며 안쪽 방향의 모든 요청을 처리한 후 바깥쪽 맨 끝으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로 이동하는 것이 아니라 가장 바깥쪽의 요청 트랙으로 이동한 후 진행하는 기법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0F310F6-637B-4D21-9849-700C185B2FF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직사각형 5"/>
          <p:cNvSpPr>
            <a:spLocks noChangeArrowheads="1"/>
          </p:cNvSpPr>
          <p:nvPr/>
        </p:nvSpPr>
        <p:spPr bwMode="auto">
          <a:xfrm>
            <a:off x="214313" y="860425"/>
            <a:ext cx="8643937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2) </a:t>
            </a:r>
            <a:r>
              <a:rPr lang="ko-KR" altLang="en-US" b="1"/>
              <a:t>배치</a:t>
            </a:r>
            <a:r>
              <a:rPr lang="en-US" altLang="ko-KR" b="1"/>
              <a:t>(Placement) </a:t>
            </a:r>
            <a:r>
              <a:rPr lang="ko-KR" altLang="en-US" b="1"/>
              <a:t>전략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</a:t>
            </a:r>
            <a:r>
              <a:rPr lang="ko-KR" altLang="en-US" b="1"/>
              <a:t>① 새로 반입되는 프로그램이나 데이터를 주기억장치의 어디에 위치시킬 것인지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를 결정하는 전략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최초 적합</a:t>
            </a:r>
            <a:r>
              <a:rPr lang="en-US" altLang="ko-KR" b="1"/>
              <a:t>(First Fit)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적재 가능한 공간 중 첫 번째 공간에 배치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최적 적합</a:t>
            </a:r>
            <a:r>
              <a:rPr lang="en-US" altLang="ko-KR" b="1"/>
              <a:t>(Best Fit)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적재 가능한 공간 중 단편화</a:t>
            </a:r>
            <a:r>
              <a:rPr lang="en-US" altLang="ko-KR" b="1"/>
              <a:t>(</a:t>
            </a:r>
            <a:r>
              <a:rPr lang="ko-KR" altLang="en-US" b="1"/>
              <a:t>남는 기억 공간</a:t>
            </a:r>
            <a:r>
              <a:rPr lang="en-US" altLang="ko-KR" b="1"/>
              <a:t>)</a:t>
            </a:r>
            <a:r>
              <a:rPr lang="ko-KR" altLang="en-US" b="1"/>
              <a:t>가 가장 적은 공간에 배치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최악 적합</a:t>
            </a:r>
            <a:r>
              <a:rPr lang="en-US" altLang="ko-KR" b="1"/>
              <a:t>(Worst Fit)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적재 가능한 공간 중 가장 큰 공간에 배치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8617D95-F1D4-49E6-875F-ECB7230A508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85750" y="698500"/>
            <a:ext cx="88582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② 방법에 따른 배치전략 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First Fit, Best Fit, Worst Fit </a:t>
            </a:r>
            <a:r>
              <a:rPr lang="ko-KR" altLang="en-US" b="1"/>
              <a:t>방법을 사용하여 </a:t>
            </a:r>
            <a:r>
              <a:rPr lang="en-US" altLang="ko-KR" b="1"/>
              <a:t>10K</a:t>
            </a:r>
            <a:r>
              <a:rPr lang="ko-KR" altLang="en-US" b="1"/>
              <a:t>의 프로그램이 할당되는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영역의 번호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        </a:t>
            </a:r>
            <a:r>
              <a:rPr lang="en-US" altLang="ko-KR" b="1"/>
              <a:t>- First Fit : 10K</a:t>
            </a:r>
            <a:r>
              <a:rPr lang="ko-KR" altLang="en-US" b="1"/>
              <a:t>의 프로그램이 배치될 수 있는 첫 번째 영역인 </a:t>
            </a:r>
            <a:r>
              <a:rPr lang="en-US" altLang="ko-KR" b="1"/>
              <a:t>B</a:t>
            </a:r>
            <a:r>
              <a:rPr lang="ko-KR" altLang="en-US" b="1"/>
              <a:t>에 할당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- Best Fit : </a:t>
            </a:r>
            <a:r>
              <a:rPr lang="ko-KR" altLang="en-US" b="1"/>
              <a:t>단편화가 가장 작은 영역인 </a:t>
            </a:r>
            <a:r>
              <a:rPr lang="en-US" altLang="ko-KR" b="1"/>
              <a:t>D</a:t>
            </a:r>
            <a:r>
              <a:rPr lang="ko-KR" altLang="en-US" b="1"/>
              <a:t>에 할당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- Worst Fit : </a:t>
            </a:r>
            <a:r>
              <a:rPr lang="ko-KR" altLang="en-US" b="1"/>
              <a:t>단편화가 가장 큰 영역인 </a:t>
            </a:r>
            <a:r>
              <a:rPr lang="en-US" altLang="ko-KR" b="1"/>
              <a:t>E</a:t>
            </a:r>
            <a:r>
              <a:rPr lang="ko-KR" altLang="en-US" b="1"/>
              <a:t>에 할당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28813"/>
            <a:ext cx="485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CF0BE6B-B301-4A59-9714-31DA48DD02F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14313" y="817563"/>
            <a:ext cx="85725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</a:t>
            </a:r>
            <a:r>
              <a:rPr lang="ko-KR" altLang="en-US" b="1"/>
              <a:t>교체</a:t>
            </a:r>
            <a:r>
              <a:rPr lang="en-US" altLang="ko-KR" b="1"/>
              <a:t>(Replacement) </a:t>
            </a:r>
            <a:r>
              <a:rPr lang="ko-KR" altLang="en-US" b="1"/>
              <a:t>전략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주기억장치의 모든 영역이 이미 사용 중인 상태에서 새로운 프로그램이나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</a:t>
            </a:r>
            <a:r>
              <a:rPr lang="ko-KR" altLang="en-US" b="1"/>
              <a:t> 데이터를 주기억장치에 배치하려고 할 때 사용되고 있는 영역 중에서 어느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영역을 교체하여 사용할 것인지를 결정하는 전략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교체 전략에는 </a:t>
            </a:r>
            <a:r>
              <a:rPr lang="en-US" altLang="ko-KR" b="1"/>
              <a:t>FIFO, OPT, LRU, LFU, NUR </a:t>
            </a:r>
            <a:r>
              <a:rPr lang="ko-KR" altLang="en-US" b="1"/>
              <a:t>등이 있음</a:t>
            </a:r>
            <a:endParaRPr lang="ko-KR" altLang="en-US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D422458-6611-4FDF-B2A8-0923E24837E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Rectangle 232"/>
          <p:cNvSpPr>
            <a:spLocks noChangeArrowheads="1"/>
          </p:cNvSpPr>
          <p:nvPr/>
        </p:nvSpPr>
        <p:spPr bwMode="auto">
          <a:xfrm>
            <a:off x="0" y="53308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000">
                <a:solidFill>
                  <a:srgbClr val="000000"/>
                </a:solidFill>
                <a:latin typeface="바탕" panose="02030600000101010101" pitchFamily="18" charset="-127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42875" y="714375"/>
            <a:ext cx="87868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(3) </a:t>
            </a:r>
            <a:r>
              <a:rPr lang="ko-KR" altLang="en-US" sz="2000" b="1"/>
              <a:t>주기억장치 할당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단일 분할 할당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주기억장치를 운영체제 영역과 사용자 영역으로 나누어 한 순간에는 오직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 한 명의 사용자만이 주기억장치의 사용자 영역을 사용하는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가장 단순한 기법으로 초기에 많이 사용하던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주기억장치보다 큰 사용자 프로그램을 실행하기 위해 오버레이 기법과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스와핑 기법을 사용함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오버레이</a:t>
            </a:r>
            <a:r>
              <a:rPr lang="en-US" altLang="ko-KR" b="1"/>
              <a:t>(Overlay) 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  작업의 모든 부분들이 동시에 주기억 장소에 상주해 있을 필요가 없을 때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  작업을 분할하여 필요한 부분만 교체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스와핑</a:t>
            </a:r>
            <a:r>
              <a:rPr lang="en-US" altLang="ko-KR" b="1"/>
              <a:t>(Swapping) </a:t>
            </a:r>
            <a:r>
              <a:rPr lang="ko-KR" altLang="en-US" b="1"/>
              <a:t>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  하나의 프로그램 전체를 주기억장치에 할당하여 사용하다 필요에 따라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  </a:t>
            </a:r>
            <a:r>
              <a:rPr lang="ko-KR" altLang="en-US" b="1"/>
              <a:t>다른 프로그램과 교체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2EE0F8F-6B57-4B96-9E39-2F0289F3D55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219" name="직사각형 7"/>
          <p:cNvSpPr>
            <a:spLocks noChangeArrowheads="1"/>
          </p:cNvSpPr>
          <p:nvPr/>
        </p:nvSpPr>
        <p:spPr bwMode="auto">
          <a:xfrm>
            <a:off x="112713" y="749300"/>
            <a:ext cx="8929687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2) </a:t>
            </a:r>
            <a:r>
              <a:rPr lang="ko-KR" altLang="en-US" sz="2000" b="1"/>
              <a:t>다중 분할 할당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000" b="1"/>
              <a:t>    ① 고정 분할 할당 기법 </a:t>
            </a:r>
            <a:endParaRPr lang="en-US" altLang="ko-KR" sz="2000" b="1"/>
          </a:p>
          <a:p>
            <a:pPr eaLnBrk="1" hangingPunct="1">
              <a:lnSpc>
                <a:spcPct val="130000"/>
              </a:lnSpc>
            </a:pPr>
            <a:r>
              <a:rPr lang="ko-KR" altLang="en-US" sz="2000" b="1"/>
              <a:t>        프로그램을 할당하기 전에 운영체제가 주기억장치의 사용자 영역을 </a:t>
            </a:r>
            <a:endParaRPr lang="en-US" altLang="ko-KR" sz="2000" b="1"/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</a:t>
            </a:r>
            <a:r>
              <a:rPr lang="ko-KR" altLang="en-US" sz="2000" b="1"/>
              <a:t>여러 개의 고정된 크기로 분할하고 준비상태 큐에서 준비 중인 프로</a:t>
            </a:r>
            <a:endParaRPr lang="en-US" altLang="ko-KR" sz="2000" b="1"/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</a:t>
            </a:r>
            <a:r>
              <a:rPr lang="ko-KR" altLang="en-US" sz="2000" b="1"/>
              <a:t>그램을 각 영역에 할당하여 수행하는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 • </a:t>
            </a:r>
            <a:r>
              <a:rPr lang="ko-KR" altLang="en-US" sz="2000" b="1"/>
              <a:t>프로그램을 실행하려면 프로그램 전체가 주기억장치에 위치해야 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 • </a:t>
            </a:r>
            <a:r>
              <a:rPr lang="ko-KR" altLang="en-US" sz="2000" b="1"/>
              <a:t>프로그램이 분할된 영역보다 커서 영역 안에 들어갈 수 없는 경우가 </a:t>
            </a:r>
            <a:endParaRPr lang="en-US" altLang="ko-KR" sz="2000" b="1"/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   </a:t>
            </a:r>
            <a:r>
              <a:rPr lang="ko-KR" altLang="en-US" sz="2000" b="1"/>
              <a:t>발생할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 • </a:t>
            </a:r>
            <a:r>
              <a:rPr lang="ko-KR" altLang="en-US" sz="2000" b="1"/>
              <a:t>내부 단편화 및 외부 단편화가 발생할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b="1"/>
              <a:t>         • </a:t>
            </a:r>
            <a:r>
              <a:rPr lang="ko-KR" altLang="en-US" sz="2000" b="1"/>
              <a:t>실행할 프로그램의 크기를 미리 알고 있어야 함</a:t>
            </a:r>
            <a:endParaRPr lang="en-US" altLang="ko-KR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472B87D-7B71-4E2C-AAF6-F0986A358BE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142875" y="857250"/>
            <a:ext cx="8643938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② 가변 분할 할당 기법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고정 분할 할당 기법의 단편화를 줄이기 위한 것으로 미리 주기억장치를 분할해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놓는 것이 아니라 프로그램을 주기억장치에 적재하면서 필요한 만큼의 크기로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</a:t>
            </a:r>
            <a:r>
              <a:rPr lang="ko-KR" altLang="en-US" b="1"/>
              <a:t>영역을 분할하는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주기억장치를 효율적으로 사용할 수 있으며 다중 프로그래밍의 정도를 높일 수 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</a:t>
            </a:r>
            <a:r>
              <a:rPr lang="ko-KR" altLang="en-US" b="1"/>
              <a:t>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고정 분할 할당 기법에 비해 실행될 프로세스 크기의 제약이 적음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단편화를 많이 해결할 수 있으나 완전히 해결하지는 못함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※ </a:t>
            </a:r>
            <a:r>
              <a:rPr lang="ko-KR" altLang="en-US" b="1"/>
              <a:t>베이스 레지스터</a:t>
            </a:r>
            <a:r>
              <a:rPr lang="en-US" altLang="ko-KR" b="1"/>
              <a:t>(Base Register)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메모리가 분할된 영역으로 나뉘어 관리될 때</a:t>
            </a:r>
            <a:r>
              <a:rPr lang="en-US" altLang="ko-KR" b="1"/>
              <a:t>, </a:t>
            </a:r>
            <a:r>
              <a:rPr lang="ko-KR" altLang="en-US" b="1"/>
              <a:t>프로그램이 한 영역에서 다른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영역으로 옮겨지더라도 명령의 주소부분을 바꾸지 않고 정상적으로 수행될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수 있도록 하기 위한 레지스터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3043</Words>
  <Application>Microsoft Office PowerPoint</Application>
  <PresentationFormat>화면 슬라이드 쇼(4:3)</PresentationFormat>
  <Paragraphs>402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HY중고딕</vt:lpstr>
      <vt:lpstr>견고딕</vt:lpstr>
      <vt:lpstr>굴림</vt:lpstr>
      <vt:lpstr>바탕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Dong Hyun Kim</cp:lastModifiedBy>
  <cp:revision>46</cp:revision>
  <dcterms:created xsi:type="dcterms:W3CDTF">2009-03-02T07:39:04Z</dcterms:created>
  <dcterms:modified xsi:type="dcterms:W3CDTF">2022-08-16T02:34:13Z</dcterms:modified>
</cp:coreProperties>
</file>