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66FF88-58B0-4A48-AB3A-FB1B8B3EEFD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realpt-039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8"/>
          <p:cNvSpPr>
            <a:spLocks noChangeArrowheads="1"/>
          </p:cNvSpPr>
          <p:nvPr userDrawn="1"/>
        </p:nvSpPr>
        <p:spPr bwMode="auto">
          <a:xfrm>
            <a:off x="1587500" y="685800"/>
            <a:ext cx="6019800" cy="16002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725613" y="990600"/>
            <a:ext cx="571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54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운  영  체  제</a:t>
            </a: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3589337" y="3284984"/>
            <a:ext cx="2016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3366"/>
                </a:solidFill>
                <a:latin typeface="HY중고딕" pitchFamily="18" charset="-127"/>
                <a:ea typeface="HY중고딕" pitchFamily="18" charset="-127"/>
              </a:rPr>
              <a:t>Ch4. </a:t>
            </a:r>
            <a:r>
              <a:rPr lang="ko-KR" altLang="en-US" sz="2000" b="1" dirty="0">
                <a:solidFill>
                  <a:srgbClr val="003366"/>
                </a:solidFill>
                <a:latin typeface="HY중고딕" pitchFamily="18" charset="-127"/>
                <a:ea typeface="HY중고딕" pitchFamily="18" charset="-127"/>
              </a:rPr>
              <a:t>정보 관리</a:t>
            </a:r>
            <a:endParaRPr lang="en-US" altLang="ko-KR" sz="2000" b="1" dirty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09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998AA619-2577-405B-AD3B-896F065277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26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6B8729D4-2B1B-4713-8603-4F994A9991E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082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C493F834-3F04-47DC-89FD-539B5BBF79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780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AB6466CC-BEA1-47BA-8E86-D17AB7A1216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990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BA4FBF42-600E-4A7D-AB10-012B3F430A0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962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90E0679D-49DC-4669-A2DD-AA8CA780C5F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873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61CFB86A-3A96-4FDC-A5A6-78FB76040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894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4642D146-7DAA-471D-9836-35604835394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365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A48E98A9-F8AE-460C-892D-819B87FBD0F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347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67A26804-42BE-4FE4-AEC9-A522B7073FD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1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defRPr>
            </a:lvl1pPr>
          </a:lstStyle>
          <a:p>
            <a:r>
              <a:rPr lang="en-US" altLang="ko-KR"/>
              <a:t>Page : </a:t>
            </a:r>
            <a:fld id="{AD573E6B-5B04-40CE-9542-49D2E653C2E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9525" y="508000"/>
            <a:ext cx="9132888" cy="1588"/>
          </a:xfrm>
          <a:prstGeom prst="line">
            <a:avLst/>
          </a:prstGeom>
          <a:noFill/>
          <a:ln w="3810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-15875" y="0"/>
            <a:ext cx="9144000" cy="533400"/>
          </a:xfrm>
          <a:prstGeom prst="rect">
            <a:avLst/>
          </a:prstGeom>
          <a:solidFill>
            <a:srgbClr val="C3C3C3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81" name="Line 9"/>
          <p:cNvSpPr>
            <a:spLocks noChangeShapeType="1"/>
          </p:cNvSpPr>
          <p:nvPr userDrawn="1"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83" name="AutoShape 11"/>
          <p:cNvSpPr>
            <a:spLocks noChangeArrowheads="1"/>
          </p:cNvSpPr>
          <p:nvPr userDrawn="1"/>
        </p:nvSpPr>
        <p:spPr bwMode="auto">
          <a:xfrm>
            <a:off x="350838" y="73025"/>
            <a:ext cx="436562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357188" y="55563"/>
            <a:ext cx="2171700" cy="400050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/>
              <a:t>제 </a:t>
            </a:r>
            <a:r>
              <a:rPr lang="en-US" altLang="ko-KR" sz="2000" b="1" dirty="0"/>
              <a:t>4 </a:t>
            </a:r>
            <a:r>
              <a:rPr lang="ko-KR" altLang="en-US" sz="2000" b="1" dirty="0"/>
              <a:t>장 정보 관리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4509120"/>
            <a:ext cx="4233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3366"/>
                </a:solidFill>
              </a:rPr>
              <a:t>2022</a:t>
            </a:r>
            <a:r>
              <a:rPr lang="ko-KR" altLang="en-US" sz="2400" b="1" dirty="0" smtClean="0">
                <a:solidFill>
                  <a:srgbClr val="003366"/>
                </a:solidFill>
              </a:rPr>
              <a:t>년 기업 멤버십 </a:t>
            </a:r>
            <a:r>
              <a:rPr lang="en-US" altLang="ko-KR" sz="2400" b="1" dirty="0" smtClean="0">
                <a:solidFill>
                  <a:srgbClr val="003366"/>
                </a:solidFill>
              </a:rPr>
              <a:t>SW</a:t>
            </a:r>
            <a:r>
              <a:rPr lang="ko-KR" altLang="en-US" sz="2400" b="1" dirty="0" smtClean="0">
                <a:solidFill>
                  <a:srgbClr val="003366"/>
                </a:solidFill>
              </a:rPr>
              <a:t>캠프 </a:t>
            </a:r>
            <a:endParaRPr lang="ko-KR" altLang="en-US" sz="2400" b="1" dirty="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62E09DE5-7FDA-4482-832D-B39094EC5768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10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1267" name="직사각형 7"/>
          <p:cNvSpPr>
            <a:spLocks noChangeArrowheads="1"/>
          </p:cNvSpPr>
          <p:nvPr/>
        </p:nvSpPr>
        <p:spPr bwMode="auto">
          <a:xfrm>
            <a:off x="142875" y="769938"/>
            <a:ext cx="8793163" cy="405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(3) </a:t>
            </a:r>
            <a:r>
              <a:rPr lang="ko-KR" altLang="en-US" b="1"/>
              <a:t>계층적</a:t>
            </a:r>
            <a:r>
              <a:rPr lang="en-US" altLang="ko-KR" b="1"/>
              <a:t>(</a:t>
            </a:r>
            <a:r>
              <a:rPr lang="ko-KR" altLang="en-US" b="1"/>
              <a:t>트리</a:t>
            </a:r>
            <a:r>
              <a:rPr lang="en-US" altLang="ko-KR" b="1"/>
              <a:t>) </a:t>
            </a:r>
            <a:r>
              <a:rPr lang="ko-KR" altLang="en-US" b="1"/>
              <a:t>디렉토리 구조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하나의 루트 디렉토리와 여러 개의 서브 디렉토리로 구성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Dos, Windows, UNIX</a:t>
            </a:r>
            <a:r>
              <a:rPr lang="ko-KR" altLang="en-US" b="1"/>
              <a:t>에서 사용하는 구조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파일 공유와 파일 관리가 쉽고 디렉토리 조작이 간편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ko-KR" altLang="en-US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(4) </a:t>
            </a:r>
            <a:r>
              <a:rPr lang="ko-KR" altLang="en-US" b="1"/>
              <a:t>비순환</a:t>
            </a:r>
            <a:r>
              <a:rPr lang="en-US" altLang="ko-KR" b="1"/>
              <a:t>(</a:t>
            </a:r>
            <a:r>
              <a:rPr lang="ko-KR" altLang="en-US" b="1"/>
              <a:t>비주기</a:t>
            </a:r>
            <a:r>
              <a:rPr lang="en-US" altLang="ko-KR" b="1"/>
              <a:t>) </a:t>
            </a:r>
            <a:r>
              <a:rPr lang="ko-KR" altLang="en-US" b="1"/>
              <a:t>그래프 디렉토리 구조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하위 파일이나 하위 디렉토리를 공동으로 사용할 수 있는 구조로 사이클이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허용되지 않는 구조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디스크 공간을 절약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하나의 파일이나 디렉토리가 여러 개의 경로 이름을 가질 수 있음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3) </a:t>
            </a:r>
            <a:r>
              <a:rPr lang="ko-KR" altLang="en-US" b="1"/>
              <a:t>공유된 파일을 임의로 제거하면 고아 포인터</a:t>
            </a:r>
            <a:r>
              <a:rPr lang="en-US" altLang="ko-KR" b="1"/>
              <a:t>(dangling pointer) </a:t>
            </a:r>
            <a:r>
              <a:rPr lang="ko-KR" altLang="en-US" b="1"/>
              <a:t>문제가 발생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4DEE9B0A-AD4D-41FF-BF76-86CA981ED2F3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11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2291" name="직사각형 7"/>
          <p:cNvSpPr>
            <a:spLocks noChangeArrowheads="1"/>
          </p:cNvSpPr>
          <p:nvPr/>
        </p:nvSpPr>
        <p:spPr bwMode="auto">
          <a:xfrm>
            <a:off x="142875" y="928688"/>
            <a:ext cx="8715375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(5) </a:t>
            </a:r>
            <a:r>
              <a:rPr lang="ko-KR" altLang="en-US" b="1" dirty="0"/>
              <a:t>일반적인 그래프 디렉토리 </a:t>
            </a:r>
            <a:r>
              <a:rPr lang="ko-KR" altLang="en-US" b="1" dirty="0" smtClean="0"/>
              <a:t>구조</a:t>
            </a:r>
            <a:endParaRPr lang="en-US" altLang="ko-KR" b="1" dirty="0"/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 트리 구조에 링크를 이용하여 순환을 허용하는 그래프 구조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     1) </a:t>
            </a:r>
            <a:r>
              <a:rPr lang="ko-KR" altLang="en-US" b="1" dirty="0"/>
              <a:t>탐색 알고리즘이 간단하여 파일과 디렉토리를 액세스하기 쉬움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     2) </a:t>
            </a:r>
            <a:r>
              <a:rPr lang="ko-KR" altLang="en-US" b="1" dirty="0"/>
              <a:t>사용되지 않은 디스크 공간을 되찾기 위해 쓰레기 수집</a:t>
            </a:r>
            <a:r>
              <a:rPr lang="en-US" altLang="ko-KR" b="1" dirty="0"/>
              <a:t>(Garbage Collection)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     이 필요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     3) </a:t>
            </a:r>
            <a:r>
              <a:rPr lang="ko-KR" altLang="en-US" b="1" dirty="0"/>
              <a:t>불필요한 파일을 제거하여 사용 공간을 늘리기 위하여 참조 계수기가 필요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77DAE616-2BFB-4D91-A002-E6514DD8CF2F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12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3315" name="직사각형 7"/>
          <p:cNvSpPr>
            <a:spLocks noChangeArrowheads="1"/>
          </p:cNvSpPr>
          <p:nvPr/>
        </p:nvSpPr>
        <p:spPr bwMode="auto">
          <a:xfrm>
            <a:off x="428625" y="1298575"/>
            <a:ext cx="8715375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(1) </a:t>
            </a:r>
            <a:r>
              <a:rPr lang="ko-KR" altLang="en-US" b="1"/>
              <a:t>연속 할당</a:t>
            </a:r>
            <a:r>
              <a:rPr lang="en-US" altLang="ko-KR" b="1"/>
              <a:t>(Contiguous Allocation)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파일을 디스크의 연속된 기억 공간에 할당하는 방법으로 생성되는 파일크기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만큼의 공간이 요구됨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논리적으로 연속된 레코드들이 물리적으로 인접한 공간에 저장되기 때문에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</a:t>
            </a:r>
            <a:r>
              <a:rPr lang="ko-KR" altLang="en-US" b="1"/>
              <a:t> 접근 시간이 빠름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디렉토리가 단순하고</a:t>
            </a:r>
            <a:r>
              <a:rPr lang="en-US" altLang="ko-KR" b="1"/>
              <a:t>, </a:t>
            </a:r>
            <a:r>
              <a:rPr lang="ko-KR" altLang="en-US" b="1"/>
              <a:t>관리 및 구현이 용이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3) </a:t>
            </a:r>
            <a:r>
              <a:rPr lang="ko-KR" altLang="en-US" b="1"/>
              <a:t>파일 크기에 알맞은 연속 공간이 없을 경우 파일이 생성되지 않음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4) </a:t>
            </a:r>
            <a:r>
              <a:rPr lang="ko-KR" altLang="en-US" b="1"/>
              <a:t>파일의 생성과 삭제가 반복되면서 단편화가 발생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5) </a:t>
            </a:r>
            <a:r>
              <a:rPr lang="ko-KR" altLang="en-US" b="1"/>
              <a:t>단편화를 줄이기 위해서 주기적인 압축이 필요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6) </a:t>
            </a:r>
            <a:r>
              <a:rPr lang="ko-KR" altLang="en-US" b="1"/>
              <a:t>사용자는 만들고자 하는 파일의 크기에 해당하는 디스크 공간을 미리 지정해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</a:t>
            </a:r>
            <a:r>
              <a:rPr lang="ko-KR" altLang="en-US" b="1"/>
              <a:t>주어야 함</a:t>
            </a:r>
          </a:p>
        </p:txBody>
      </p:sp>
      <p:sp>
        <p:nvSpPr>
          <p:cNvPr id="13316" name="직사각형 3"/>
          <p:cNvSpPr>
            <a:spLocks noChangeArrowheads="1"/>
          </p:cNvSpPr>
          <p:nvPr/>
        </p:nvSpPr>
        <p:spPr bwMode="auto">
          <a:xfrm>
            <a:off x="142875" y="714375"/>
            <a:ext cx="301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4. </a:t>
            </a:r>
            <a:r>
              <a:rPr lang="ko-KR" altLang="en-US" sz="2000" b="1"/>
              <a:t>디스크 공간 할당 방법</a:t>
            </a:r>
            <a:endParaRPr lang="en-US" altLang="ko-KR"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BB227D7D-E29C-4FD3-A741-BE7FB5FE6B6E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13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4339" name="직사각형 7"/>
          <p:cNvSpPr>
            <a:spLocks noChangeArrowheads="1"/>
          </p:cNvSpPr>
          <p:nvPr/>
        </p:nvSpPr>
        <p:spPr bwMode="auto">
          <a:xfrm>
            <a:off x="214313" y="817563"/>
            <a:ext cx="8929687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(2) </a:t>
            </a:r>
            <a:r>
              <a:rPr lang="ko-KR" altLang="en-US" b="1"/>
              <a:t>불연속 할당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디스크 공간을 일정 단위로 나누어 할당하는 기법으로 섹터 단위 할당과 블록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단위 할당이 있음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특징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주기억장치 내의 이용 부분을 여러 작은 부분으로 나누어 실행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가상기억장치에서 주로 사용하는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③ FAT(File Allocation Table)</a:t>
            </a:r>
            <a:r>
              <a:rPr lang="ko-KR" altLang="en-US" b="1"/>
              <a:t>는 이 기법의 변형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④ 외부 단편화가 발생하지 않음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⑤ 각 파일을 디스크 블록의 연결된 리스트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섹터 단위 할당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하나의 파일이 디스크에 섹터 단위로 분산되어 할당되는 방법으로 연결 리스트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로 구성됨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A63A3DA5-9274-4E17-B7A0-73885E92DEBF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14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5363" name="직사각형 7"/>
          <p:cNvSpPr>
            <a:spLocks noChangeArrowheads="1"/>
          </p:cNvSpPr>
          <p:nvPr/>
        </p:nvSpPr>
        <p:spPr bwMode="auto">
          <a:xfrm>
            <a:off x="214313" y="852488"/>
            <a:ext cx="8929687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3) </a:t>
            </a:r>
            <a:r>
              <a:rPr lang="ko-KR" altLang="en-US" b="1"/>
              <a:t>블록 단위 할당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하나의 파일이 연속된 여러 개의 섹터를 묶은 블록 단위로 할당되는 방법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① 블록 체인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하나의 블록은 여러 개의 섹터로 구성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순차적으로 탐색해야 하므로 속도가 느림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삽입</a:t>
            </a:r>
            <a:r>
              <a:rPr lang="en-US" altLang="ko-KR" b="1"/>
              <a:t>/</a:t>
            </a:r>
            <a:r>
              <a:rPr lang="ko-KR" altLang="en-US" b="1"/>
              <a:t>삭제가 간단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② 색인</a:t>
            </a:r>
            <a:r>
              <a:rPr lang="en-US" altLang="ko-KR" b="1"/>
              <a:t>(</a:t>
            </a:r>
            <a:r>
              <a:rPr lang="ko-KR" altLang="en-US" b="1"/>
              <a:t>인덱스</a:t>
            </a:r>
            <a:r>
              <a:rPr lang="en-US" altLang="ko-KR" b="1"/>
              <a:t>) </a:t>
            </a:r>
            <a:r>
              <a:rPr lang="ko-KR" altLang="en-US" b="1"/>
              <a:t>블록 체인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파일마다 색인 블록을 두고 파일이 할당된 블록의 모든 포인터를 색인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</a:t>
            </a:r>
            <a:r>
              <a:rPr lang="ko-KR" altLang="en-US" b="1"/>
              <a:t>블록에 모아두어 직접 접근을 가능하게 하는 방법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탐색 시간이 빠름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삽입 시 색인 블록을 재구성해야 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색인 블록이 차지하는 만큼의 기억장치 낭비가 발생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C68E2C92-0DCF-4B41-BB2D-CC46BE19BCEE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15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6387" name="직사각형 7"/>
          <p:cNvSpPr>
            <a:spLocks noChangeArrowheads="1"/>
          </p:cNvSpPr>
          <p:nvPr/>
        </p:nvSpPr>
        <p:spPr bwMode="auto">
          <a:xfrm>
            <a:off x="214313" y="857250"/>
            <a:ext cx="8929687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b="1"/>
              <a:t>③ 블록 지향 파일 사상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포인터 대신 파일 할당 테이블</a:t>
            </a:r>
            <a:r>
              <a:rPr lang="en-US" altLang="ko-KR" b="1"/>
              <a:t>(FAT , File Allocation Table)</a:t>
            </a:r>
            <a:r>
              <a:rPr lang="ko-KR" altLang="en-US" b="1"/>
              <a:t>에 있는 블록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번호를 사용하는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디렉토리는 파일 할당 테이블의 시작 위치를 가짐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ko-KR" altLang="en-US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※ </a:t>
            </a:r>
            <a:r>
              <a:rPr lang="ko-KR" altLang="en-US" b="1"/>
              <a:t>파일 할당 테이블</a:t>
            </a:r>
            <a:r>
              <a:rPr lang="en-US" altLang="ko-KR" b="1"/>
              <a:t>(FAT , File Allocation Table) : </a:t>
            </a:r>
            <a:r>
              <a:rPr lang="ko-KR" altLang="en-US" b="1"/>
              <a:t>사용자가 해당 블록의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</a:t>
            </a:r>
            <a:r>
              <a:rPr lang="ko-KR" altLang="en-US" b="1"/>
              <a:t>포인트를 실수로 지워지게 하는 것을 예방하고 블록 접근을 빠르게 하기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</a:t>
            </a:r>
            <a:r>
              <a:rPr lang="ko-KR" altLang="en-US" b="1"/>
              <a:t>위하여 포인터를 모아 놓은 곳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2A541F6C-DA4A-4A32-BDCD-7817B51B3D64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16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7411" name="직사각형 7"/>
          <p:cNvSpPr>
            <a:spLocks noChangeArrowheads="1"/>
          </p:cNvSpPr>
          <p:nvPr/>
        </p:nvSpPr>
        <p:spPr bwMode="auto">
          <a:xfrm>
            <a:off x="500063" y="1071563"/>
            <a:ext cx="84296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/>
              <a:t>(1) </a:t>
            </a:r>
            <a:r>
              <a:rPr lang="ko-KR" altLang="en-US" b="1"/>
              <a:t>자원 보호의 개요</a:t>
            </a:r>
          </a:p>
          <a:p>
            <a:pPr eaLnBrk="1" hangingPunct="1"/>
            <a:r>
              <a:rPr lang="en-US" altLang="ko-KR" b="1"/>
              <a:t>     1) </a:t>
            </a:r>
            <a:r>
              <a:rPr lang="ko-KR" altLang="en-US" b="1"/>
              <a:t>컴퓨터 시스템에서 사용자</a:t>
            </a:r>
            <a:r>
              <a:rPr lang="en-US" altLang="ko-KR" b="1"/>
              <a:t>, </a:t>
            </a:r>
            <a:r>
              <a:rPr lang="ko-KR" altLang="en-US" b="1"/>
              <a:t>프로세스와 같은 주체들이 자원에 불법적</a:t>
            </a:r>
            <a:endParaRPr lang="en-US" altLang="ko-KR" b="1"/>
          </a:p>
          <a:p>
            <a:pPr eaLnBrk="1" hangingPunct="1"/>
            <a:r>
              <a:rPr lang="en-US" altLang="ko-KR" b="1"/>
              <a:t>         </a:t>
            </a:r>
            <a:r>
              <a:rPr lang="ko-KR" altLang="en-US" b="1"/>
              <a:t>으로 접근하는 것을 제어하고</a:t>
            </a:r>
            <a:r>
              <a:rPr lang="en-US" altLang="ko-KR" b="1"/>
              <a:t>, </a:t>
            </a:r>
            <a:r>
              <a:rPr lang="ko-KR" altLang="en-US" b="1"/>
              <a:t>자원의 물리적 손상을 예방하는 기법</a:t>
            </a:r>
          </a:p>
          <a:p>
            <a:pPr eaLnBrk="1" hangingPunct="1"/>
            <a:r>
              <a:rPr lang="en-US" altLang="ko-KR" b="1"/>
              <a:t>     2) </a:t>
            </a:r>
            <a:r>
              <a:rPr lang="ko-KR" altLang="en-US" b="1"/>
              <a:t>접근 권한이 부여된 객체에게만 접근 허용</a:t>
            </a:r>
          </a:p>
          <a:p>
            <a:pPr eaLnBrk="1" hangingPunct="1"/>
            <a:r>
              <a:rPr lang="en-US" altLang="ko-KR" b="1"/>
              <a:t>(2) </a:t>
            </a:r>
            <a:r>
              <a:rPr lang="ko-KR" altLang="en-US" b="1"/>
              <a:t>자원 보호 기법</a:t>
            </a:r>
            <a:endParaRPr lang="en-US" altLang="ko-KR" b="1"/>
          </a:p>
          <a:p>
            <a:pPr eaLnBrk="1" hangingPunct="1"/>
            <a:r>
              <a:rPr lang="en-US" altLang="ko-KR" b="1"/>
              <a:t>     1) </a:t>
            </a:r>
            <a:r>
              <a:rPr lang="ko-KR" altLang="en-US" b="1"/>
              <a:t>접근 제어 행렬</a:t>
            </a:r>
            <a:endParaRPr lang="en-US" altLang="ko-KR" b="1"/>
          </a:p>
          <a:p>
            <a:pPr eaLnBrk="1" hangingPunct="1"/>
            <a:r>
              <a:rPr lang="ko-KR" altLang="en-US" b="1"/>
              <a:t>         ① 자원 보호의 일반적인 모델로 자원에 대한 접근 권한을 행렬로 표시한</a:t>
            </a:r>
            <a:endParaRPr lang="en-US" altLang="ko-KR" b="1"/>
          </a:p>
          <a:p>
            <a:pPr eaLnBrk="1" hangingPunct="1"/>
            <a:r>
              <a:rPr lang="en-US" altLang="ko-KR" b="1"/>
              <a:t>            </a:t>
            </a:r>
            <a:r>
              <a:rPr lang="ko-KR" altLang="en-US" b="1"/>
              <a:t> 기법</a:t>
            </a:r>
          </a:p>
          <a:p>
            <a:pPr eaLnBrk="1" hangingPunct="1"/>
            <a:r>
              <a:rPr lang="ko-KR" altLang="en-US" b="1"/>
              <a:t>         ② 접근 제어 행렬 예</a:t>
            </a:r>
            <a:endParaRPr lang="en-US" altLang="ko-KR" b="1"/>
          </a:p>
          <a:p>
            <a:pPr eaLnBrk="1" hangingPunct="1"/>
            <a:endParaRPr lang="en-US" altLang="ko-KR" b="1"/>
          </a:p>
          <a:p>
            <a:pPr eaLnBrk="1" hangingPunct="1"/>
            <a:endParaRPr lang="en-US" altLang="ko-KR" b="1"/>
          </a:p>
          <a:p>
            <a:pPr eaLnBrk="1" hangingPunct="1"/>
            <a:endParaRPr lang="en-US" altLang="ko-KR" b="1"/>
          </a:p>
          <a:p>
            <a:pPr eaLnBrk="1" hangingPunct="1"/>
            <a:endParaRPr lang="en-US" altLang="ko-KR" b="1"/>
          </a:p>
          <a:p>
            <a:pPr eaLnBrk="1" hangingPunct="1"/>
            <a:r>
              <a:rPr lang="en-US" altLang="ko-KR" b="1"/>
              <a:t>                   (E: </a:t>
            </a:r>
            <a:r>
              <a:rPr lang="ko-KR" altLang="en-US" b="1"/>
              <a:t>실행가능</a:t>
            </a:r>
            <a:r>
              <a:rPr lang="en-US" altLang="ko-KR" b="1"/>
              <a:t>, R: </a:t>
            </a:r>
            <a:r>
              <a:rPr lang="ko-KR" altLang="en-US" b="1"/>
              <a:t>판독가능</a:t>
            </a:r>
            <a:r>
              <a:rPr lang="en-US" altLang="ko-KR" b="1"/>
              <a:t>, W: </a:t>
            </a:r>
            <a:r>
              <a:rPr lang="ko-KR" altLang="en-US" b="1"/>
              <a:t>기록가능</a:t>
            </a:r>
            <a:r>
              <a:rPr lang="en-US" altLang="ko-KR" b="1"/>
              <a:t>)</a:t>
            </a:r>
          </a:p>
          <a:p>
            <a:pPr eaLnBrk="1" hangingPunct="1"/>
            <a:r>
              <a:rPr lang="en-US" altLang="ko-KR" b="1"/>
              <a:t>             • A</a:t>
            </a:r>
            <a:r>
              <a:rPr lang="ko-KR" altLang="en-US" b="1"/>
              <a:t>는 인사파일 실행이 가능</a:t>
            </a:r>
            <a:r>
              <a:rPr lang="en-US" altLang="ko-KR" b="1"/>
              <a:t>, </a:t>
            </a:r>
            <a:r>
              <a:rPr lang="ko-KR" altLang="en-US" b="1"/>
              <a:t>급여파일은 판독과 기록이 가능</a:t>
            </a:r>
          </a:p>
          <a:p>
            <a:pPr eaLnBrk="1" hangingPunct="1"/>
            <a:r>
              <a:rPr lang="en-US" altLang="ko-KR" b="1"/>
              <a:t>             • B</a:t>
            </a:r>
            <a:r>
              <a:rPr lang="ko-KR" altLang="en-US" b="1"/>
              <a:t>는 인사파일 판독</a:t>
            </a:r>
            <a:r>
              <a:rPr lang="en-US" altLang="ko-KR" b="1"/>
              <a:t>, </a:t>
            </a:r>
            <a:r>
              <a:rPr lang="ko-KR" altLang="en-US" b="1"/>
              <a:t>실행</a:t>
            </a:r>
            <a:r>
              <a:rPr lang="en-US" altLang="ko-KR" b="1"/>
              <a:t>, </a:t>
            </a:r>
            <a:r>
              <a:rPr lang="ko-KR" altLang="en-US" b="1"/>
              <a:t>기록이 가능</a:t>
            </a:r>
            <a:r>
              <a:rPr lang="en-US" altLang="ko-KR" b="1"/>
              <a:t>, </a:t>
            </a:r>
            <a:r>
              <a:rPr lang="ko-KR" altLang="en-US" b="1"/>
              <a:t>급여파일은 접근 불가</a:t>
            </a:r>
          </a:p>
          <a:p>
            <a:pPr eaLnBrk="1" hangingPunct="1"/>
            <a:r>
              <a:rPr lang="en-US" altLang="ko-KR" b="1"/>
              <a:t>             • C</a:t>
            </a:r>
            <a:r>
              <a:rPr lang="ko-KR" altLang="en-US" b="1"/>
              <a:t>는 인사파일 실행이 가능</a:t>
            </a:r>
            <a:r>
              <a:rPr lang="en-US" altLang="ko-KR" b="1"/>
              <a:t>, </a:t>
            </a:r>
            <a:r>
              <a:rPr lang="ko-KR" altLang="en-US" b="1"/>
              <a:t>급여파일은 판독만 가능</a:t>
            </a:r>
          </a:p>
        </p:txBody>
      </p:sp>
      <p:sp>
        <p:nvSpPr>
          <p:cNvPr id="17412" name="직사각형 3"/>
          <p:cNvSpPr>
            <a:spLocks noChangeArrowheads="1"/>
          </p:cNvSpPr>
          <p:nvPr/>
        </p:nvSpPr>
        <p:spPr bwMode="auto">
          <a:xfrm>
            <a:off x="214313" y="642938"/>
            <a:ext cx="161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5. </a:t>
            </a:r>
            <a:r>
              <a:rPr lang="ko-KR" altLang="en-US" sz="2000" b="1"/>
              <a:t>자원 보호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649663"/>
            <a:ext cx="47625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7C38C438-EC9F-4404-9BAF-939DB7008444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17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8435" name="직사각형 7"/>
          <p:cNvSpPr>
            <a:spLocks noChangeArrowheads="1"/>
          </p:cNvSpPr>
          <p:nvPr/>
        </p:nvSpPr>
        <p:spPr bwMode="auto">
          <a:xfrm>
            <a:off x="71438" y="820738"/>
            <a:ext cx="8929687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2) </a:t>
            </a:r>
            <a:r>
              <a:rPr lang="ko-KR" altLang="en-US" b="1"/>
              <a:t>전역 테이블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가장 단순한 구현 방법으로 영역</a:t>
            </a:r>
            <a:r>
              <a:rPr lang="en-US" altLang="ko-KR" b="1"/>
              <a:t>, </a:t>
            </a:r>
            <a:r>
              <a:rPr lang="ko-KR" altLang="en-US" b="1"/>
              <a:t>객체</a:t>
            </a:r>
            <a:r>
              <a:rPr lang="en-US" altLang="ko-KR" b="1"/>
              <a:t>, </a:t>
            </a:r>
            <a:r>
              <a:rPr lang="ko-KR" altLang="en-US" b="1"/>
              <a:t>접근 권한의 집합을 목록 형태로 구성한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3) </a:t>
            </a:r>
            <a:r>
              <a:rPr lang="ko-KR" altLang="en-US" b="1"/>
              <a:t>접근 제어 리스트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① 자원을 중심으로 접근 리스트를 구성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② 접근 권한이 없는 영역은 제외됨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③ 사용자에 의해 간접적으로 액세스되는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4) </a:t>
            </a:r>
            <a:r>
              <a:rPr lang="ko-KR" altLang="en-US" b="1"/>
              <a:t>권한</a:t>
            </a:r>
            <a:r>
              <a:rPr lang="en-US" altLang="ko-KR" b="1"/>
              <a:t>(</a:t>
            </a:r>
            <a:r>
              <a:rPr lang="ko-KR" altLang="en-US" b="1"/>
              <a:t>자격</a:t>
            </a:r>
            <a:r>
              <a:rPr lang="en-US" altLang="ko-KR" b="1"/>
              <a:t>) </a:t>
            </a:r>
            <a:r>
              <a:rPr lang="ko-KR" altLang="en-US" b="1"/>
              <a:t>리스트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① 영역을 중심으로 권한 리스트를 구성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② 각 영역에 대한 권한 리스트는 자원과 그 자원에 허용된 조작 리스트로 구성됨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7D14E93D-E21A-477E-BDA7-E47593BD1894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18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9459" name="직사각형 7"/>
          <p:cNvSpPr>
            <a:spLocks noChangeArrowheads="1"/>
          </p:cNvSpPr>
          <p:nvPr/>
        </p:nvSpPr>
        <p:spPr bwMode="auto">
          <a:xfrm>
            <a:off x="71438" y="820738"/>
            <a:ext cx="8929687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(3) </a:t>
            </a:r>
            <a:r>
              <a:rPr lang="ko-KR" altLang="en-US" b="1"/>
              <a:t>파일 보호 기법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자원 보호 기법과 마찬가지로 파일에 대한 일반적인 접근과 손상을 방지하기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위한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파일의 명명</a:t>
            </a:r>
            <a:r>
              <a:rPr lang="en-US" altLang="ko-KR" b="1"/>
              <a:t>(Naming) : </a:t>
            </a:r>
            <a:r>
              <a:rPr lang="ko-KR" altLang="en-US" b="1"/>
              <a:t>접근하고자 하는 파일 이름을 모르는 사용자를 접근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</a:t>
            </a:r>
            <a:r>
              <a:rPr lang="ko-KR" altLang="en-US" b="1"/>
              <a:t>대상에서 제외시키는 방법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비밀번호</a:t>
            </a:r>
            <a:r>
              <a:rPr lang="en-US" altLang="ko-KR" b="1"/>
              <a:t>(Password) : </a:t>
            </a:r>
            <a:r>
              <a:rPr lang="ko-KR" altLang="en-US" b="1"/>
              <a:t>각 파일에 판독 암호와 기록 암호를 부여하여 암호를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</a:t>
            </a:r>
            <a:r>
              <a:rPr lang="ko-KR" altLang="en-US" b="1"/>
              <a:t>아는 사용자에게만 접근을 허용하는 방법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3) </a:t>
            </a:r>
            <a:r>
              <a:rPr lang="ko-KR" altLang="en-US" b="1"/>
              <a:t>접근 제어</a:t>
            </a:r>
            <a:r>
              <a:rPr lang="en-US" altLang="ko-KR" b="1"/>
              <a:t>(Access Control) : </a:t>
            </a:r>
            <a:r>
              <a:rPr lang="ko-KR" altLang="en-US" b="1"/>
              <a:t>사용자에 따라 공유 데이터에 접근할 수 있는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</a:t>
            </a:r>
            <a:r>
              <a:rPr lang="ko-KR" altLang="en-US" b="1"/>
              <a:t>권한을 제한하는 방법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※</a:t>
            </a:r>
            <a:r>
              <a:rPr lang="ko-KR" altLang="en-US" b="1"/>
              <a:t>비밀번호</a:t>
            </a:r>
            <a:r>
              <a:rPr lang="en-US" altLang="ko-KR" b="1"/>
              <a:t>(Password) </a:t>
            </a:r>
            <a:r>
              <a:rPr lang="ko-KR" altLang="en-US" b="1"/>
              <a:t>설정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① 추출 가능한 전화번호</a:t>
            </a:r>
            <a:r>
              <a:rPr lang="en-US" altLang="ko-KR" b="1"/>
              <a:t>, </a:t>
            </a:r>
            <a:r>
              <a:rPr lang="ko-KR" altLang="en-US" b="1"/>
              <a:t>생년월일용으로는 구성하지 않는 것이 좋음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② 암호는 자주 변경하는 것이 좋음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③ 불법 액세스를 방지하는데 사용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D2590F9C-8BA2-4B27-B760-1F140089AD8B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19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0483" name="직사각형 7"/>
          <p:cNvSpPr>
            <a:spLocks noChangeArrowheads="1"/>
          </p:cNvSpPr>
          <p:nvPr/>
        </p:nvSpPr>
        <p:spPr bwMode="auto">
          <a:xfrm>
            <a:off x="428625" y="1230313"/>
            <a:ext cx="8429625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(1) </a:t>
            </a:r>
            <a:r>
              <a:rPr lang="ko-KR" altLang="en-US" b="1"/>
              <a:t>보안의 정의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컴퓨터 시스템 내에 있는 프로그램과 데이터에 대하여 통제된 접근 방식을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</a:t>
            </a:r>
            <a:r>
              <a:rPr lang="ko-KR" altLang="en-US" b="1"/>
              <a:t>다루는 것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ko-KR" altLang="en-US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(2) </a:t>
            </a:r>
            <a:r>
              <a:rPr lang="ko-KR" altLang="en-US" b="1"/>
              <a:t>보안 요건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기밀성 </a:t>
            </a:r>
            <a:r>
              <a:rPr lang="en-US" altLang="ko-KR" b="1"/>
              <a:t>: </a:t>
            </a:r>
            <a:r>
              <a:rPr lang="ko-KR" altLang="en-US" b="1"/>
              <a:t>시스템 내의 정보와 자원은 인가된 사용자에게만 접근이 허용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무결성 </a:t>
            </a:r>
            <a:r>
              <a:rPr lang="en-US" altLang="ko-KR" b="1"/>
              <a:t>: </a:t>
            </a:r>
            <a:r>
              <a:rPr lang="ko-KR" altLang="en-US" b="1"/>
              <a:t>시스템 내의 정보는 오직 인가된 사용자만 수정 가능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3) </a:t>
            </a:r>
            <a:r>
              <a:rPr lang="ko-KR" altLang="en-US" b="1"/>
              <a:t>가용성 </a:t>
            </a:r>
            <a:r>
              <a:rPr lang="en-US" altLang="ko-KR" b="1"/>
              <a:t>: </a:t>
            </a:r>
            <a:r>
              <a:rPr lang="ko-KR" altLang="en-US" b="1"/>
              <a:t>인가받은 사용자는 언제든지 사용 가능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4) </a:t>
            </a:r>
            <a:r>
              <a:rPr lang="ko-KR" altLang="en-US" b="1"/>
              <a:t>인증 </a:t>
            </a:r>
            <a:r>
              <a:rPr lang="en-US" altLang="ko-KR" b="1"/>
              <a:t>: </a:t>
            </a:r>
            <a:r>
              <a:rPr lang="ko-KR" altLang="en-US" b="1"/>
              <a:t>컴퓨터 시스템에서 전송 정보가 오직 인가된 당사자에 의해서만 수정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</a:t>
            </a:r>
            <a:r>
              <a:rPr lang="ko-KR" altLang="en-US" b="1"/>
              <a:t>될 수 있도록 통제하는 것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5) </a:t>
            </a:r>
            <a:r>
              <a:rPr lang="ko-KR" altLang="en-US" b="1"/>
              <a:t>부인방지 </a:t>
            </a:r>
            <a:r>
              <a:rPr lang="en-US" altLang="ko-KR" b="1"/>
              <a:t>: </a:t>
            </a:r>
            <a:r>
              <a:rPr lang="ko-KR" altLang="en-US" b="1"/>
              <a:t>데이터를 송</a:t>
            </a:r>
            <a:r>
              <a:rPr lang="en-US" altLang="ko-KR" b="1"/>
              <a:t>/</a:t>
            </a:r>
            <a:r>
              <a:rPr lang="ko-KR" altLang="en-US" b="1"/>
              <a:t>수신한 자가 송</a:t>
            </a:r>
            <a:r>
              <a:rPr lang="en-US" altLang="ko-KR" b="1"/>
              <a:t>/</a:t>
            </a:r>
            <a:r>
              <a:rPr lang="ko-KR" altLang="en-US" b="1"/>
              <a:t>수신한 사실을 부인할 수 없도록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</a:t>
            </a:r>
            <a:r>
              <a:rPr lang="ko-KR" altLang="en-US" b="1"/>
              <a:t>송</a:t>
            </a:r>
            <a:r>
              <a:rPr lang="en-US" altLang="ko-KR" b="1"/>
              <a:t>/</a:t>
            </a:r>
            <a:r>
              <a:rPr lang="ko-KR" altLang="en-US" b="1"/>
              <a:t>수신 증거를 제공</a:t>
            </a:r>
          </a:p>
        </p:txBody>
      </p:sp>
      <p:sp>
        <p:nvSpPr>
          <p:cNvPr id="20484" name="직사각형 4"/>
          <p:cNvSpPr>
            <a:spLocks noChangeArrowheads="1"/>
          </p:cNvSpPr>
          <p:nvPr/>
        </p:nvSpPr>
        <p:spPr bwMode="auto">
          <a:xfrm>
            <a:off x="214313" y="714375"/>
            <a:ext cx="1000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6. </a:t>
            </a:r>
            <a:r>
              <a:rPr lang="ko-KR" altLang="en-US" sz="2000" b="1"/>
              <a:t>보안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8990C261-B636-4734-8A9D-9F0957164220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357188" y="728663"/>
            <a:ext cx="267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1. </a:t>
            </a:r>
            <a:r>
              <a:rPr lang="ko-KR" altLang="en-US" sz="2000" b="1"/>
              <a:t>파일과 파일 시스템</a:t>
            </a:r>
          </a:p>
        </p:txBody>
      </p:sp>
      <p:sp>
        <p:nvSpPr>
          <p:cNvPr id="3076" name="직사각형 5"/>
          <p:cNvSpPr>
            <a:spLocks noChangeArrowheads="1"/>
          </p:cNvSpPr>
          <p:nvPr/>
        </p:nvSpPr>
        <p:spPr bwMode="auto">
          <a:xfrm>
            <a:off x="698500" y="1214438"/>
            <a:ext cx="8072438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(1) </a:t>
            </a:r>
            <a:r>
              <a:rPr lang="ko-KR" altLang="en-US" b="1" dirty="0"/>
              <a:t>파일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     1) </a:t>
            </a:r>
            <a:r>
              <a:rPr lang="ko-KR" altLang="en-US" b="1" dirty="0"/>
              <a:t>파일의 개요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     ① 파일은 사용자가 작성한 서로 관련 있는 레코드의 집합체를 의미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     ② 프로그램 구성의 기본 단위가 되며</a:t>
            </a:r>
            <a:r>
              <a:rPr lang="en-US" altLang="ko-KR" b="1" dirty="0"/>
              <a:t>, </a:t>
            </a:r>
            <a:r>
              <a:rPr lang="ko-KR" altLang="en-US" b="1" dirty="0"/>
              <a:t>보조기억장치에 저장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     ③ 각 파일마다 위치</a:t>
            </a:r>
            <a:r>
              <a:rPr lang="en-US" altLang="ko-KR" b="1" dirty="0"/>
              <a:t>, </a:t>
            </a:r>
            <a:r>
              <a:rPr lang="ko-KR" altLang="en-US" b="1" dirty="0"/>
              <a:t>크기</a:t>
            </a:r>
            <a:r>
              <a:rPr lang="en-US" altLang="ko-KR" b="1" dirty="0"/>
              <a:t>, </a:t>
            </a:r>
            <a:r>
              <a:rPr lang="ko-KR" altLang="en-US" b="1" dirty="0"/>
              <a:t>작성 시기 등의 여러 속성을 가짐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     2) </a:t>
            </a:r>
            <a:r>
              <a:rPr lang="ko-KR" altLang="en-US" b="1" dirty="0"/>
              <a:t>파일 특성을 결정하는 기준 </a:t>
            </a:r>
            <a:endParaRPr lang="en-US" altLang="ko-KR" b="1" dirty="0"/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     ① </a:t>
            </a:r>
            <a:r>
              <a:rPr lang="ko-KR" altLang="en-US" b="1" dirty="0" err="1"/>
              <a:t>소명성</a:t>
            </a:r>
            <a:r>
              <a:rPr lang="en-US" altLang="ko-KR" b="1" dirty="0"/>
              <a:t>(Volatility) : </a:t>
            </a:r>
            <a:r>
              <a:rPr lang="ko-KR" altLang="en-US" b="1" dirty="0"/>
              <a:t>파일을 추가하거나 제거하는 작업의 빈도수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     ② </a:t>
            </a:r>
            <a:r>
              <a:rPr lang="ko-KR" altLang="en-US" b="1" dirty="0" err="1"/>
              <a:t>활성률</a:t>
            </a:r>
            <a:r>
              <a:rPr lang="en-US" altLang="ko-KR" b="1" dirty="0"/>
              <a:t>(Activity) : </a:t>
            </a:r>
            <a:r>
              <a:rPr lang="ko-KR" altLang="en-US" b="1" dirty="0"/>
              <a:t>프로그램이 한 번 수행되는 동안 처리되는 레코드 </a:t>
            </a:r>
            <a:endParaRPr lang="en-US" altLang="ko-KR" b="1" dirty="0"/>
          </a:p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             </a:t>
            </a:r>
            <a:r>
              <a:rPr lang="ko-KR" altLang="en-US" b="1" dirty="0"/>
              <a:t>수의 백분율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     ③ 크기</a:t>
            </a:r>
            <a:r>
              <a:rPr lang="en-US" altLang="ko-KR" b="1" dirty="0"/>
              <a:t>(Size) : </a:t>
            </a:r>
            <a:r>
              <a:rPr lang="ko-KR" altLang="en-US" b="1" dirty="0"/>
              <a:t>파일에 저장되어 있는 정보량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C2AD309A-5163-4781-BE3D-AAC5E5D998B7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20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1507" name="직사각형 2"/>
          <p:cNvSpPr>
            <a:spLocks noChangeArrowheads="1"/>
          </p:cNvSpPr>
          <p:nvPr/>
        </p:nvSpPr>
        <p:spPr bwMode="auto">
          <a:xfrm>
            <a:off x="395288" y="692150"/>
            <a:ext cx="8353425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(3) </a:t>
            </a:r>
            <a:r>
              <a:rPr lang="ko-KR" altLang="en-US" b="1"/>
              <a:t>보안 유지 기법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1) </a:t>
            </a:r>
            <a:r>
              <a:rPr lang="ko-KR" altLang="en-US" b="1"/>
              <a:t>외부 보안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① 시설 보안 </a:t>
            </a:r>
            <a:r>
              <a:rPr lang="en-US" altLang="ko-KR" b="1"/>
              <a:t>: </a:t>
            </a:r>
            <a:r>
              <a:rPr lang="ko-KR" altLang="en-US" b="1"/>
              <a:t>천재지변이나 외부 침입자로부터의 보안을 의미하는 것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• </a:t>
            </a:r>
            <a:r>
              <a:rPr lang="ko-KR" altLang="en-US" b="1"/>
              <a:t>천재지변이나 사고로 인해 정보의 손실이나 파괴를 막기 위해 백업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  (Back-up)</a:t>
            </a:r>
            <a:r>
              <a:rPr lang="ko-KR" altLang="en-US" b="1"/>
              <a:t>을 주기적으로 실시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② 운용 보안 </a:t>
            </a:r>
            <a:r>
              <a:rPr lang="en-US" altLang="ko-KR" b="1"/>
              <a:t>: </a:t>
            </a:r>
            <a:r>
              <a:rPr lang="ko-KR" altLang="en-US" b="1"/>
              <a:t>전산소 관리 및 경영자들의 정책과 통제에 의해 이루어지는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</a:t>
            </a:r>
            <a:r>
              <a:rPr lang="ko-KR" altLang="en-US" b="1"/>
              <a:t>보안으로 접근 권리를 부여하여 프로그램과 데이터에 접근 할 수 있게 함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2) </a:t>
            </a:r>
            <a:r>
              <a:rPr lang="ko-KR" altLang="en-US" b="1"/>
              <a:t>내부 보안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① 하드웨어나 운영체제에 내장된 보안 기능을 이용하여 보안 문제를 해결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</a:t>
            </a:r>
            <a:r>
              <a:rPr lang="ko-KR" altLang="en-US" b="1"/>
              <a:t>하는 기법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② 프로그램의 신뢰성 있는 운영과 데이터의 무결성을 보장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3) </a:t>
            </a:r>
            <a:r>
              <a:rPr lang="ko-KR" altLang="en-US" b="1"/>
              <a:t>사용자 인터페이스 보안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운영체제가 사용자의 신원을 확인한 후 권한이 있는 사용자에게만 사용할 수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</a:t>
            </a:r>
            <a:r>
              <a:rPr lang="ko-KR" altLang="en-US" b="1"/>
              <a:t>있게 하는 보안 기법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18E68E97-CD4B-415A-A359-93020377A620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21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2531" name="직사각형 7"/>
          <p:cNvSpPr>
            <a:spLocks noChangeArrowheads="1"/>
          </p:cNvSpPr>
          <p:nvPr/>
        </p:nvSpPr>
        <p:spPr bwMode="auto">
          <a:xfrm>
            <a:off x="142875" y="803275"/>
            <a:ext cx="8929688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b="1"/>
              <a:t>(4) </a:t>
            </a:r>
            <a:r>
              <a:rPr lang="ko-KR" altLang="en-US" b="1"/>
              <a:t>정보 보안 기법</a:t>
            </a:r>
            <a:endParaRPr lang="en-US" altLang="ko-KR" b="1"/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1) </a:t>
            </a:r>
            <a:r>
              <a:rPr lang="ko-KR" altLang="en-US" b="1"/>
              <a:t>비밀키 시스템</a:t>
            </a:r>
            <a:r>
              <a:rPr lang="en-US" altLang="ko-KR" b="1"/>
              <a:t>(Private Key System)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① 동일한 키로 데이터를 암호화하고 해독하는 대칭 암호화 기법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② 키를 아는 사람은 누구나 해독 가능 하므로 키의 비밀성을 유지하는 것이 </a:t>
            </a:r>
            <a:endParaRPr lang="en-US" altLang="ko-KR" b="1"/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중요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③ 암호화</a:t>
            </a:r>
            <a:r>
              <a:rPr lang="en-US" altLang="ko-KR" b="1"/>
              <a:t>/</a:t>
            </a:r>
            <a:r>
              <a:rPr lang="ko-KR" altLang="en-US" b="1"/>
              <a:t>복호화 속도가 빠르고 알고리즘이 단순함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④ 키의 분배가 어려움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⑤ 대표적인 방식에는 </a:t>
            </a:r>
            <a:r>
              <a:rPr lang="en-US" altLang="ko-KR" b="1"/>
              <a:t>DES(Data Encryption Standard)</a:t>
            </a:r>
            <a:r>
              <a:rPr lang="ko-KR" altLang="en-US" b="1"/>
              <a:t>가 있음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        • DES </a:t>
            </a:r>
            <a:r>
              <a:rPr lang="ko-KR" altLang="en-US" b="1"/>
              <a:t>기법</a:t>
            </a:r>
            <a:endParaRPr lang="en-US" altLang="ko-KR" b="1"/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      평문을 </a:t>
            </a:r>
            <a:r>
              <a:rPr lang="en-US" altLang="ko-KR" b="1"/>
              <a:t>64</a:t>
            </a:r>
            <a:r>
              <a:rPr lang="ko-KR" altLang="en-US" b="1"/>
              <a:t>비트로 블록화 하고</a:t>
            </a:r>
            <a:r>
              <a:rPr lang="en-US" altLang="ko-KR" b="1"/>
              <a:t>, </a:t>
            </a:r>
            <a:r>
              <a:rPr lang="ko-KR" altLang="en-US" b="1"/>
              <a:t>실제 키의 길이는 </a:t>
            </a:r>
            <a:r>
              <a:rPr lang="en-US" altLang="ko-KR" b="1"/>
              <a:t>56</a:t>
            </a:r>
            <a:r>
              <a:rPr lang="ko-KR" altLang="en-US" b="1"/>
              <a:t>비트를 이용</a:t>
            </a:r>
            <a:endParaRPr lang="en-US" altLang="ko-KR" b="1"/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2) </a:t>
            </a:r>
            <a:r>
              <a:rPr lang="ko-KR" altLang="en-US" b="1"/>
              <a:t>공개키 시스템</a:t>
            </a:r>
            <a:r>
              <a:rPr lang="en-US" altLang="ko-KR" b="1"/>
              <a:t>(Public Key System)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① 서로 다른 키로 데이터를 암호화하고 해독하는 비대칭 암호화 기법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② 암호키는 공개하고 해독키는 비밀로 함으로써 해독키를 가진 사람만이 </a:t>
            </a:r>
            <a:endParaRPr lang="en-US" altLang="ko-KR" b="1"/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해독 가능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③ 키의 분배가 용이</a:t>
            </a:r>
            <a:endParaRPr lang="en-US" altLang="ko-KR" b="1"/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④ 암호화</a:t>
            </a:r>
            <a:r>
              <a:rPr lang="en-US" altLang="ko-KR" b="1"/>
              <a:t>/</a:t>
            </a:r>
            <a:r>
              <a:rPr lang="ko-KR" altLang="en-US" b="1"/>
              <a:t>복호화 속도가 느리고 알고리즘이 복잡함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⑤ 대표적인 방식에는 </a:t>
            </a:r>
            <a:r>
              <a:rPr lang="en-US" altLang="ko-KR" b="1"/>
              <a:t>RSA(Rivest Shamir Adleman)</a:t>
            </a:r>
            <a:r>
              <a:rPr lang="ko-KR" altLang="en-US" b="1"/>
              <a:t>가 있음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11683DE6-A895-4A6F-8CE0-AADC9566A7B3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22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3555" name="직사각형 7"/>
          <p:cNvSpPr>
            <a:spLocks noChangeArrowheads="1"/>
          </p:cNvSpPr>
          <p:nvPr/>
        </p:nvSpPr>
        <p:spPr bwMode="auto">
          <a:xfrm>
            <a:off x="71438" y="849313"/>
            <a:ext cx="9012237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3) </a:t>
            </a:r>
            <a:r>
              <a:rPr lang="ko-KR" altLang="en-US" b="1"/>
              <a:t>디지털 서명 기법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손으로 쓴 서명과 같이 고유의 전자 서명으로 송신자가 전자 문서 송신 사실을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나중에 부인할 수 없도록 하고</a:t>
            </a:r>
            <a:r>
              <a:rPr lang="en-US" altLang="ko-KR" b="1"/>
              <a:t>, </a:t>
            </a:r>
            <a:r>
              <a:rPr lang="ko-KR" altLang="en-US" b="1"/>
              <a:t>작성 내용이 송</a:t>
            </a:r>
            <a:r>
              <a:rPr lang="en-US" altLang="ko-KR" b="1"/>
              <a:t>/</a:t>
            </a:r>
            <a:r>
              <a:rPr lang="ko-KR" altLang="en-US" b="1"/>
              <a:t>수신 과정에서 변조된 사실이 없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음을 증명하는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4) </a:t>
            </a:r>
            <a:r>
              <a:rPr lang="ko-KR" altLang="en-US" b="1"/>
              <a:t>인증 교환 기법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수신자가 메시지 전송 도중에 변경되지 않았음을 확인할 수 있으며</a:t>
            </a:r>
            <a:r>
              <a:rPr lang="en-US" altLang="ko-KR" b="1"/>
              <a:t>, </a:t>
            </a:r>
            <a:r>
              <a:rPr lang="ko-KR" altLang="en-US" b="1"/>
              <a:t>메시지가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정당한 상대방으로부터 전달된 것임을 확인할 수 있는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5) </a:t>
            </a:r>
            <a:r>
              <a:rPr lang="ko-KR" altLang="en-US" b="1"/>
              <a:t>접근 제어 기법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데이터에 접근이 허가된 자에게만 데이터 사용을 허용하는 정책을 강화하기 위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해 사용하는 기법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ko-KR" altLang="en-US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※ </a:t>
            </a:r>
            <a:r>
              <a:rPr lang="ko-KR" altLang="en-US" b="1"/>
              <a:t>보안 메커니즘의 설계 원칙에서 개방된 설계의 의미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알고리즘은 알려졌으나</a:t>
            </a:r>
            <a:r>
              <a:rPr lang="en-US" altLang="ko-KR" b="1"/>
              <a:t>, </a:t>
            </a:r>
            <a:r>
              <a:rPr lang="ko-KR" altLang="en-US" b="1"/>
              <a:t>그 키는 비밀인 암호 시스템의 사용을 의미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48FDDB29-C9D3-406D-8C12-62AB72D46F48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3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285750" y="1023938"/>
            <a:ext cx="8358188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(2) </a:t>
            </a:r>
            <a:r>
              <a:rPr lang="ko-KR" altLang="en-US" b="1"/>
              <a:t>파일시스템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파일 시스템의 기능 및 특징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사용자와 보조기억장치 사이에 인터페이스를 제공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사용자가 파일을 생성</a:t>
            </a:r>
            <a:r>
              <a:rPr lang="en-US" altLang="ko-KR" b="1"/>
              <a:t>, </a:t>
            </a:r>
            <a:r>
              <a:rPr lang="ko-KR" altLang="en-US" b="1"/>
              <a:t>수정</a:t>
            </a:r>
            <a:r>
              <a:rPr lang="en-US" altLang="ko-KR" b="1"/>
              <a:t>, </a:t>
            </a:r>
            <a:r>
              <a:rPr lang="ko-KR" altLang="en-US" b="1"/>
              <a:t>제거할 수 있게 함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③ 불의의 사태에 대비하여 파일의 백업</a:t>
            </a:r>
            <a:r>
              <a:rPr lang="en-US" altLang="ko-KR" b="1"/>
              <a:t>(Backup)</a:t>
            </a:r>
            <a:r>
              <a:rPr lang="ko-KR" altLang="en-US" b="1"/>
              <a:t>과 복구</a:t>
            </a:r>
            <a:r>
              <a:rPr lang="en-US" altLang="ko-KR" b="1"/>
              <a:t>(Recovery)</a:t>
            </a:r>
            <a:r>
              <a:rPr lang="ko-KR" altLang="en-US" b="1"/>
              <a:t>등의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기능을 제공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④ 파일을 안전하게 사용할 수 있도록 하고 파일이 보호되어야 함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⑤ 파일의 정보가 손실되지 않도록 데이터 무결성을 유지해야 함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⑥ 여러 가지 접근 제어 방법을 제공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FA1D719C-B344-4E6E-940F-EE097E288E37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4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5123" name="직사각형 5"/>
          <p:cNvSpPr>
            <a:spLocks noChangeArrowheads="1"/>
          </p:cNvSpPr>
          <p:nvPr/>
        </p:nvSpPr>
        <p:spPr bwMode="auto">
          <a:xfrm>
            <a:off x="214313" y="879475"/>
            <a:ext cx="8643937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(3) </a:t>
            </a:r>
            <a:r>
              <a:rPr lang="ko-KR" altLang="en-US" b="1"/>
              <a:t>파일 디스크립터</a:t>
            </a:r>
            <a:r>
              <a:rPr lang="en-US" altLang="ko-KR" b="1"/>
              <a:t>(File Descriptor)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1) </a:t>
            </a:r>
            <a:r>
              <a:rPr lang="ko-KR" altLang="en-US" b="1"/>
              <a:t>파일 디스크립터의 개요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① 파일을 관리하기 위한 시스템이 필요로 하는 파일에 대한 정보를 갖는 제어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 블록을 의미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② 파일 디스크립터는 파일마다 독립적으로 존재하며 시스템에 따라 다른 구조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 를 가질 수 있음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③ 보통 파일 디스크립터는 보조기억장치 내에 저장되어 있다가 해당 파일이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</a:t>
            </a:r>
            <a:r>
              <a:rPr lang="ko-KR" altLang="en-US" b="1"/>
              <a:t>오픈될 때 주기억장치로 이동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④ 파일 디스크립터는 파일 시스템이 관리하므로 사용자가 직접 참조할 수 없음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⑤ 파일 제어 블록</a:t>
            </a:r>
            <a:r>
              <a:rPr lang="en-US" altLang="ko-KR" b="1"/>
              <a:t>(FCB , File Control Block)</a:t>
            </a:r>
            <a:r>
              <a:rPr lang="ko-KR" altLang="en-US" b="1"/>
              <a:t>이라고도 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FF5EBECA-3B56-4115-9D9D-3E5DD7AC114B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5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285750" y="785813"/>
            <a:ext cx="85725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 2) </a:t>
            </a:r>
            <a:r>
              <a:rPr lang="ko-KR" altLang="en-US" b="1"/>
              <a:t>파일 디스크립터의 정보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① 파일 이름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② 보조기억장치에서의 파일 위치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③ 파일 구조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④ 보조기억장치의 유형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⑤ 액세스 제어 정보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⑥ 파일 유형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⑦ 생성 날짜와 시간</a:t>
            </a:r>
            <a:r>
              <a:rPr lang="en-US" altLang="ko-KR" b="1"/>
              <a:t>, </a:t>
            </a:r>
            <a:r>
              <a:rPr lang="ko-KR" altLang="en-US" b="1"/>
              <a:t>제거 날짜와 시간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⑧ 최종 수정 날짜 및 시간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⑨ 액세스한 횟수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CAF9CDD4-0A9D-4D5B-8371-42AA272940AE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6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571500" y="1143000"/>
            <a:ext cx="85725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b="1"/>
              <a:t>(1) </a:t>
            </a:r>
            <a:r>
              <a:rPr lang="ko-KR" altLang="en-US" b="1"/>
              <a:t>순차 파일</a:t>
            </a:r>
            <a:r>
              <a:rPr lang="en-US" altLang="ko-KR" b="1"/>
              <a:t>(Sequential File)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순차 파일은 레코드를 논리적인 처리 순서에 따라 연속된 물리적 저장 공간에 </a:t>
            </a:r>
            <a:endParaRPr lang="en-US" altLang="ko-KR" b="1"/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</a:t>
            </a:r>
            <a:r>
              <a:rPr lang="ko-KR" altLang="en-US" b="1"/>
              <a:t>기록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1) </a:t>
            </a:r>
            <a:r>
              <a:rPr lang="ko-KR" altLang="en-US" b="1"/>
              <a:t>파일의 레코드들이 순차적으로 기록되어 판독할 때 순차적으로 접근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2) </a:t>
            </a:r>
            <a:r>
              <a:rPr lang="ko-KR" altLang="en-US" b="1"/>
              <a:t>순차 접근 방식</a:t>
            </a:r>
            <a:r>
              <a:rPr lang="en-US" altLang="ko-KR" b="1"/>
              <a:t>(SAM , Sequential Access Method)</a:t>
            </a:r>
            <a:r>
              <a:rPr lang="ko-KR" altLang="en-US" b="1"/>
              <a:t>이라고 함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3) </a:t>
            </a:r>
            <a:r>
              <a:rPr lang="ko-KR" altLang="en-US" b="1"/>
              <a:t>순차 접근이 가능한 자기 테이프를 모형화한 구조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4) </a:t>
            </a:r>
            <a:r>
              <a:rPr lang="ko-KR" altLang="en-US" b="1"/>
              <a:t>장점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① 파일의 구성이 용이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② 순차적으로 읽을 수 있으므로 기억 공간의 이용 효율이 높음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③ 물리적으로 연속된 공간에 저장되므로 접근 속도가 높음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④ 어떠한 기억 매체에서도 구현 가능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5) </a:t>
            </a:r>
            <a:r>
              <a:rPr lang="ko-KR" altLang="en-US" b="1"/>
              <a:t>단점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① 파일에 새로운 레코드를 삽입하거나 삭제 시 파일 전체를 복사해야 </a:t>
            </a:r>
            <a:endParaRPr lang="en-US" altLang="ko-KR" b="1"/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하므로 시간이 많이 걸림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② 파일의 특정 레코드를 검색하려면 순차적으로 접근하기 때문에 검색 </a:t>
            </a:r>
            <a:endParaRPr lang="en-US" altLang="ko-KR" b="1"/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효율이 낮음  </a:t>
            </a:r>
            <a:endParaRPr lang="ko-KR" altLang="en-US" b="1" u="sng"/>
          </a:p>
        </p:txBody>
      </p:sp>
      <p:sp>
        <p:nvSpPr>
          <p:cNvPr id="7172" name="직사각형 3"/>
          <p:cNvSpPr>
            <a:spLocks noChangeArrowheads="1"/>
          </p:cNvSpPr>
          <p:nvPr/>
        </p:nvSpPr>
        <p:spPr bwMode="auto">
          <a:xfrm>
            <a:off x="214313" y="714375"/>
            <a:ext cx="1954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2.  </a:t>
            </a:r>
            <a:r>
              <a:rPr lang="ko-KR" altLang="en-US" sz="2000" b="1"/>
              <a:t>파일의 구조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41044402-283E-460A-8E2D-0AF471FC6E5A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7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128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6" name="Rectangle 232"/>
          <p:cNvSpPr>
            <a:spLocks noChangeArrowheads="1"/>
          </p:cNvSpPr>
          <p:nvPr/>
        </p:nvSpPr>
        <p:spPr bwMode="auto">
          <a:xfrm>
            <a:off x="0" y="5330825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/>
            <a:r>
              <a:rPr lang="en-US" altLang="ko-KR" sz="1000">
                <a:solidFill>
                  <a:srgbClr val="000000"/>
                </a:solidFill>
                <a:latin typeface="바탕" panose="02030600000101010101" pitchFamily="18" charset="-127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  <p:sp>
        <p:nvSpPr>
          <p:cNvPr id="8197" name="직사각형 6"/>
          <p:cNvSpPr>
            <a:spLocks noChangeArrowheads="1"/>
          </p:cNvSpPr>
          <p:nvPr/>
        </p:nvSpPr>
        <p:spPr bwMode="auto">
          <a:xfrm>
            <a:off x="142875" y="714375"/>
            <a:ext cx="8786813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(2) </a:t>
            </a:r>
            <a:r>
              <a:rPr lang="ko-KR" altLang="en-US" b="1"/>
              <a:t>직접 파일</a:t>
            </a:r>
            <a:r>
              <a:rPr lang="en-US" altLang="ko-KR" b="1"/>
              <a:t>(Direct File)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직접 파일은 파일을 구성하는 레코드를 임의의 물리적 저장 공간에 기록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레코드에 특정 기준으로 키를 할당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직접 접근 방식</a:t>
            </a:r>
            <a:r>
              <a:rPr lang="en-US" altLang="ko-KR" b="1"/>
              <a:t>(DAM , Direct Access Method)</a:t>
            </a:r>
            <a:r>
              <a:rPr lang="ko-KR" altLang="en-US" b="1"/>
              <a:t>이라고 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3) </a:t>
            </a:r>
            <a:r>
              <a:rPr lang="ko-KR" altLang="en-US" b="1"/>
              <a:t>해싱함수</a:t>
            </a:r>
            <a:r>
              <a:rPr lang="en-US" altLang="ko-KR" b="1"/>
              <a:t>(Hashing Function)</a:t>
            </a:r>
            <a:r>
              <a:rPr lang="ko-KR" altLang="en-US" b="1"/>
              <a:t>를 이용하여 물리적 상대 레코드 주소를 계산한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</a:t>
            </a:r>
            <a:r>
              <a:rPr lang="ko-KR" altLang="en-US" b="1"/>
              <a:t>후 해당주소에 레코드 저장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4) </a:t>
            </a:r>
            <a:r>
              <a:rPr lang="ko-KR" altLang="en-US" b="1"/>
              <a:t>레코드는 해싱 함수에 의해 계산된 물리적 주소를 통해 접근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5) </a:t>
            </a:r>
            <a:r>
              <a:rPr lang="ko-KR" altLang="en-US" b="1"/>
              <a:t>장점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직접 접근 기억장치</a:t>
            </a:r>
            <a:r>
              <a:rPr lang="en-US" altLang="ko-KR" b="1"/>
              <a:t>(DASD)</a:t>
            </a:r>
            <a:r>
              <a:rPr lang="ko-KR" altLang="en-US" b="1"/>
              <a:t>의 물리적 주소를 통하여 파일의 각</a:t>
            </a:r>
            <a:r>
              <a:rPr lang="en-US" altLang="ko-KR" b="1"/>
              <a:t> </a:t>
            </a:r>
            <a:r>
              <a:rPr lang="ko-KR" altLang="en-US" b="1"/>
              <a:t>레코드에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직접 접근이 가능하여 접근 및 기록의 순서에 제약이 없음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접근 시간이 빠르고 레코드의 삽입</a:t>
            </a:r>
            <a:r>
              <a:rPr lang="en-US" altLang="ko-KR" b="1"/>
              <a:t>, </a:t>
            </a:r>
            <a:r>
              <a:rPr lang="ko-KR" altLang="en-US" b="1"/>
              <a:t>삭제</a:t>
            </a:r>
            <a:r>
              <a:rPr lang="en-US" altLang="ko-KR" b="1"/>
              <a:t>, </a:t>
            </a:r>
            <a:r>
              <a:rPr lang="ko-KR" altLang="en-US" b="1"/>
              <a:t>갱신이 용이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6) </a:t>
            </a:r>
            <a:r>
              <a:rPr lang="ko-KR" altLang="en-US" b="1"/>
              <a:t>단점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주소 변환 과정으로 인하여 시간이 소요됨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기억 공간의 효율이 저하될 수 있음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DD20D2DA-E4E2-46BF-BFFE-BC1DFEDA41C6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8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9219" name="직사각형 7"/>
          <p:cNvSpPr>
            <a:spLocks noChangeArrowheads="1"/>
          </p:cNvSpPr>
          <p:nvPr/>
        </p:nvSpPr>
        <p:spPr bwMode="auto">
          <a:xfrm>
            <a:off x="112713" y="749300"/>
            <a:ext cx="8929687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b="1" dirty="0"/>
              <a:t>(3) </a:t>
            </a:r>
            <a:r>
              <a:rPr lang="ko-KR" altLang="en-US" b="1" dirty="0"/>
              <a:t>색인 순차 파일</a:t>
            </a:r>
            <a:r>
              <a:rPr lang="en-US" altLang="ko-KR" b="1" dirty="0"/>
              <a:t>(Indexed Sequential File)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b="1" dirty="0"/>
              <a:t>     색인을 이용한 순차적인 접근 방법을 제공</a:t>
            </a:r>
          </a:p>
          <a:p>
            <a:pPr marL="457200" indent="-457200">
              <a:lnSpc>
                <a:spcPct val="110000"/>
              </a:lnSpc>
              <a:defRPr/>
            </a:pPr>
            <a:r>
              <a:rPr lang="en-US" altLang="ko-KR" b="1" dirty="0"/>
              <a:t>     1) </a:t>
            </a:r>
            <a:r>
              <a:rPr lang="ko-KR" altLang="en-US" b="1" dirty="0"/>
              <a:t>색인 순차 접근 방식</a:t>
            </a:r>
            <a:r>
              <a:rPr lang="en-US" altLang="ko-KR" b="1" dirty="0"/>
              <a:t>(ISAM , Index Sequential Access Method)</a:t>
            </a:r>
            <a:r>
              <a:rPr lang="ko-KR" altLang="en-US" b="1" dirty="0"/>
              <a:t>이라고 함</a:t>
            </a:r>
            <a:endParaRPr lang="en-US" altLang="ko-KR" b="1" dirty="0"/>
          </a:p>
          <a:p>
            <a:pPr>
              <a:lnSpc>
                <a:spcPct val="110000"/>
              </a:lnSpc>
              <a:defRPr/>
            </a:pPr>
            <a:r>
              <a:rPr lang="en-US" altLang="ko-KR" b="1" dirty="0"/>
              <a:t>     2) </a:t>
            </a:r>
            <a:r>
              <a:rPr lang="ko-KR" altLang="en-US" b="1" dirty="0"/>
              <a:t>각 레코드를 </a:t>
            </a:r>
            <a:r>
              <a:rPr lang="ko-KR" altLang="en-US" b="1" dirty="0" err="1"/>
              <a:t>키값</a:t>
            </a:r>
            <a:r>
              <a:rPr lang="ko-KR" altLang="en-US" b="1" dirty="0"/>
              <a:t> 순으로 논리적으로 저장하고</a:t>
            </a:r>
            <a:r>
              <a:rPr lang="en-US" altLang="ko-KR" b="1" dirty="0"/>
              <a:t>, </a:t>
            </a:r>
            <a:r>
              <a:rPr lang="ko-KR" altLang="en-US" b="1" dirty="0"/>
              <a:t>시스템은 각 레코드의 실제 </a:t>
            </a:r>
            <a:endParaRPr lang="en-US" altLang="ko-KR" b="1" dirty="0"/>
          </a:p>
          <a:p>
            <a:pPr>
              <a:lnSpc>
                <a:spcPct val="110000"/>
              </a:lnSpc>
              <a:defRPr/>
            </a:pPr>
            <a:r>
              <a:rPr lang="en-US" altLang="ko-KR" b="1" dirty="0"/>
              <a:t>        </a:t>
            </a:r>
            <a:r>
              <a:rPr lang="ko-KR" altLang="en-US" b="1" dirty="0"/>
              <a:t>주소가 저장된 색인을 관리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b="1" dirty="0"/>
              <a:t>     3) </a:t>
            </a:r>
            <a:r>
              <a:rPr lang="ko-KR" altLang="en-US" b="1" dirty="0"/>
              <a:t>자기 디스크에서 많이 사용되며 자기 테이프에서는 사용할 수 없음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b="1" dirty="0"/>
              <a:t>     4) </a:t>
            </a:r>
            <a:r>
              <a:rPr lang="ko-KR" altLang="en-US" b="1" dirty="0"/>
              <a:t>물리적 특성에 따른 색인 구성 </a:t>
            </a:r>
            <a:endParaRPr lang="en-US" altLang="ko-KR" b="1" dirty="0"/>
          </a:p>
          <a:p>
            <a:pPr>
              <a:lnSpc>
                <a:spcPct val="110000"/>
              </a:lnSpc>
              <a:defRPr/>
            </a:pPr>
            <a:r>
              <a:rPr lang="ko-KR" altLang="en-US" b="1" dirty="0"/>
              <a:t>         ① 트랙 색인</a:t>
            </a:r>
            <a:r>
              <a:rPr lang="en-US" altLang="ko-KR" b="1" dirty="0"/>
              <a:t>(track index)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b="1" dirty="0"/>
              <a:t>         ② 실린더 색인</a:t>
            </a:r>
            <a:r>
              <a:rPr lang="en-US" altLang="ko-KR" b="1" dirty="0"/>
              <a:t>(cylinder index)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b="1" dirty="0"/>
              <a:t>         ③ 마스터 색인</a:t>
            </a:r>
            <a:r>
              <a:rPr lang="en-US" altLang="ko-KR" b="1" dirty="0"/>
              <a:t>(master index)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b="1" dirty="0"/>
              <a:t>     5) </a:t>
            </a:r>
            <a:r>
              <a:rPr lang="ko-KR" altLang="en-US" b="1" dirty="0"/>
              <a:t>장점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b="1" dirty="0"/>
              <a:t>         ① 순차 처리와 임의 처리가 모두 가능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b="1" dirty="0"/>
              <a:t>         ② 효율적인 검색이 가능하고 삽입</a:t>
            </a:r>
            <a:r>
              <a:rPr lang="en-US" altLang="ko-KR" b="1" dirty="0"/>
              <a:t>, </a:t>
            </a:r>
            <a:r>
              <a:rPr lang="ko-KR" altLang="en-US" b="1" dirty="0"/>
              <a:t>삭제 갱신이 용이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b="1" dirty="0"/>
              <a:t>     6) </a:t>
            </a:r>
            <a:r>
              <a:rPr lang="ko-KR" altLang="en-US" b="1" dirty="0"/>
              <a:t>단점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b="1" dirty="0"/>
              <a:t>         ① 색인 영역이나 </a:t>
            </a:r>
            <a:r>
              <a:rPr lang="ko-KR" altLang="en-US" b="1" dirty="0" err="1"/>
              <a:t>오버플로우</a:t>
            </a:r>
            <a:r>
              <a:rPr lang="ko-KR" altLang="en-US" b="1" dirty="0"/>
              <a:t> 영역을 설정해야 하므로 추가적인 기억 공간이 </a:t>
            </a:r>
            <a:endParaRPr lang="en-US" altLang="ko-KR" b="1" dirty="0"/>
          </a:p>
          <a:p>
            <a:pPr>
              <a:lnSpc>
                <a:spcPct val="110000"/>
              </a:lnSpc>
              <a:defRPr/>
            </a:pPr>
            <a:r>
              <a:rPr lang="en-US" altLang="ko-KR" b="1" dirty="0"/>
              <a:t>             </a:t>
            </a:r>
            <a:r>
              <a:rPr lang="ko-KR" altLang="en-US" b="1" dirty="0"/>
              <a:t>필요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b="1" dirty="0"/>
              <a:t>         ② 색인을 이용하여 참조하기 때문에 접근 시간이 직접 파일보다 느림</a:t>
            </a:r>
            <a:endParaRPr lang="en-US" altLang="ko-KR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EE680B03-6138-4B92-B76F-841EA2AC1EBD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9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0243" name="직사각형 7"/>
          <p:cNvSpPr>
            <a:spLocks noChangeArrowheads="1"/>
          </p:cNvSpPr>
          <p:nvPr/>
        </p:nvSpPr>
        <p:spPr bwMode="auto">
          <a:xfrm>
            <a:off x="428625" y="1071563"/>
            <a:ext cx="8643938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(1) 1</a:t>
            </a:r>
            <a:r>
              <a:rPr lang="ko-KR" altLang="en-US" b="1"/>
              <a:t>단계</a:t>
            </a:r>
            <a:r>
              <a:rPr lang="en-US" altLang="ko-KR" b="1"/>
              <a:t>(</a:t>
            </a:r>
            <a:r>
              <a:rPr lang="ko-KR" altLang="en-US" b="1"/>
              <a:t>단일</a:t>
            </a:r>
            <a:r>
              <a:rPr lang="en-US" altLang="ko-KR" b="1"/>
              <a:t>) </a:t>
            </a:r>
            <a:r>
              <a:rPr lang="ko-KR" altLang="en-US" b="1"/>
              <a:t>디렉토리 구조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가장 간단하고</a:t>
            </a:r>
            <a:r>
              <a:rPr lang="en-US" altLang="ko-KR" b="1"/>
              <a:t>, </a:t>
            </a:r>
            <a:r>
              <a:rPr lang="ko-KR" altLang="en-US" b="1"/>
              <a:t>모든 파일이 하나의 디렉토리 내에 위치하여 관리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모든 파일들이 유일한 이름을 가지고 있어야 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모든 파일이 같은 디렉토리 내에 유지되므로 이해가 용이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3) </a:t>
            </a:r>
            <a:r>
              <a:rPr lang="ko-KR" altLang="en-US" b="1"/>
              <a:t>파일이나 사용자의 수가 증가하면 파일 관리가 복잡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ko-KR" altLang="en-US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(2) 2</a:t>
            </a:r>
            <a:r>
              <a:rPr lang="ko-KR" altLang="en-US" b="1"/>
              <a:t>단계 디렉토리 구조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중앙에 마스터 파일 디렉토리가 있고</a:t>
            </a:r>
            <a:r>
              <a:rPr lang="en-US" altLang="ko-KR" b="1"/>
              <a:t>, </a:t>
            </a:r>
            <a:r>
              <a:rPr lang="ko-KR" altLang="en-US" b="1"/>
              <a:t>그 아래에 사용자별로 서로 다른 파일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디렉토리가 있음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1) </a:t>
            </a:r>
            <a:r>
              <a:rPr lang="ko-KR" altLang="en-US" b="1"/>
              <a:t>마스터 파일 디렉토리는 사용자 파일 디렉토리 관리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2) </a:t>
            </a:r>
            <a:r>
              <a:rPr lang="ko-KR" altLang="en-US" b="1"/>
              <a:t>하나의 사용자 파일 디렉토리에서는 유일한 파일 이름을 사용해야 하지만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</a:t>
            </a:r>
            <a:r>
              <a:rPr lang="ko-KR" altLang="en-US" b="1"/>
              <a:t>다른 사용자 파일 디렉토리에서는 동일한 파일 이름 사용 가능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3) </a:t>
            </a:r>
            <a:r>
              <a:rPr lang="ko-KR" altLang="en-US" b="1"/>
              <a:t>각 사용자는 다른 사용자의 파일 디렉토리를 검색할 수 없으므로 업무 협력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및 파일의 공유가 어려움</a:t>
            </a:r>
          </a:p>
        </p:txBody>
      </p:sp>
      <p:sp>
        <p:nvSpPr>
          <p:cNvPr id="10244" name="직사각형 3"/>
          <p:cNvSpPr>
            <a:spLocks noChangeArrowheads="1"/>
          </p:cNvSpPr>
          <p:nvPr/>
        </p:nvSpPr>
        <p:spPr bwMode="auto">
          <a:xfrm>
            <a:off x="214313" y="642938"/>
            <a:ext cx="2173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3. </a:t>
            </a:r>
            <a:r>
              <a:rPr lang="ko-KR" altLang="en-US" sz="2000" b="1"/>
              <a:t>디렉토리 구조 </a:t>
            </a:r>
            <a:endParaRPr lang="en-US" altLang="ko-KR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2218</Words>
  <Application>Microsoft Office PowerPoint</Application>
  <PresentationFormat>화면 슬라이드 쇼(4:3)</PresentationFormat>
  <Paragraphs>286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HY견고딕</vt:lpstr>
      <vt:lpstr>HY중고딕</vt:lpstr>
      <vt:lpstr>견고딕</vt:lpstr>
      <vt:lpstr>굴림</vt:lpstr>
      <vt:lpstr>바탕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 Dong Hyun</dc:creator>
  <cp:lastModifiedBy>Dong Hyun Kim</cp:lastModifiedBy>
  <cp:revision>51</cp:revision>
  <dcterms:created xsi:type="dcterms:W3CDTF">2009-03-02T07:39:04Z</dcterms:created>
  <dcterms:modified xsi:type="dcterms:W3CDTF">2022-08-16T02:35:55Z</dcterms:modified>
</cp:coreProperties>
</file>