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C2D8B5-CB32-41B5-B804-4DDFC73B3C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ealpt-039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8"/>
          <p:cNvSpPr>
            <a:spLocks noChangeArrowheads="1"/>
          </p:cNvSpPr>
          <p:nvPr userDrawn="1"/>
        </p:nvSpPr>
        <p:spPr bwMode="auto">
          <a:xfrm>
            <a:off x="1587500" y="685800"/>
            <a:ext cx="6019800" cy="1600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725613" y="9906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운  영  체  제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352800" y="3316982"/>
            <a:ext cx="250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Ch5.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분산 운영체제</a:t>
            </a:r>
            <a:endParaRPr lang="en-US" altLang="ko-KR" sz="2000" b="1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55776" y="4509120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3366"/>
                </a:solidFill>
              </a:rPr>
              <a:t>2022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년 기업 멤버십 </a:t>
            </a:r>
            <a:r>
              <a:rPr lang="en-US" altLang="ko-KR" sz="2400" b="1" dirty="0" smtClean="0">
                <a:solidFill>
                  <a:srgbClr val="003366"/>
                </a:solidFill>
              </a:rPr>
              <a:t>SW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캠프 </a:t>
            </a:r>
            <a:endParaRPr lang="ko-KR" altLang="en-US" sz="24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87D820B1-88EE-4F16-B8A6-6FBB36EB4D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4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6CE6DF47-21B9-4AC5-A349-B84CACF3D4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06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5D30AAA9-BD5F-4258-BDE2-3073B24E9C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48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81F260C1-5CDF-4606-B7C0-66098CCC1A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9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5C1B2002-D9D1-43FF-9E4A-CA8AAA0A31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1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16CC50E9-CE34-4918-8039-9CD054372E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2D234F0D-D823-4FBB-9AE0-2C5B08A498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27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3D52E04C-E8FF-4CE5-8115-998DDF4E24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9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039AC10E-F184-45AF-A6C3-0C2DDE8F9F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62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33644C2B-F794-4BEE-9B24-A6C8D6E4B8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1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defRPr>
            </a:lvl1pPr>
          </a:lstStyle>
          <a:p>
            <a:r>
              <a:rPr lang="en-US" altLang="ko-KR"/>
              <a:t>Page : </a:t>
            </a:r>
            <a:fld id="{8E11A532-FD1C-48B9-8F33-F91FA021C11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9525" y="508000"/>
            <a:ext cx="9132888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-15875" y="0"/>
            <a:ext cx="9144000" cy="533400"/>
          </a:xfrm>
          <a:prstGeom prst="rect">
            <a:avLst/>
          </a:prstGeom>
          <a:solidFill>
            <a:srgbClr val="C3C3C3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3" name="AutoShape 11"/>
          <p:cNvSpPr>
            <a:spLocks noChangeArrowheads="1"/>
          </p:cNvSpPr>
          <p:nvPr userDrawn="1"/>
        </p:nvSpPr>
        <p:spPr bwMode="auto">
          <a:xfrm>
            <a:off x="350838" y="73025"/>
            <a:ext cx="43656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357188" y="55563"/>
            <a:ext cx="2676525" cy="40005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제 </a:t>
            </a:r>
            <a:r>
              <a:rPr lang="en-US" altLang="ko-KR" sz="2000" b="1" dirty="0"/>
              <a:t>5 </a:t>
            </a:r>
            <a:r>
              <a:rPr lang="ko-KR" altLang="en-US" sz="2000" b="1" dirty="0"/>
              <a:t>장 분산 운영체제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18C001D-7E0F-4BB0-9BFB-87FE1B4F919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1267" name="직사각형 7"/>
          <p:cNvSpPr>
            <a:spLocks noChangeArrowheads="1"/>
          </p:cNvSpPr>
          <p:nvPr/>
        </p:nvSpPr>
        <p:spPr bwMode="auto">
          <a:xfrm>
            <a:off x="142875" y="769938"/>
            <a:ext cx="8793163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특징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1) </a:t>
            </a:r>
            <a:r>
              <a:rPr lang="ko-KR" altLang="en-US" b="1"/>
              <a:t>약결합</a:t>
            </a:r>
            <a:r>
              <a:rPr lang="en-US" altLang="ko-KR" b="1"/>
              <a:t>(loosely-coupled) </a:t>
            </a:r>
            <a:r>
              <a:rPr lang="ko-KR" altLang="en-US" b="1"/>
              <a:t>시스템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2) </a:t>
            </a:r>
            <a:r>
              <a:rPr lang="ko-KR" altLang="en-US" b="1"/>
              <a:t>업무량 증가에 따른 점진적인 확장이 용이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3) </a:t>
            </a:r>
            <a:r>
              <a:rPr lang="ko-KR" altLang="en-US" b="1"/>
              <a:t>제한된 자원을 여러 지역에서 공유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4) </a:t>
            </a:r>
            <a:r>
              <a:rPr lang="ko-KR" altLang="en-US" b="1"/>
              <a:t>작업을 병렬적으로 수행함으로써 사용자에게 빠른 반응 시간과 작업 처리량이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향상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5) </a:t>
            </a:r>
            <a:r>
              <a:rPr lang="ko-KR" altLang="en-US" b="1"/>
              <a:t>작업의 부하를 균등하게 유지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6) </a:t>
            </a:r>
            <a:r>
              <a:rPr lang="ko-KR" altLang="en-US" b="1"/>
              <a:t>일부가 고장 나더라도 나머지 일부는 계속 작동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7) </a:t>
            </a:r>
            <a:r>
              <a:rPr lang="ko-KR" altLang="en-US" b="1"/>
              <a:t>계층구조는 하드웨어계층 </a:t>
            </a:r>
            <a:r>
              <a:rPr lang="en-US" altLang="ko-KR" b="1"/>
              <a:t>- </a:t>
            </a:r>
            <a:r>
              <a:rPr lang="ko-KR" altLang="en-US" b="1"/>
              <a:t>기억 장치계층 </a:t>
            </a:r>
            <a:r>
              <a:rPr lang="en-US" altLang="ko-KR" b="1"/>
              <a:t>- </a:t>
            </a:r>
            <a:r>
              <a:rPr lang="ko-KR" altLang="en-US" b="1"/>
              <a:t>프로세스계층 </a:t>
            </a:r>
            <a:r>
              <a:rPr lang="en-US" altLang="ko-KR" b="1"/>
              <a:t>- </a:t>
            </a:r>
            <a:r>
              <a:rPr lang="ko-KR" altLang="en-US" b="1"/>
              <a:t>파일 시스템계층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- </a:t>
            </a:r>
            <a:r>
              <a:rPr lang="ko-KR" altLang="en-US" b="1"/>
              <a:t>사용자 프로그램 계층으로 분류됨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8026051-3CA7-4C9E-B7C4-AAC28F82CFB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2291" name="직사각형 7"/>
          <p:cNvSpPr>
            <a:spLocks noChangeArrowheads="1"/>
          </p:cNvSpPr>
          <p:nvPr/>
        </p:nvSpPr>
        <p:spPr bwMode="auto">
          <a:xfrm>
            <a:off x="142875" y="928688"/>
            <a:ext cx="8715375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</a:t>
            </a:r>
            <a:r>
              <a:rPr lang="ko-KR" altLang="en-US" b="1"/>
              <a:t>장</a:t>
            </a:r>
            <a:r>
              <a:rPr lang="en-US" altLang="ko-KR" b="1"/>
              <a:t>/</a:t>
            </a:r>
            <a:r>
              <a:rPr lang="ko-KR" altLang="en-US" b="1"/>
              <a:t>단점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장점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여러 사용자들 간의 통신이 용이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제한된 장치를 여러 지역의 사용자가 공유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여러 사용자들이 데이터를 공유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중앙 컴퓨터의 과부하가 적음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⑤ 사용자는 각 컴퓨터의 위치를 몰라도 자원 사용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⑥ 하나의 일을 나누어 처리함으로써 연산 속도</a:t>
            </a:r>
            <a:r>
              <a:rPr lang="en-US" altLang="ko-KR" b="1"/>
              <a:t>, </a:t>
            </a:r>
            <a:r>
              <a:rPr lang="ko-KR" altLang="en-US" b="1"/>
              <a:t>신뢰도</a:t>
            </a:r>
            <a:r>
              <a:rPr lang="en-US" altLang="ko-KR" b="1"/>
              <a:t>, </a:t>
            </a:r>
            <a:r>
              <a:rPr lang="ko-KR" altLang="en-US" b="1"/>
              <a:t>사용 가능도가 향상</a:t>
            </a:r>
            <a:r>
              <a:rPr lang="en-US" altLang="ko-KR" b="1"/>
              <a:t>,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결함 허용이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⑦ 시스템의 점진적 확장이 용이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단점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중앙 집중형 시스템에 비해 소프트웨어 개발이 어려움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보안의 어려움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70787FC-B6A5-4A39-BDC2-28C2FEE26716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3315" name="직사각형 7"/>
          <p:cNvSpPr>
            <a:spLocks noChangeArrowheads="1"/>
          </p:cNvSpPr>
          <p:nvPr/>
        </p:nvSpPr>
        <p:spPr bwMode="auto">
          <a:xfrm>
            <a:off x="285750" y="928688"/>
            <a:ext cx="8715375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(4) </a:t>
            </a:r>
            <a:r>
              <a:rPr lang="ko-KR" altLang="en-US" b="1"/>
              <a:t>분산 시스템의 투명성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사용자가 분산된 시스템에 위치한 여러 자원을 사용할 때 각 자원의 위치 정보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</a:t>
            </a:r>
            <a:r>
              <a:rPr lang="ko-KR" altLang="en-US" b="1"/>
              <a:t>를 알지 못하고 마치 하나의 커다란 시스템을 사용하는 것으로 인식하도록 하는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</a:t>
            </a:r>
            <a:r>
              <a:rPr lang="ko-KR" altLang="en-US" b="1"/>
              <a:t>것을 의미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위치 투명성 </a:t>
            </a:r>
            <a:r>
              <a:rPr lang="en-US" altLang="ko-KR" b="1"/>
              <a:t>: </a:t>
            </a:r>
            <a:r>
              <a:rPr lang="ko-KR" altLang="en-US" b="1"/>
              <a:t>자원의 물리적인 위치를 모르더라도 자원에 접근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이주 투명성 </a:t>
            </a:r>
            <a:r>
              <a:rPr lang="en-US" altLang="ko-KR" b="1"/>
              <a:t>: </a:t>
            </a:r>
            <a:r>
              <a:rPr lang="ko-KR" altLang="en-US" b="1"/>
              <a:t>사용자나 응용프로그램의 동작에 영향을 받지 않고 시스템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내에 있는 자원을 이동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복제 투명성 </a:t>
            </a:r>
            <a:r>
              <a:rPr lang="en-US" altLang="ko-KR" b="1"/>
              <a:t>: </a:t>
            </a:r>
            <a:r>
              <a:rPr lang="ko-KR" altLang="en-US" b="1"/>
              <a:t>사용자에게 통지할 필요 없이 자원들의 부가적인 복사를 자유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로이 수행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병행 투명성 </a:t>
            </a:r>
            <a:r>
              <a:rPr lang="en-US" altLang="ko-KR" b="1"/>
              <a:t>: </a:t>
            </a:r>
            <a:r>
              <a:rPr lang="ko-KR" altLang="en-US" b="1"/>
              <a:t>여러 다중 사용자들이 자원들을 병행하여 처리하고 공유가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가능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56E874B-227F-419B-A7CF-E11EA373933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4339" name="직사각형 7"/>
          <p:cNvSpPr>
            <a:spLocks noChangeArrowheads="1"/>
          </p:cNvSpPr>
          <p:nvPr/>
        </p:nvSpPr>
        <p:spPr bwMode="auto">
          <a:xfrm>
            <a:off x="214313" y="817563"/>
            <a:ext cx="8929687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(5) </a:t>
            </a:r>
            <a:r>
              <a:rPr lang="ko-KR" altLang="en-US" b="1"/>
              <a:t>분산 파일 시스템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분산 파일 시스템은 여러 사이트에 분산되어 있는 서버</a:t>
            </a:r>
            <a:r>
              <a:rPr lang="en-US" altLang="ko-KR" b="1"/>
              <a:t>, </a:t>
            </a:r>
            <a:r>
              <a:rPr lang="ko-KR" altLang="en-US" b="1"/>
              <a:t>장치</a:t>
            </a:r>
            <a:r>
              <a:rPr lang="en-US" altLang="ko-KR" b="1"/>
              <a:t>, </a:t>
            </a:r>
            <a:r>
              <a:rPr lang="ko-KR" altLang="en-US" b="1"/>
              <a:t>사용자들에 대한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파일 서비스를 제공하는 시스템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서로 다른 컴퓨터의 사용자 간에 정보를 쉽게 공유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사용자는 장소에 구애받지 않고</a:t>
            </a:r>
            <a:r>
              <a:rPr lang="en-US" altLang="ko-KR" b="1"/>
              <a:t>, </a:t>
            </a:r>
            <a:r>
              <a:rPr lang="ko-KR" altLang="en-US" b="1"/>
              <a:t>어디서나 자신의 파일을 사용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분산 파일 시스템의 실제 예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① NFS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선</a:t>
            </a:r>
            <a:r>
              <a:rPr lang="en-US" altLang="ko-KR" b="1"/>
              <a:t>(SUN) </a:t>
            </a:r>
            <a:r>
              <a:rPr lang="ko-KR" altLang="en-US" b="1"/>
              <a:t>마이크로시스템스에 의해 개발된 것으로 근거리 통신망 또는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  </a:t>
            </a:r>
            <a:r>
              <a:rPr lang="ko-KR" altLang="en-US" b="1"/>
              <a:t>원격 통신망을 통해 파일에 접근하기 위하여 구현되고 구체화된 시스템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독립된 파일 시스템을 가진 서로 다른 워크스테이션의 모임이 서로 연결된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  형태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투명성을 통하여 파일 시스템 간에 일정한 수준의 공유를 허용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② LOCUS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③ Andrew</a:t>
            </a:r>
            <a:endParaRPr lang="ko-KR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99455C9-1C49-42E8-B31D-D91852AFFF6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363" name="직사각형 7"/>
          <p:cNvSpPr>
            <a:spLocks noChangeArrowheads="1"/>
          </p:cNvSpPr>
          <p:nvPr/>
        </p:nvSpPr>
        <p:spPr bwMode="auto">
          <a:xfrm>
            <a:off x="214313" y="852488"/>
            <a:ext cx="892968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1"/>
              <a:t>(6) </a:t>
            </a:r>
            <a:r>
              <a:rPr lang="ko-KR" altLang="en-US" b="1"/>
              <a:t>분산 시스템에서 발생하는 결함 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1) </a:t>
            </a:r>
            <a:r>
              <a:rPr lang="ko-KR" altLang="en-US" b="1"/>
              <a:t>링크 결함 </a:t>
            </a:r>
            <a:r>
              <a:rPr lang="en-US" altLang="ko-KR" b="1"/>
              <a:t>: </a:t>
            </a:r>
            <a:r>
              <a:rPr lang="ko-KR" altLang="en-US" b="1"/>
              <a:t>연결 부분에 발생할 수 있는 결함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2) </a:t>
            </a:r>
            <a:r>
              <a:rPr lang="ko-KR" altLang="en-US" b="1"/>
              <a:t>사이트 결함 </a:t>
            </a:r>
            <a:r>
              <a:rPr lang="en-US" altLang="ko-KR" b="1"/>
              <a:t>: </a:t>
            </a:r>
            <a:r>
              <a:rPr lang="ko-KR" altLang="en-US" b="1"/>
              <a:t>각 사이트</a:t>
            </a:r>
            <a:r>
              <a:rPr lang="en-US" altLang="ko-KR" b="1"/>
              <a:t>(</a:t>
            </a:r>
            <a:r>
              <a:rPr lang="ko-KR" altLang="en-US" b="1"/>
              <a:t>시스템</a:t>
            </a:r>
            <a:r>
              <a:rPr lang="en-US" altLang="ko-KR" b="1"/>
              <a:t>)</a:t>
            </a:r>
            <a:r>
              <a:rPr lang="ko-KR" altLang="en-US" b="1"/>
              <a:t>에서 발생할 수 있는 결함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3) </a:t>
            </a:r>
            <a:r>
              <a:rPr lang="ko-KR" altLang="en-US" b="1"/>
              <a:t>메시지 분실 </a:t>
            </a:r>
            <a:r>
              <a:rPr lang="en-US" altLang="ko-KR" b="1"/>
              <a:t>: </a:t>
            </a:r>
            <a:r>
              <a:rPr lang="ko-KR" altLang="en-US" b="1"/>
              <a:t>사이트에서 다른 사이트로 메시지 전송 시 발생할 수 있는 결함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BAE7241B-BF38-4329-AE57-E6486053942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6387" name="직사각형 7"/>
          <p:cNvSpPr>
            <a:spLocks noChangeArrowheads="1"/>
          </p:cNvSpPr>
          <p:nvPr/>
        </p:nvSpPr>
        <p:spPr bwMode="auto">
          <a:xfrm>
            <a:off x="142875" y="785813"/>
            <a:ext cx="8929688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(7) </a:t>
            </a:r>
            <a:r>
              <a:rPr lang="ko-KR" altLang="en-US" b="1"/>
              <a:t>분산 처리 시스템의 분류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프로세서 모델에 따른 분류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클라이언트</a:t>
            </a:r>
            <a:r>
              <a:rPr lang="en-US" altLang="ko-KR" b="1"/>
              <a:t>/</a:t>
            </a:r>
            <a:r>
              <a:rPr lang="ko-KR" altLang="en-US" b="1"/>
              <a:t>서버 모델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중앙 컴퓨터에서 대부분의 작업을 처리하던 예전의 호스트</a:t>
            </a:r>
            <a:r>
              <a:rPr lang="en-US" altLang="ko-KR" b="1"/>
              <a:t>/</a:t>
            </a:r>
            <a:r>
              <a:rPr lang="ko-KR" altLang="en-US" b="1"/>
              <a:t>터미널 모델과는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달리 클라이언트 쪽에서 더 많은 작업을 처리하여 서버의 부하를 줄이는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방식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통신 응용을 위한 표준 모델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시스템 확장이 용이하고 유연함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서버는 공유된 다양한 시스템 기능과 자원을 제공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처리할 자료의 출처 가까이에서 처리 작업이 진행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프로그램의 모듈성과 융통성을 증대시킴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개방형 시스템으로 다양한 하드웨어와 소프트웨어 선택이 가능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② 집적 모델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DC5C7AE-99EF-44E3-A1CD-998EF25ACEF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7411" name="직사각형 7"/>
          <p:cNvSpPr>
            <a:spLocks noChangeArrowheads="1"/>
          </p:cNvSpPr>
          <p:nvPr/>
        </p:nvSpPr>
        <p:spPr bwMode="auto">
          <a:xfrm>
            <a:off x="428625" y="857250"/>
            <a:ext cx="842962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2) </a:t>
            </a:r>
            <a:r>
              <a:rPr lang="ko-KR" altLang="en-US" b="1"/>
              <a:t>위상에 따른 분류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망형 </a:t>
            </a:r>
            <a:r>
              <a:rPr lang="en-US" altLang="ko-KR" b="1"/>
              <a:t>- </a:t>
            </a:r>
            <a:r>
              <a:rPr lang="ko-KR" altLang="en-US" b="1"/>
              <a:t>완전 연결형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• </a:t>
            </a:r>
            <a:r>
              <a:rPr lang="ko-KR" altLang="en-US" b="1"/>
              <a:t>각 컴퓨터는 시스템내의 모든 컴퓨터들과 직접 연결이 존재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• </a:t>
            </a:r>
            <a:r>
              <a:rPr lang="ko-KR" altLang="en-US" b="1"/>
              <a:t>신뢰성이 높음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• </a:t>
            </a:r>
            <a:r>
              <a:rPr lang="ko-KR" altLang="en-US" b="1"/>
              <a:t>설치 비용이 많이 듦</a:t>
            </a:r>
            <a:endParaRPr lang="en-US" altLang="ko-KR" b="1"/>
          </a:p>
          <a:p>
            <a:pPr eaLnBrk="1" hangingPunct="1"/>
            <a:endParaRPr lang="en-US" altLang="ko-KR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41488"/>
            <a:ext cx="2262187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A195EFC-494A-435A-8919-6EE3249DB1D5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8435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② 트리</a:t>
            </a:r>
            <a:r>
              <a:rPr lang="en-US" altLang="ko-KR" b="1"/>
              <a:t>(tree)</a:t>
            </a:r>
            <a:r>
              <a:rPr lang="ko-KR" altLang="en-US" b="1"/>
              <a:t>형 </a:t>
            </a:r>
            <a:r>
              <a:rPr lang="en-US" altLang="ko-KR" b="1"/>
              <a:t>– </a:t>
            </a:r>
            <a:r>
              <a:rPr lang="ko-KR" altLang="en-US" b="1"/>
              <a:t>계층형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각 컴퓨터들이 트리 형태로 연결된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상위 컴퓨터가 고장 나면 하위 컴퓨터들은 통신이 불가능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18573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6A54FE5-E59F-47B9-8D46-468B0F1C36D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③ 성</a:t>
            </a:r>
            <a:r>
              <a:rPr lang="en-US" altLang="ko-KR" b="1"/>
              <a:t>(Star)</a:t>
            </a:r>
            <a:r>
              <a:rPr lang="ko-KR" altLang="en-US" b="1"/>
              <a:t>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모든 컴퓨터가 하나의 중앙 컴퓨터만 직접 연결되어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구조가 간단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중앙 컴퓨터에 발생하면 전체시스템이 마비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응답이 빠르고 통신 비용이 적음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터미널의 증가에 따라 통신 회선수도 증가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14438"/>
            <a:ext cx="20764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C90E1E3-DD1B-4FF3-A8B8-82A596B1624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0483" name="직사각형 7"/>
          <p:cNvSpPr>
            <a:spLocks noChangeArrowheads="1"/>
          </p:cNvSpPr>
          <p:nvPr/>
        </p:nvSpPr>
        <p:spPr bwMode="auto">
          <a:xfrm>
            <a:off x="357188" y="928688"/>
            <a:ext cx="8429625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④ 링</a:t>
            </a:r>
            <a:r>
              <a:rPr lang="en-US" altLang="ko-KR" b="1"/>
              <a:t>(Ring)</a:t>
            </a:r>
            <a:r>
              <a:rPr lang="ko-KR" altLang="en-US" b="1"/>
              <a:t>형 </a:t>
            </a:r>
            <a:r>
              <a:rPr lang="en-US" altLang="ko-KR" b="1"/>
              <a:t>– </a:t>
            </a:r>
            <a:r>
              <a:rPr lang="ko-KR" altLang="en-US" b="1"/>
              <a:t>환형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시스템 내의 각 사이트가 인접하는 다른 두 사이트와만 직접 연결된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정보는 단방향 또는 양방향으로 전달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새로운 노드를 추가할 경우 통신회선을 절단해야 함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목적지에 도달하는데 단방향인 경우 최대 </a:t>
            </a:r>
            <a:r>
              <a:rPr lang="en-US" altLang="ko-KR" b="1"/>
              <a:t>n-1</a:t>
            </a:r>
            <a:r>
              <a:rPr lang="ko-KR" altLang="en-US" b="1"/>
              <a:t>개의 노드를 거침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기본 비용은 사이트 수에 비례함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메시지가 링을 순환할 경우 통신비용은 증가함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57313"/>
            <a:ext cx="22240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A4239AC-8E8E-4754-A7AF-3BF0F5A431B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57188" y="728663"/>
            <a:ext cx="183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1. </a:t>
            </a:r>
            <a:r>
              <a:rPr lang="ko-KR" altLang="en-US" sz="2000" b="1"/>
              <a:t>다중 처리기</a:t>
            </a:r>
          </a:p>
        </p:txBody>
      </p:sp>
      <p:sp>
        <p:nvSpPr>
          <p:cNvPr id="3076" name="직사각형 5"/>
          <p:cNvSpPr>
            <a:spLocks noChangeArrowheads="1"/>
          </p:cNvSpPr>
          <p:nvPr/>
        </p:nvSpPr>
        <p:spPr bwMode="auto">
          <a:xfrm>
            <a:off x="698500" y="1214438"/>
            <a:ext cx="80724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1"/>
              <a:t>(1) </a:t>
            </a:r>
            <a:r>
              <a:rPr lang="ko-KR" altLang="en-US" b="1"/>
              <a:t>다중 처리기</a:t>
            </a:r>
            <a:r>
              <a:rPr lang="en-US" altLang="ko-KR" b="1"/>
              <a:t>(Multi-processor)</a:t>
            </a:r>
            <a:r>
              <a:rPr lang="ko-KR" altLang="en-US" b="1"/>
              <a:t>의 개념 및 특징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1) </a:t>
            </a:r>
            <a:r>
              <a:rPr lang="ko-KR" altLang="en-US" b="1"/>
              <a:t>각 프로세서는 자체 계산 능력을 가짐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2) </a:t>
            </a:r>
            <a:r>
              <a:rPr lang="ko-KR" altLang="en-US" b="1"/>
              <a:t>여러 프로세서는 하나의 공통된 기억 장소나 각각의 독립된 기억 장소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를 가짐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3) </a:t>
            </a:r>
            <a:r>
              <a:rPr lang="ko-KR" altLang="en-US" b="1"/>
              <a:t>여러 프로세서들은 프로세서나 주변장치 등을 공동으로 사용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4) </a:t>
            </a:r>
            <a:r>
              <a:rPr lang="ko-KR" altLang="en-US" b="1"/>
              <a:t>여러 작업을 동시에 처리하여 실행 시간이 감소되고 전체 효율을 향상</a:t>
            </a:r>
            <a:endParaRPr lang="en-US" altLang="ko-KR" b="1"/>
          </a:p>
          <a:p>
            <a:pPr eaLnBrk="1" hangingPunct="1">
              <a:lnSpc>
                <a:spcPct val="15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시킬 수 있음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30E430E-6435-4013-84BD-F920F602528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1507" name="직사각형 7"/>
          <p:cNvSpPr>
            <a:spLocks noChangeArrowheads="1"/>
          </p:cNvSpPr>
          <p:nvPr/>
        </p:nvSpPr>
        <p:spPr bwMode="auto">
          <a:xfrm>
            <a:off x="142875" y="803275"/>
            <a:ext cx="89296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⑤ 다중 접근 버스 연결</a:t>
            </a:r>
            <a:r>
              <a:rPr lang="en-US" altLang="ko-KR" b="1"/>
              <a:t>(Multi Access Bus Connection)</a:t>
            </a:r>
            <a:r>
              <a:rPr lang="ko-KR" altLang="en-US" b="1"/>
              <a:t>형 </a:t>
            </a:r>
            <a:r>
              <a:rPr lang="en-US" altLang="ko-KR" b="1"/>
              <a:t>0308</a:t>
            </a:r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시스템 내의 모든 사이트들이 공유 버스에 연결된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물리적 구조가 단순하고 사이트의 추가와 삭제가 용이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사이트의 고장은 통신에 영향을 주지 않지만 공유 버스의 고장은 전체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</a:t>
            </a:r>
            <a:r>
              <a:rPr lang="ko-KR" altLang="en-US" b="1"/>
              <a:t> 시스템에 영향을 줌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285875"/>
            <a:ext cx="40862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4FCC0B3-4F67-4B1C-8A2E-8D746E5AE1F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2531" name="직사각형 7"/>
          <p:cNvSpPr>
            <a:spLocks noChangeArrowheads="1"/>
          </p:cNvSpPr>
          <p:nvPr/>
        </p:nvSpPr>
        <p:spPr bwMode="auto">
          <a:xfrm>
            <a:off x="71438" y="849313"/>
            <a:ext cx="901223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3) </a:t>
            </a:r>
            <a:r>
              <a:rPr lang="ko-KR" altLang="en-US" b="1"/>
              <a:t>운영체제에 따른 분류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네트워크 운영체제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독자적인 운영체제를 가지고 있는 시스템을 네트워크로 구성한 것으로 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용자가 원격 시스템으로 로그인하거나 원격으로 자원을 전달받아 사용하는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방식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지역적으로 멀리 떨어져 있는 대규모 시스템에서 주로 사용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사용자는 시스템의 각 장치에 대해 알아야 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C5E429A-A41D-4C24-82AE-889E3C297EB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3555" name="직사각형 7"/>
          <p:cNvSpPr>
            <a:spLocks noChangeArrowheads="1"/>
          </p:cNvSpPr>
          <p:nvPr/>
        </p:nvSpPr>
        <p:spPr bwMode="auto">
          <a:xfrm>
            <a:off x="71438" y="849313"/>
            <a:ext cx="901223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② 분산 운영체제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하나의 운영체제가 모든 시스템 내의 자원을 관리하는 것으로 원격에 있는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자원을 자신의 자원처럼 쉽게 접근하여 사용할 수 있는 방식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사용이 편리하고 시스템 간의 자원 공유가 용이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설계와 구현이 어려움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요청한 컴퓨터에 요청된 컴퓨터 자원이 이주됨으로써 자원 사용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- </a:t>
            </a:r>
            <a:r>
              <a:rPr lang="ko-KR" altLang="en-US" b="1"/>
              <a:t>데이터 이주 </a:t>
            </a:r>
            <a:r>
              <a:rPr lang="en-US" altLang="ko-KR" b="1"/>
              <a:t>: </a:t>
            </a:r>
            <a:r>
              <a:rPr lang="ko-KR" altLang="en-US" b="1"/>
              <a:t>데이터를 요청한 사용자의 컴퓨터로 해당 데이터의 복사본을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전송시키는 방식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- </a:t>
            </a:r>
            <a:r>
              <a:rPr lang="ko-KR" altLang="en-US" b="1"/>
              <a:t>연산 이주 </a:t>
            </a:r>
            <a:r>
              <a:rPr lang="en-US" altLang="ko-KR" b="1"/>
              <a:t>: </a:t>
            </a:r>
            <a:r>
              <a:rPr lang="ko-KR" altLang="en-US" b="1"/>
              <a:t>분산 운영체제 시스템에서 서로 다른 컴퓨터 간에 많은 양의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파일을 처리하기 위하여 액세스하려고 할 때 가장 적절한 이주 방법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- </a:t>
            </a:r>
            <a:r>
              <a:rPr lang="ko-KR" altLang="en-US" b="1"/>
              <a:t>프로세스 이주 </a:t>
            </a:r>
            <a:r>
              <a:rPr lang="en-US" altLang="ko-KR" b="1"/>
              <a:t>: </a:t>
            </a:r>
            <a:r>
              <a:rPr lang="ko-KR" altLang="en-US" b="1"/>
              <a:t>프로세스의 전체 또는 일부를 다른 컴퓨터에서 실행되도록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하는 방식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FCB492B-DC81-4CEC-A7A8-1E242285D1A6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85750" y="714375"/>
            <a:ext cx="8358188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</a:t>
            </a:r>
            <a:r>
              <a:rPr lang="ko-KR" altLang="en-US" b="1"/>
              <a:t>프로세서 연결 방식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공유 버스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장치 연결이 단순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장치 추가가 용이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한 시점에 하나의 전송만이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버스에 이상이 발생하면 전체 시스템이 중단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⑤ 시스템의 전체 전송량이 버스의 전송률에 의해 제한됨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크로스바 교환 행렬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각 기억장치마다 다른 경로를 사용할 수 있음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두 개의 서로 다른 기억 장치를 동시에 참조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하드웨어가 복잡해짐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84C0502-D836-4952-AC6D-FA9CC059AD7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5123" name="직사각형 5"/>
          <p:cNvSpPr>
            <a:spLocks noChangeArrowheads="1"/>
          </p:cNvSpPr>
          <p:nvPr/>
        </p:nvSpPr>
        <p:spPr bwMode="auto">
          <a:xfrm>
            <a:off x="214313" y="879475"/>
            <a:ext cx="8643937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b="1" dirty="0"/>
              <a:t>3)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큐브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    ① 다수의 프로세서를 연결할 수 있으며 확장성이 좋음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    ② 많은 프로세서가 연결될 경우 비용이 급속도로 증가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    ③ 하나의 프로세서에 연결되는 다른 프로세서의 수가 </a:t>
            </a:r>
            <a:r>
              <a:rPr lang="en-US" altLang="ko-KR" b="1" dirty="0"/>
              <a:t>n </a:t>
            </a:r>
            <a:r>
              <a:rPr lang="ko-KR" altLang="en-US" b="1" dirty="0"/>
              <a:t>개일 경우 프로세서는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        총 </a:t>
            </a:r>
            <a:r>
              <a:rPr lang="en-US" altLang="ko-KR" b="1" dirty="0"/>
              <a:t>2</a:t>
            </a:r>
            <a:r>
              <a:rPr lang="en-US" altLang="ko-KR" b="1" baseline="30000" dirty="0"/>
              <a:t>n</a:t>
            </a:r>
            <a:r>
              <a:rPr lang="ko-KR" altLang="en-US" b="1" dirty="0"/>
              <a:t>개가 필요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    ④ </a:t>
            </a:r>
            <a:r>
              <a:rPr lang="en-US" altLang="ko-KR" b="1" dirty="0"/>
              <a:t>128</a:t>
            </a:r>
            <a:r>
              <a:rPr lang="ko-KR" altLang="en-US" b="1" dirty="0"/>
              <a:t>개의 프로세서로 구성될 경우 </a:t>
            </a:r>
            <a:r>
              <a:rPr lang="en-US" altLang="ko-KR" b="1" dirty="0"/>
              <a:t>7</a:t>
            </a:r>
            <a:r>
              <a:rPr lang="ko-KR" altLang="en-US" b="1" dirty="0"/>
              <a:t>개의 프로세서가 필요</a:t>
            </a:r>
            <a:endParaRPr lang="en-US" altLang="ko-KR" b="1" dirty="0"/>
          </a:p>
          <a:p>
            <a:pPr eaLnBrk="1" hangingPunct="1">
              <a:lnSpc>
                <a:spcPct val="150000"/>
              </a:lnSpc>
            </a:pPr>
            <a:endParaRPr lang="en-US" altLang="ko-KR" b="1" dirty="0"/>
          </a:p>
          <a:p>
            <a:pPr eaLnBrk="1" hangingPunct="1">
              <a:lnSpc>
                <a:spcPct val="150000"/>
              </a:lnSpc>
            </a:pPr>
            <a:r>
              <a:rPr lang="en-US" altLang="ko-KR" b="1" dirty="0"/>
              <a:t>4) </a:t>
            </a:r>
            <a:r>
              <a:rPr lang="ko-KR" altLang="en-US" b="1" dirty="0"/>
              <a:t>다중 포트 기억장치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b="1" dirty="0"/>
              <a:t>    많은 수의 프로세서를 쉽게 연결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12B898E-836D-4B1E-9D36-6DA5274E718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14313" y="928688"/>
            <a:ext cx="85725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</a:t>
            </a:r>
            <a:r>
              <a:rPr lang="ko-KR" altLang="en-US" b="1"/>
              <a:t>다중 처리기의 운영체제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주</a:t>
            </a:r>
            <a:r>
              <a:rPr lang="en-US" altLang="ko-KR" b="1"/>
              <a:t>/</a:t>
            </a:r>
            <a:r>
              <a:rPr lang="ko-KR" altLang="en-US" b="1"/>
              <a:t>종</a:t>
            </a:r>
            <a:r>
              <a:rPr lang="en-US" altLang="ko-KR" b="1"/>
              <a:t>(Master/Slave)</a:t>
            </a:r>
            <a:r>
              <a:rPr lang="ko-KR" altLang="en-US" b="1"/>
              <a:t>처리기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하나의 프로세서를 </a:t>
            </a:r>
            <a:r>
              <a:rPr lang="en-US" altLang="ko-KR" b="1"/>
              <a:t>Master</a:t>
            </a:r>
            <a:r>
              <a:rPr lang="ko-KR" altLang="en-US" b="1"/>
              <a:t>로 지정하고</a:t>
            </a:r>
            <a:r>
              <a:rPr lang="en-US" altLang="ko-KR" b="1"/>
              <a:t>, </a:t>
            </a:r>
            <a:r>
              <a:rPr lang="ko-KR" altLang="en-US" b="1"/>
              <a:t>나머지들은 </a:t>
            </a:r>
            <a:r>
              <a:rPr lang="en-US" altLang="ko-KR" b="1"/>
              <a:t>Slave</a:t>
            </a:r>
            <a:r>
              <a:rPr lang="ko-KR" altLang="en-US" b="1"/>
              <a:t>로 지정하는 구조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주프로세서가 고장 나면 전체 시스템이 중단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주프로세서만 입</a:t>
            </a:r>
            <a:r>
              <a:rPr lang="en-US" altLang="ko-KR" b="1"/>
              <a:t>/</a:t>
            </a:r>
            <a:r>
              <a:rPr lang="ko-KR" altLang="en-US" b="1"/>
              <a:t>출력을 수행하므로 비대칭 구조를 가짐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주프로세서의 역할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입</a:t>
            </a:r>
            <a:r>
              <a:rPr lang="en-US" altLang="ko-KR" b="1"/>
              <a:t>/</a:t>
            </a:r>
            <a:r>
              <a:rPr lang="ko-KR" altLang="en-US" b="1"/>
              <a:t>출력과 연산을 담당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운영체제를 수행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종프로세서의 역할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연산만 담당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입</a:t>
            </a:r>
            <a:r>
              <a:rPr lang="en-US" altLang="ko-KR" b="1"/>
              <a:t>/</a:t>
            </a:r>
            <a:r>
              <a:rPr lang="ko-KR" altLang="en-US" b="1"/>
              <a:t>출력 발생 시 주프로세서에게 서비스를 요청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F1AEB1A-7F75-4370-AB44-68B5E99E3B2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7171" name="직사각형 3"/>
          <p:cNvSpPr>
            <a:spLocks noChangeArrowheads="1"/>
          </p:cNvSpPr>
          <p:nvPr/>
        </p:nvSpPr>
        <p:spPr bwMode="auto">
          <a:xfrm>
            <a:off x="247650" y="771525"/>
            <a:ext cx="8396288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분리 수행 처리기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주</a:t>
            </a:r>
            <a:r>
              <a:rPr lang="en-US" altLang="ko-KR" b="1" dirty="0"/>
              <a:t>/</a:t>
            </a:r>
            <a:r>
              <a:rPr lang="ko-KR" altLang="en-US" b="1" dirty="0"/>
              <a:t>종 처리기의 </a:t>
            </a:r>
            <a:r>
              <a:rPr lang="ko-KR" altLang="en-US" b="1" dirty="0" err="1"/>
              <a:t>비대칭성을</a:t>
            </a:r>
            <a:r>
              <a:rPr lang="ko-KR" altLang="en-US" b="1" dirty="0"/>
              <a:t> </a:t>
            </a:r>
            <a:r>
              <a:rPr lang="ko-KR" altLang="en-US" b="1" dirty="0" smtClean="0"/>
              <a:t>보완하여 </a:t>
            </a:r>
            <a:r>
              <a:rPr lang="ko-KR" altLang="en-US" b="1" dirty="0"/>
              <a:t>각 프로세서가 독자적인 운영체제를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가진 구조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① 독자적인 운영체제를 가지므로 한 프로세서가 고장 나더라도 전체 시스템은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    수행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② </a:t>
            </a:r>
            <a:r>
              <a:rPr lang="ko-KR" altLang="en-US" b="1" dirty="0" err="1"/>
              <a:t>프로세서별</a:t>
            </a:r>
            <a:r>
              <a:rPr lang="ko-KR" altLang="en-US" b="1" dirty="0"/>
              <a:t> 자신만의 파일 및 입출력장치를 제어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③ </a:t>
            </a:r>
            <a:r>
              <a:rPr lang="ko-KR" altLang="en-US" b="1" dirty="0" err="1"/>
              <a:t>프로세서별</a:t>
            </a:r>
            <a:r>
              <a:rPr lang="ko-KR" altLang="en-US" b="1" dirty="0"/>
              <a:t> 인터럽트는 독립적으로 수행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endParaRPr lang="ko-KR" altLang="en-US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3) </a:t>
            </a:r>
            <a:r>
              <a:rPr lang="ko-KR" altLang="en-US" b="1" dirty="0"/>
              <a:t>대칭적 처리기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여러 프로세서들이 완전한 기능을 갖춘 하나의 운영체제를 공유하여 수행하는 </a:t>
            </a:r>
            <a:endParaRPr lang="en-US" altLang="ko-KR" b="1" dirty="0"/>
          </a:p>
          <a:p>
            <a:pPr eaLnBrk="1" hangingPunct="1">
              <a:lnSpc>
                <a:spcPct val="13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구조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① 가장 복잡한 구조를 가지고 있으나 가장 강력한 시스템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② 여러 개의 프로세서가 동시에 수행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③ 시스템의 전반적인 정보를 통일적이고 일관성 있게 운영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 dirty="0"/>
              <a:t>    ④ 프로세서의 수를 늘려도 시스템의 효율은 향상되지 않음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C62B96A6-0CB1-40C2-8B4B-6F34A673C87C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6" name="Rectangle 232"/>
          <p:cNvSpPr>
            <a:spLocks noChangeArrowheads="1"/>
          </p:cNvSpPr>
          <p:nvPr/>
        </p:nvSpPr>
        <p:spPr bwMode="auto">
          <a:xfrm>
            <a:off x="0" y="53308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1000">
                <a:solidFill>
                  <a:srgbClr val="000000"/>
                </a:solidFill>
                <a:latin typeface="바탕" panose="02030600000101010101" pitchFamily="18" charset="-127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142875" y="714375"/>
            <a:ext cx="8715375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/>
              <a:t>(4) </a:t>
            </a:r>
            <a:r>
              <a:rPr lang="ko-KR" altLang="en-US" b="1"/>
              <a:t>프로세서의 결합도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1) </a:t>
            </a:r>
            <a:r>
              <a:rPr lang="ko-KR" altLang="en-US" b="1"/>
              <a:t>약결합 시스템</a:t>
            </a:r>
            <a:r>
              <a:rPr lang="en-US" altLang="ko-KR" b="1"/>
              <a:t>(Loosely Coupled System)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① 각 프로세서마다 독립된 메모리를 가진 시스템으로 분산 처리 시스템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이라 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② 둘 이상의 독립된 컴퓨터 시스템을 통신망을 통하여 연결한 시스템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③ 각 시스템마다 독자적인 운영체제가 존재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④ 프로세서 간의 통신은 메시지 전달이나 원격 프로시저 호출을 통하여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이루어짐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⑤ 각 시스템마다 독자적인 운영이 가능하여 프로세서간의 결합력이 약함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endParaRPr lang="ko-KR" altLang="en-US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2) </a:t>
            </a:r>
            <a:r>
              <a:rPr lang="ko-KR" altLang="en-US" b="1"/>
              <a:t>강결합 시스템</a:t>
            </a:r>
            <a:r>
              <a:rPr lang="en-US" altLang="ko-KR" b="1"/>
              <a:t>(Tightly Coupled System)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① 동일 운영체제 하에서 여러 개의 프로세서가 하나의 메모리를 공유하여 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사용하는 시스템으로 다중 처리 시스템이라 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② 하나의 운영체제가 모든 프로세서와 시스템을 제어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③ 프로세서 간의 통신은 공유 메모리를 통하여 이루어짐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④ 하나의 메모리를 사용하므로 프로세서 간의 결합력이 강함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   ⑤ 공유 메모리를 차지하려는 프로세서 간의 경쟁을 최소화해야 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677F3B5-7DBE-4617-817A-6D3C48080DDC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9219" name="직사각형 7"/>
          <p:cNvSpPr>
            <a:spLocks noChangeArrowheads="1"/>
          </p:cNvSpPr>
          <p:nvPr/>
        </p:nvSpPr>
        <p:spPr bwMode="auto">
          <a:xfrm>
            <a:off x="112713" y="749300"/>
            <a:ext cx="8929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(5) Flynn</a:t>
            </a:r>
            <a:r>
              <a:rPr lang="ko-KR" altLang="en-US" b="1"/>
              <a:t>의 분류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① SISD(Single Instruction Single Data)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단일 명령 흐름에 대한 단일 데이터 흐름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② SIMD(Single Instruction Multiple Data)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단일 명령 흐름에 대한 다중 데이터 흐름</a:t>
            </a:r>
            <a:r>
              <a:rPr lang="en-US" altLang="ko-KR" b="1"/>
              <a:t>, </a:t>
            </a:r>
            <a:r>
              <a:rPr lang="ko-KR" altLang="en-US" b="1"/>
              <a:t>벡터 처리기 혹은 배열 컴퓨터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③ MISD(Multiple Instruction Single Data)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다중 명령 흐름에 대한 단일 데이터 흐름</a:t>
            </a:r>
            <a:r>
              <a:rPr lang="en-US" altLang="ko-KR" b="1"/>
              <a:t>, </a:t>
            </a:r>
            <a:r>
              <a:rPr lang="ko-KR" altLang="en-US" b="1"/>
              <a:t>이론적일 뿐 실질적인 처리 방식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으로 사용되지 않는 구조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④ MIMD(Multiple Instruction Multiple Data)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다중 명령 흐름에 대한 다중 데이터 흐름</a:t>
            </a:r>
            <a:r>
              <a:rPr lang="en-US" altLang="ko-KR" b="1"/>
              <a:t>, </a:t>
            </a:r>
            <a:r>
              <a:rPr lang="ko-KR" altLang="en-US" b="1"/>
              <a:t>진정한 의미의 병렬 처리 구조</a:t>
            </a:r>
            <a:endParaRPr lang="en-US" altLang="ko-KR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4011CC7-D482-46C1-8126-045DB7363AC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0243" name="직사각형 7"/>
          <p:cNvSpPr>
            <a:spLocks noChangeArrowheads="1"/>
          </p:cNvSpPr>
          <p:nvPr/>
        </p:nvSpPr>
        <p:spPr bwMode="auto">
          <a:xfrm>
            <a:off x="428625" y="1071563"/>
            <a:ext cx="8643938" cy="33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Both"/>
              <a:defRPr/>
            </a:pPr>
            <a:r>
              <a:rPr lang="ko-KR" altLang="en-US" b="1" dirty="0"/>
              <a:t>설계 목적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b="1" dirty="0"/>
              <a:t>    1) </a:t>
            </a:r>
            <a:r>
              <a:rPr lang="ko-KR" altLang="en-US" b="1" dirty="0"/>
              <a:t>자원 공유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        각 시스템이 통신망을 통해 연결되어 있으므로 유용한 자원을 공유하여 사용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    2) </a:t>
            </a:r>
            <a:r>
              <a:rPr lang="ko-KR" altLang="en-US" b="1" dirty="0"/>
              <a:t>연산 속도 향상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        하나의 일을 여러 시스템에 분산시켜 처리함으로써 연산 속도가 향상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    3) </a:t>
            </a:r>
            <a:r>
              <a:rPr lang="ko-KR" altLang="en-US" b="1" dirty="0"/>
              <a:t>신뢰도 향상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        여러 시스템 중 하나의 시스템에 오류가 발생하더라도 다른 시스템은 계속 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        </a:t>
            </a:r>
            <a:r>
              <a:rPr lang="ko-KR" altLang="en-US" b="1" dirty="0"/>
              <a:t>일을 처리할 수 있으므로 신뢰도가 향상</a:t>
            </a:r>
          </a:p>
        </p:txBody>
      </p:sp>
      <p:sp>
        <p:nvSpPr>
          <p:cNvPr id="10244" name="직사각형 3"/>
          <p:cNvSpPr>
            <a:spLocks noChangeArrowheads="1"/>
          </p:cNvSpPr>
          <p:nvPr/>
        </p:nvSpPr>
        <p:spPr bwMode="auto">
          <a:xfrm>
            <a:off x="214313" y="642938"/>
            <a:ext cx="183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2. </a:t>
            </a:r>
            <a:r>
              <a:rPr lang="ko-KR" altLang="en-US" sz="2000" b="1"/>
              <a:t>분산 시스템</a:t>
            </a:r>
            <a:endParaRPr lang="en-US" altLang="ko-KR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1624</Words>
  <Application>Microsoft Office PowerPoint</Application>
  <PresentationFormat>화면 슬라이드 쇼(4:3)</PresentationFormat>
  <Paragraphs>255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HY견고딕</vt:lpstr>
      <vt:lpstr>HY중고딕</vt:lpstr>
      <vt:lpstr>견고딕</vt:lpstr>
      <vt:lpstr>굴림</vt:lpstr>
      <vt:lpstr>바탕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Dong Hyun</dc:creator>
  <cp:lastModifiedBy>Dong Hyun Kim</cp:lastModifiedBy>
  <cp:revision>56</cp:revision>
  <dcterms:created xsi:type="dcterms:W3CDTF">2009-03-02T07:39:04Z</dcterms:created>
  <dcterms:modified xsi:type="dcterms:W3CDTF">2022-08-16T02:37:53Z</dcterms:modified>
</cp:coreProperties>
</file>