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62A19-F3F2-4430-92F9-E81C5473D0B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214688" y="3429000"/>
            <a:ext cx="2719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Ch6.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운영체제의 실제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3366"/>
                </a:solidFill>
              </a:rPr>
              <a:t>2022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 smtClean="0">
                <a:solidFill>
                  <a:srgbClr val="003366"/>
                </a:solidFill>
              </a:rPr>
              <a:t>SW</a:t>
            </a:r>
            <a:r>
              <a:rPr lang="ko-KR" altLang="en-US" sz="2400" b="1" dirty="0" smtClean="0">
                <a:solidFill>
                  <a:srgbClr val="003366"/>
                </a:solidFill>
              </a:rPr>
              <a:t>캠프 </a:t>
            </a:r>
            <a:endParaRPr lang="ko-KR" altLang="en-US" sz="24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0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4D08B443-7368-4C9A-BCC1-2EDFFFCC21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5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B9291D84-DEA7-4AE1-880A-814086EE54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6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2E0B19DE-70A6-4289-BA63-0D1805780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5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E40B57CA-90AF-4E67-938B-1E5F9E4FA0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88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F2F79DA-E1AE-41E1-8AE5-A421B4D901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31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F32BA36-BE70-4301-8519-897D99B02C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2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75631E2-55F7-4E14-AE8B-01C8D56001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ED298703-1827-4ED0-AC1E-362FB8C2FB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2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D801E86B-D40C-4651-9450-F1426701F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44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E83857BD-1D4B-4EDD-B9A1-EE8C5762E6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6559A1B8-7919-4881-B153-BAE110517A3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-15875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927350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6 </a:t>
            </a:r>
            <a:r>
              <a:rPr lang="ko-KR" altLang="en-US" sz="2000" b="1" dirty="0"/>
              <a:t>장 운영체제의 실제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1DB9FA2B-307A-4B7F-8A81-3471D261069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142875" y="769938"/>
            <a:ext cx="8793163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5) OLE(Object Linking and Embedding) </a:t>
            </a:r>
            <a:r>
              <a:rPr lang="ko-KR" altLang="en-US" b="1"/>
              <a:t>사용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응용 프로그램간의 자료 공유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6) </a:t>
            </a:r>
            <a:r>
              <a:rPr lang="ko-KR" altLang="en-US" b="1"/>
              <a:t>시스템이 작동하지 않아 </a:t>
            </a:r>
            <a:r>
              <a:rPr lang="en-US" altLang="ko-KR" b="1"/>
              <a:t>Control-Alt-Delete</a:t>
            </a:r>
            <a:r>
              <a:rPr lang="ko-KR" altLang="en-US" b="1"/>
              <a:t>를 눌러 사용하는 것은 인터럽트와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관련됨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※ </a:t>
            </a:r>
            <a:r>
              <a:rPr lang="ko-KR" altLang="en-US" b="1"/>
              <a:t>장치 구동기</a:t>
            </a:r>
            <a:r>
              <a:rPr lang="en-US" altLang="ko-KR" b="1"/>
              <a:t>(device driver)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컴퓨터 주변 장치를 만드는 업체에서 입</a:t>
            </a:r>
            <a:r>
              <a:rPr lang="en-US" altLang="ko-KR" b="1"/>
              <a:t>/</a:t>
            </a:r>
            <a:r>
              <a:rPr lang="ko-KR" altLang="en-US" b="1"/>
              <a:t>출력 장치를 제어하는 위해 공급하는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프로그램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입</a:t>
            </a:r>
            <a:r>
              <a:rPr lang="en-US" altLang="ko-KR" b="1"/>
              <a:t>· </a:t>
            </a:r>
            <a:r>
              <a:rPr lang="ko-KR" altLang="en-US" b="1"/>
              <a:t>출력 장비 업체가 개발하여 공급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입</a:t>
            </a:r>
            <a:r>
              <a:rPr lang="en-US" altLang="ko-KR" b="1"/>
              <a:t>· </a:t>
            </a:r>
            <a:r>
              <a:rPr lang="ko-KR" altLang="en-US" b="1"/>
              <a:t>출력 장비를 제어하는 일종의 제어 프로그램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③ 입</a:t>
            </a:r>
            <a:r>
              <a:rPr lang="en-US" altLang="ko-KR" b="1"/>
              <a:t>· </a:t>
            </a:r>
            <a:r>
              <a:rPr lang="ko-KR" altLang="en-US" b="1"/>
              <a:t>출력을 실행하는 일종의 서브루틴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4648428-AC77-45E7-840B-9E2612965BB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142875" y="714375"/>
            <a:ext cx="8715375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MS-DOS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1) MS-DOS</a:t>
            </a:r>
            <a:r>
              <a:rPr lang="ko-KR" altLang="en-US" b="1"/>
              <a:t>의 특징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① 문자 중심의 사용자 인터페이스</a:t>
            </a:r>
            <a:r>
              <a:rPr lang="en-US" altLang="ko-KR" b="1"/>
              <a:t>(CUI , Character User Interface)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작업을 위한 실행 명령을 문자로 직접 입력하여 실행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② Single-User, Single-Tasking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③ 파일 시스템의 디렉토리 구조는 트리 구조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④ </a:t>
            </a:r>
            <a:r>
              <a:rPr lang="en-US" altLang="ko-KR" b="1"/>
              <a:t>"MSDOS.SYS"</a:t>
            </a:r>
            <a:r>
              <a:rPr lang="ko-KR" altLang="en-US" b="1"/>
              <a:t>의 기능은 파일관리</a:t>
            </a:r>
            <a:r>
              <a:rPr lang="en-US" altLang="ko-KR" b="1"/>
              <a:t>, </a:t>
            </a:r>
            <a:r>
              <a:rPr lang="ko-KR" altLang="en-US" b="1"/>
              <a:t>주변장치 관리들임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⑤ </a:t>
            </a:r>
            <a:r>
              <a:rPr lang="en-US" altLang="ko-KR" b="1"/>
              <a:t>"IO.SYS"</a:t>
            </a:r>
            <a:r>
              <a:rPr lang="ko-KR" altLang="en-US" b="1"/>
              <a:t>의 기능은 입</a:t>
            </a:r>
            <a:r>
              <a:rPr lang="en-US" altLang="ko-KR" b="1"/>
              <a:t>, </a:t>
            </a:r>
            <a:r>
              <a:rPr lang="ko-KR" altLang="en-US" b="1"/>
              <a:t>출력 관리임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⑥ </a:t>
            </a:r>
            <a:r>
              <a:rPr lang="en-US" altLang="ko-KR" b="1"/>
              <a:t>'</a:t>
            </a:r>
            <a:r>
              <a:rPr lang="ko-KR" altLang="en-US" b="1"/>
              <a:t>가상디스크</a:t>
            </a:r>
            <a:r>
              <a:rPr lang="en-US" altLang="ko-KR" b="1"/>
              <a:t>(virtual disk)'</a:t>
            </a:r>
            <a:r>
              <a:rPr lang="ko-KR" altLang="en-US" b="1"/>
              <a:t>의 기능은 주기억장치의 일부를 디스크처럼 사용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(</a:t>
            </a:r>
            <a:r>
              <a:rPr lang="ko-KR" altLang="en-US" b="1"/>
              <a:t>가상디스크의 기능을 위해 장치 제어기가 필요하며 이름은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RAMDRIVE.SYS </a:t>
            </a:r>
            <a:r>
              <a:rPr lang="ko-KR" altLang="en-US" b="1"/>
              <a:t>임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2) </a:t>
            </a:r>
            <a:r>
              <a:rPr lang="ko-KR" altLang="en-US" b="1"/>
              <a:t>시스템 부팅 시 반드시 필요한 파일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① COMMAND.COM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② MSDOS.SYS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③ IO.SYS</a:t>
            </a:r>
            <a:endParaRPr lang="ko-KR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D303B92-61CD-4A7E-90F1-4549A453F5E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3315" name="직사각형 7"/>
          <p:cNvSpPr>
            <a:spLocks noChangeArrowheads="1"/>
          </p:cNvSpPr>
          <p:nvPr/>
        </p:nvSpPr>
        <p:spPr bwMode="auto">
          <a:xfrm>
            <a:off x="214313" y="714375"/>
            <a:ext cx="87153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3) MS-DOS </a:t>
            </a:r>
            <a:r>
              <a:rPr lang="ko-KR" altLang="en-US" b="1"/>
              <a:t>명령어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내부 명령어와 외부 명령어로 분류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내부 명령어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내부 명령어는 실행 과정이 간단하고 기본적인 기능을 수행하는 것으로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메모리에 항상 상주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Command.com</a:t>
            </a:r>
            <a:r>
              <a:rPr lang="ko-KR" altLang="en-US" b="1"/>
              <a:t>에 포함되어 있으며 처리 속도가 빠름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종류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357563"/>
            <a:ext cx="53736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07D77CB-831D-4A54-816E-02CC9787CE0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817563"/>
            <a:ext cx="892968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② 외부 명령어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실행 과정이 복잡하거나 자주 사용하지 않는 것으로</a:t>
            </a:r>
            <a:r>
              <a:rPr lang="en-US" altLang="ko-KR" b="1"/>
              <a:t>, </a:t>
            </a:r>
            <a:r>
              <a:rPr lang="ko-KR" altLang="en-US" b="1"/>
              <a:t>디스크에 파일로 저장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되어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실행 파일을 디스크에서 찾아 메모리로 옮긴 후 실행하므로 처리 속도가 느림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• </a:t>
            </a:r>
            <a:r>
              <a:rPr lang="ko-KR" altLang="en-US" b="1"/>
              <a:t>종류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46388"/>
            <a:ext cx="62960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6AD2D1F0-2804-4530-A249-9E055E81132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2862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1. </a:t>
            </a:r>
            <a:r>
              <a:rPr lang="ko-KR" altLang="en-US" sz="2000" b="1"/>
              <a:t>유닉스</a:t>
            </a:r>
            <a:r>
              <a:rPr lang="en-US" altLang="ko-KR" sz="2000" b="1"/>
              <a:t>(UNIX)</a:t>
            </a:r>
            <a:r>
              <a:rPr lang="ko-KR" altLang="en-US" sz="2000" b="1"/>
              <a:t>의 개요</a:t>
            </a:r>
          </a:p>
        </p:txBody>
      </p:sp>
      <p:sp>
        <p:nvSpPr>
          <p:cNvPr id="3076" name="직사각형 5"/>
          <p:cNvSpPr>
            <a:spLocks noChangeArrowheads="1"/>
          </p:cNvSpPr>
          <p:nvPr/>
        </p:nvSpPr>
        <p:spPr bwMode="auto">
          <a:xfrm>
            <a:off x="698500" y="1214438"/>
            <a:ext cx="8072438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arenBoth"/>
              <a:defRPr/>
            </a:pPr>
            <a:r>
              <a:rPr lang="en-US" altLang="ko-KR" b="1" dirty="0"/>
              <a:t>UNIX</a:t>
            </a:r>
            <a:r>
              <a:rPr lang="ko-KR" altLang="en-US" b="1" dirty="0"/>
              <a:t>의 특징 </a:t>
            </a:r>
            <a:endParaRPr lang="en-US" altLang="ko-KR" b="1" dirty="0"/>
          </a:p>
          <a:p>
            <a:pPr marL="342900" indent="-342900">
              <a:lnSpc>
                <a:spcPct val="130000"/>
              </a:lnSpc>
              <a:defRPr/>
            </a:pPr>
            <a:r>
              <a:rPr lang="en-US" altLang="ko-KR" b="1" dirty="0"/>
              <a:t>    1) </a:t>
            </a:r>
            <a:r>
              <a:rPr lang="ko-KR" altLang="en-US" b="1" dirty="0"/>
              <a:t>시분할 시스템을 위해 설계된 대화식 운영체제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/>
              <a:t>    2) </a:t>
            </a:r>
            <a:r>
              <a:rPr lang="ko-KR" altLang="en-US" b="1" dirty="0"/>
              <a:t>소스가 공개된 개방형 시스템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/>
              <a:t>    3) </a:t>
            </a:r>
            <a:r>
              <a:rPr lang="ko-KR" altLang="en-US" b="1" dirty="0"/>
              <a:t>대부분 </a:t>
            </a:r>
            <a:r>
              <a:rPr lang="en-US" altLang="ko-KR" b="1" dirty="0"/>
              <a:t>C</a:t>
            </a:r>
            <a:r>
              <a:rPr lang="ko-KR" altLang="en-US" b="1" dirty="0"/>
              <a:t>언어로 작성되어 이식성과 </a:t>
            </a:r>
            <a:r>
              <a:rPr lang="ko-KR" altLang="en-US" b="1" dirty="0" err="1"/>
              <a:t>확장성이</a:t>
            </a:r>
            <a:r>
              <a:rPr lang="ko-KR" altLang="en-US" b="1" dirty="0"/>
              <a:t> 높음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/>
              <a:t>    4) </a:t>
            </a:r>
            <a:r>
              <a:rPr lang="ko-KR" altLang="en-US" b="1" dirty="0"/>
              <a:t>멀티 유저</a:t>
            </a:r>
            <a:r>
              <a:rPr lang="en-US" altLang="ko-KR" b="1" dirty="0"/>
              <a:t>, </a:t>
            </a:r>
            <a:r>
              <a:rPr lang="ko-KR" altLang="en-US" b="1" dirty="0"/>
              <a:t>멀티 </a:t>
            </a:r>
            <a:r>
              <a:rPr lang="ko-KR" altLang="en-US" b="1" dirty="0" err="1"/>
              <a:t>태스킹을</a:t>
            </a:r>
            <a:r>
              <a:rPr lang="ko-KR" altLang="en-US" b="1" dirty="0"/>
              <a:t> 지원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/>
              <a:t>    5) </a:t>
            </a:r>
            <a:r>
              <a:rPr lang="ko-KR" altLang="en-US" b="1" dirty="0" err="1"/>
              <a:t>트리구조의</a:t>
            </a:r>
            <a:r>
              <a:rPr lang="ko-KR" altLang="en-US" b="1" dirty="0"/>
              <a:t> 파일 시스템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b="1" dirty="0"/>
              <a:t>    6) </a:t>
            </a:r>
            <a:r>
              <a:rPr lang="ko-KR" altLang="en-US" b="1" dirty="0"/>
              <a:t>프로세스 간 통신을 위하여 주로 소켓을 사용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108C16B-148D-49B0-92AD-09BF231B8FF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85750" y="714375"/>
            <a:ext cx="835818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(2) UNIX </a:t>
            </a:r>
            <a:r>
              <a:rPr lang="ko-KR" altLang="en-US" b="1"/>
              <a:t>시스템의 구성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커널</a:t>
            </a:r>
            <a:r>
              <a:rPr lang="en-US" altLang="ko-KR" b="1"/>
              <a:t>(Kernel)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</a:t>
            </a:r>
            <a:r>
              <a:rPr lang="en-US" altLang="ko-KR" b="1"/>
              <a:t>UNIX </a:t>
            </a:r>
            <a:r>
              <a:rPr lang="ko-KR" altLang="en-US" b="1"/>
              <a:t>시스템의 가장 핵심적인 부분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항상 주기억장치에 상주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하드웨어와 프로그램간의 인터페이스 역할을 담당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프로세스 관리</a:t>
            </a:r>
            <a:r>
              <a:rPr lang="en-US" altLang="ko-KR" b="1"/>
              <a:t>, </a:t>
            </a:r>
            <a:r>
              <a:rPr lang="ko-KR" altLang="en-US" b="1"/>
              <a:t>기억장치 관리</a:t>
            </a:r>
            <a:r>
              <a:rPr lang="en-US" altLang="ko-KR" b="1"/>
              <a:t>, </a:t>
            </a:r>
            <a:r>
              <a:rPr lang="ko-KR" altLang="en-US" b="1"/>
              <a:t>입출력 관리</a:t>
            </a:r>
            <a:r>
              <a:rPr lang="en-US" altLang="ko-KR" b="1"/>
              <a:t>, </a:t>
            </a:r>
            <a:r>
              <a:rPr lang="ko-KR" altLang="en-US" b="1"/>
              <a:t>파일 관리</a:t>
            </a:r>
            <a:r>
              <a:rPr lang="en-US" altLang="ko-KR" b="1"/>
              <a:t>, </a:t>
            </a:r>
            <a:r>
              <a:rPr lang="ko-KR" altLang="en-US" b="1"/>
              <a:t>프로세스간의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</a:t>
            </a:r>
            <a:r>
              <a:rPr lang="ko-KR" altLang="en-US" b="1"/>
              <a:t> 통신등을 수행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하드웨어를 보호하고 응용 프로그램들에게 서비스를 제공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쉘</a:t>
            </a:r>
            <a:r>
              <a:rPr lang="en-US" altLang="ko-KR" b="1"/>
              <a:t>(Shell)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명령어 해석기로 사용자의 명령어를 인식하여 필요한 프로그램을 호출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하고 그 명령을 수행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사용자와 시스템 간의 인터페이스를 담당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③ Bourne shell, C shell</a:t>
            </a:r>
            <a:r>
              <a:rPr lang="ko-KR" altLang="en-US" b="1"/>
              <a:t>등을 사용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도스의 “</a:t>
            </a:r>
            <a:r>
              <a:rPr lang="en-US" altLang="ko-KR" b="1"/>
              <a:t>command.com"</a:t>
            </a:r>
            <a:r>
              <a:rPr lang="ko-KR" altLang="en-US" b="1"/>
              <a:t>과 같은 역할을 수행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D13C348-A80D-40DC-9C61-CD62335C54F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직사각형 5"/>
          <p:cNvSpPr>
            <a:spLocks noChangeArrowheads="1"/>
          </p:cNvSpPr>
          <p:nvPr/>
        </p:nvSpPr>
        <p:spPr bwMode="auto">
          <a:xfrm>
            <a:off x="214313" y="879475"/>
            <a:ext cx="8643937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(3) UNIX </a:t>
            </a:r>
            <a:r>
              <a:rPr lang="ko-KR" altLang="en-US" b="1"/>
              <a:t>파일 시스템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특징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</a:t>
            </a:r>
            <a:r>
              <a:rPr lang="en-US" altLang="ko-KR" b="1"/>
              <a:t>UNIX </a:t>
            </a:r>
            <a:r>
              <a:rPr lang="ko-KR" altLang="en-US" b="1"/>
              <a:t>파일 시스템의 디렉토리 구조는 트리 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디렉토리나 주변장치를 파일로 간주하여 처리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③ 파일 생성 및 삭제 기능</a:t>
            </a:r>
            <a:r>
              <a:rPr lang="en-US" altLang="ko-KR" b="1"/>
              <a:t>, </a:t>
            </a:r>
            <a:r>
              <a:rPr lang="ko-KR" altLang="en-US" b="1"/>
              <a:t>보호 기능이 있음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④ 운영체제의 핵심 부분인 커널에 의해 디렉토리가 관리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⑤ </a:t>
            </a:r>
            <a:r>
              <a:rPr lang="en-US" altLang="ko-KR" b="1"/>
              <a:t>UNIX </a:t>
            </a:r>
            <a:r>
              <a:rPr lang="ko-KR" altLang="en-US" b="1"/>
              <a:t>시스템 구조는 사용자</a:t>
            </a:r>
            <a:r>
              <a:rPr lang="en-US" altLang="ko-KR" b="1"/>
              <a:t>-</a:t>
            </a:r>
            <a:r>
              <a:rPr lang="ko-KR" altLang="en-US" b="1"/>
              <a:t>쉘</a:t>
            </a:r>
            <a:r>
              <a:rPr lang="en-US" altLang="ko-KR" b="1"/>
              <a:t>-</a:t>
            </a:r>
            <a:r>
              <a:rPr lang="ko-KR" altLang="en-US" b="1"/>
              <a:t>커널</a:t>
            </a:r>
            <a:r>
              <a:rPr lang="en-US" altLang="ko-KR" b="1"/>
              <a:t>-</a:t>
            </a:r>
            <a:r>
              <a:rPr lang="ko-KR" altLang="en-US" b="1"/>
              <a:t>하드웨어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구조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부트 블록 </a:t>
            </a:r>
            <a:r>
              <a:rPr lang="en-US" altLang="ko-KR" b="1"/>
              <a:t>: </a:t>
            </a:r>
            <a:r>
              <a:rPr lang="ko-KR" altLang="en-US" b="1"/>
              <a:t>부팅 시 필요한 코드를 저장하고 있는 블록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슈퍼 블록 </a:t>
            </a:r>
            <a:r>
              <a:rPr lang="en-US" altLang="ko-KR" b="1"/>
              <a:t>: </a:t>
            </a:r>
            <a:r>
              <a:rPr lang="ko-KR" altLang="en-US" b="1"/>
              <a:t>전체 파일 시스템에 대한 정보를 저장하고 있는 블록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사용가능한 </a:t>
            </a:r>
            <a:r>
              <a:rPr lang="en-US" altLang="ko-KR" b="1"/>
              <a:t>i-node</a:t>
            </a:r>
            <a:r>
              <a:rPr lang="ko-KR" altLang="en-US" b="1"/>
              <a:t>의 개수를 알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file </a:t>
            </a:r>
            <a:r>
              <a:rPr lang="ko-KR" altLang="en-US" b="1"/>
              <a:t>시스템마다 각각의 슈퍼 블록을 가지고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사용 가능한 디스크 블록의 개수를 알 수 있음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1C277DC-C887-4B56-B3E7-FCB0AC78733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4313" y="928688"/>
            <a:ext cx="857250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③ </a:t>
            </a:r>
            <a:r>
              <a:rPr lang="en-US" altLang="ko-KR" b="1"/>
              <a:t>I-node </a:t>
            </a:r>
            <a:r>
              <a:rPr lang="ko-KR" altLang="en-US" b="1"/>
              <a:t>블록 </a:t>
            </a:r>
            <a:r>
              <a:rPr lang="en-US" altLang="ko-KR" b="1"/>
              <a:t>: </a:t>
            </a:r>
            <a:r>
              <a:rPr lang="ko-KR" altLang="en-US" b="1"/>
              <a:t>각 파일이나 디렉토리에 대한 모든 정보를 저장하고 있는 블록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소유자의 사용자 번호 및 그룹 번호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크기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타입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생성 시기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최종 변경 시기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최근 사용 시기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파일의 보호 권한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파일 링크 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데이터가 저장된 블록의 시작 주소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A512B25-EAEF-46CC-8398-9F8ECA3B475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직사각형 3"/>
          <p:cNvSpPr>
            <a:spLocks noChangeArrowheads="1"/>
          </p:cNvSpPr>
          <p:nvPr/>
        </p:nvSpPr>
        <p:spPr bwMode="auto">
          <a:xfrm>
            <a:off x="247650" y="771525"/>
            <a:ext cx="83788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4) </a:t>
            </a:r>
            <a:r>
              <a:rPr lang="ko-KR" altLang="en-US" b="1"/>
              <a:t>파일 시스템 보호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① 사용자 구분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Owner(</a:t>
            </a:r>
            <a:r>
              <a:rPr lang="ko-KR" altLang="en-US" b="1"/>
              <a:t>파일 소유자</a:t>
            </a:r>
            <a:r>
              <a:rPr lang="en-US" altLang="ko-KR" b="1"/>
              <a:t>), Group(</a:t>
            </a:r>
            <a:r>
              <a:rPr lang="ko-KR" altLang="en-US" b="1"/>
              <a:t>그가 속한 그룹</a:t>
            </a:r>
            <a:r>
              <a:rPr lang="en-US" altLang="ko-KR" b="1"/>
              <a:t>), Other(</a:t>
            </a:r>
            <a:r>
              <a:rPr lang="ko-KR" altLang="en-US" b="1"/>
              <a:t>기타 사용자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② 접근 허가 방식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r(read, </a:t>
            </a:r>
            <a:r>
              <a:rPr lang="ko-KR" altLang="en-US" b="1"/>
              <a:t>읽기</a:t>
            </a:r>
            <a:r>
              <a:rPr lang="en-US" altLang="ko-KR" b="1"/>
              <a:t>), w(write, </a:t>
            </a:r>
            <a:r>
              <a:rPr lang="ko-KR" altLang="en-US" b="1"/>
              <a:t>쓰기</a:t>
            </a:r>
            <a:r>
              <a:rPr lang="en-US" altLang="ko-KR" b="1"/>
              <a:t>), x(execute, </a:t>
            </a:r>
            <a:r>
              <a:rPr lang="ko-KR" altLang="en-US" b="1"/>
              <a:t>실행</a:t>
            </a:r>
            <a:r>
              <a:rPr lang="en-US" altLang="ko-KR" b="1"/>
              <a:t>), -(</a:t>
            </a:r>
            <a:r>
              <a:rPr lang="ko-KR" altLang="en-US" b="1"/>
              <a:t>허가금지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③ 사용 예</a:t>
            </a:r>
            <a:r>
              <a:rPr lang="en-US" altLang="ko-KR" b="1"/>
              <a:t>(-rwxrwxr--)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첫 번째 기호는 파일인지 디렉토리인지 구분</a:t>
            </a:r>
            <a:r>
              <a:rPr lang="en-US" altLang="ko-KR" b="1"/>
              <a:t>(d : </a:t>
            </a:r>
            <a:r>
              <a:rPr lang="ko-KR" altLang="en-US" b="1"/>
              <a:t>디렉토리</a:t>
            </a:r>
            <a:r>
              <a:rPr lang="en-US" altLang="ko-KR" b="1"/>
              <a:t>, - : </a:t>
            </a:r>
            <a:r>
              <a:rPr lang="ko-KR" altLang="en-US" b="1"/>
              <a:t>파일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파일 소유자에게 </a:t>
            </a:r>
            <a:r>
              <a:rPr lang="en-US" altLang="ko-KR" b="1"/>
              <a:t>rwx </a:t>
            </a:r>
            <a:r>
              <a:rPr lang="ko-KR" altLang="en-US" b="1"/>
              <a:t>허용</a:t>
            </a:r>
            <a:r>
              <a:rPr lang="en-US" altLang="ko-KR" b="1"/>
              <a:t>, Group</a:t>
            </a:r>
            <a:r>
              <a:rPr lang="ko-KR" altLang="en-US" b="1"/>
              <a:t>에게 </a:t>
            </a:r>
            <a:r>
              <a:rPr lang="en-US" altLang="ko-KR" b="1"/>
              <a:t>rwx </a:t>
            </a:r>
            <a:r>
              <a:rPr lang="ko-KR" altLang="en-US" b="1"/>
              <a:t>허용</a:t>
            </a:r>
            <a:r>
              <a:rPr lang="en-US" altLang="ko-KR" b="1"/>
              <a:t>, Other</a:t>
            </a:r>
            <a:r>
              <a:rPr lang="ko-KR" altLang="en-US" b="1"/>
              <a:t>에게 </a:t>
            </a:r>
            <a:r>
              <a:rPr lang="en-US" altLang="ko-KR" b="1"/>
              <a:t>r </a:t>
            </a:r>
            <a:r>
              <a:rPr lang="ko-KR" altLang="en-US" b="1"/>
              <a:t>허용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⇨ 파일이며 소유자와 그룹은 읽고</a:t>
            </a:r>
            <a:r>
              <a:rPr lang="en-US" altLang="ko-KR" b="1"/>
              <a:t>, </a:t>
            </a:r>
            <a:r>
              <a:rPr lang="ko-KR" altLang="en-US" b="1"/>
              <a:t>쓰고 실행하는 것이 가능하지만 기타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사용자에게는 읽기만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④ 파일 보호 기법 중 접근 제어</a:t>
            </a:r>
            <a:r>
              <a:rPr lang="en-US" altLang="ko-KR" b="1"/>
              <a:t>(Access control)</a:t>
            </a:r>
            <a:r>
              <a:rPr lang="ko-KR" altLang="en-US" b="1"/>
              <a:t>에 해당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5F49C66C-6DB1-4C57-8A17-0F1DAA23596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직사각형 6"/>
          <p:cNvSpPr>
            <a:spLocks noChangeArrowheads="1"/>
          </p:cNvSpPr>
          <p:nvPr/>
        </p:nvSpPr>
        <p:spPr bwMode="auto">
          <a:xfrm>
            <a:off x="142875" y="658813"/>
            <a:ext cx="88582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(4) UNIX </a:t>
            </a:r>
            <a:r>
              <a:rPr lang="ko-KR" altLang="en-US" b="1"/>
              <a:t>명령어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1) Fork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새로운 프로세스를 생성</a:t>
            </a:r>
            <a:r>
              <a:rPr lang="en-US" altLang="ko-KR" b="1"/>
              <a:t>(</a:t>
            </a:r>
            <a:r>
              <a:rPr lang="ko-KR" altLang="en-US" b="1"/>
              <a:t>프로세스 복제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2) Exec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새로운 프로세스를 수행</a:t>
            </a:r>
          </a:p>
          <a:p>
            <a:pPr eaLnBrk="1" hangingPunct="1">
              <a:lnSpc>
                <a:spcPct val="120000"/>
              </a:lnSpc>
            </a:pPr>
            <a:r>
              <a:rPr lang="da-DK" altLang="ko-KR" b="1"/>
              <a:t>    3) Chmod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파일에 대한 액세스</a:t>
            </a:r>
            <a:r>
              <a:rPr lang="en-US" altLang="ko-KR" b="1"/>
              <a:t>(</a:t>
            </a:r>
            <a:r>
              <a:rPr lang="ko-KR" altLang="en-US" b="1"/>
              <a:t>읽기</a:t>
            </a:r>
            <a:r>
              <a:rPr lang="en-US" altLang="ko-KR" b="1"/>
              <a:t>, </a:t>
            </a:r>
            <a:r>
              <a:rPr lang="ko-KR" altLang="en-US" b="1"/>
              <a:t>쓰기</a:t>
            </a:r>
            <a:r>
              <a:rPr lang="en-US" altLang="ko-KR" b="1"/>
              <a:t>, </a:t>
            </a:r>
            <a:r>
              <a:rPr lang="ko-KR" altLang="en-US" b="1"/>
              <a:t>실행</a:t>
            </a:r>
            <a:r>
              <a:rPr lang="en-US" altLang="ko-KR" b="1"/>
              <a:t>) </a:t>
            </a:r>
            <a:r>
              <a:rPr lang="ko-KR" altLang="en-US" b="1"/>
              <a:t>권한을 설정하여 파일의 사용 허가를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지정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4) Pipe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프로세스 간 통신을 위한 경로를 설정하여 프로세스간 정보교환이 가능하게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① 전송되는 데이터는 </a:t>
            </a:r>
            <a:r>
              <a:rPr lang="en-US" altLang="ko-KR" b="1"/>
              <a:t>FIFO(First In First Out) </a:t>
            </a:r>
            <a:r>
              <a:rPr lang="ko-KR" altLang="en-US" b="1"/>
              <a:t>방식으로 상대에게 전달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② 프로세스 간의 생산자</a:t>
            </a:r>
            <a:r>
              <a:rPr lang="en-US" altLang="ko-KR" b="1"/>
              <a:t>-</a:t>
            </a:r>
            <a:r>
              <a:rPr lang="ko-KR" altLang="en-US" b="1"/>
              <a:t>소비자 모델의 데이터 전달을 위한 큐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5) Wait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하위 프로세스 중의 하나가 종료될 때 까지 상위 프로세스를 임시 중지시킴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6) Mount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기존 파일 시스템에 새로운 파일 시스템을 서브디렉토리에 연결할 때 사용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53C31C5-BA9F-495C-8594-B28B922BB5E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219" name="직사각형 7"/>
          <p:cNvSpPr>
            <a:spLocks noChangeArrowheads="1"/>
          </p:cNvSpPr>
          <p:nvPr/>
        </p:nvSpPr>
        <p:spPr bwMode="auto">
          <a:xfrm>
            <a:off x="112713" y="749300"/>
            <a:ext cx="8929687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     7) Ls : </a:t>
            </a:r>
            <a:r>
              <a:rPr lang="ko-KR" altLang="en-US" b="1"/>
              <a:t>현재 디렉토리의 파일 목록을 표시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8) Cp : </a:t>
            </a:r>
            <a:r>
              <a:rPr lang="ko-KR" altLang="en-US" b="1"/>
              <a:t>파일을 복사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9) Mv : </a:t>
            </a:r>
            <a:r>
              <a:rPr lang="ko-KR" altLang="en-US" b="1"/>
              <a:t>파일을 이동시키거나 이름을 변경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10) Rm : </a:t>
            </a:r>
            <a:r>
              <a:rPr lang="ko-KR" altLang="en-US" b="1"/>
              <a:t>파일을 삭제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11) Cat : </a:t>
            </a:r>
            <a:r>
              <a:rPr lang="ko-KR" altLang="en-US" b="1"/>
              <a:t>유닉스 시스템에서 파일의 내용을 화면에 출력할 때 사용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※ </a:t>
            </a:r>
            <a:r>
              <a:rPr lang="ko-KR" altLang="en-US" b="1"/>
              <a:t>명령어를 백그라운드로 수행시킬 때 가장 큰 장점은 수행중인 명령문이 끝나기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전에 다른 명령문을 입력할 수 있음</a:t>
            </a:r>
            <a:r>
              <a:rPr lang="en-US" altLang="ko-KR" b="1"/>
              <a:t>(</a:t>
            </a:r>
            <a:r>
              <a:rPr lang="ko-KR" altLang="en-US" b="1"/>
              <a:t>명령어 끝에 </a:t>
            </a:r>
            <a:r>
              <a:rPr lang="en-US" altLang="ko-KR" b="1"/>
              <a:t>&amp;</a:t>
            </a:r>
            <a:r>
              <a:rPr lang="ko-KR" altLang="en-US" b="1"/>
              <a:t>을 입력함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30000"/>
              </a:lnSpc>
            </a:pP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(5) </a:t>
            </a:r>
            <a:r>
              <a:rPr lang="ko-KR" altLang="en-US" b="1"/>
              <a:t>개방형 시스템</a:t>
            </a:r>
            <a:r>
              <a:rPr lang="en-US" altLang="ko-KR" b="1"/>
              <a:t>(Open System)</a:t>
            </a:r>
            <a:r>
              <a:rPr lang="ko-KR" altLang="en-US" b="1"/>
              <a:t>의 특징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구조가 공개되어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제품의 공급자가 많음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표준이 정해져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라이센스 비용이 저렴함</a:t>
            </a:r>
            <a:endParaRPr lang="en-US" altLang="ko-KR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F2D6E996-595B-4D26-8CA1-F6B62A081FD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571500" y="1071563"/>
            <a:ext cx="864393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(1) </a:t>
            </a:r>
            <a:r>
              <a:rPr lang="ko-KR" altLang="en-US" b="1"/>
              <a:t>윈도우</a:t>
            </a:r>
            <a:r>
              <a:rPr lang="en-US" altLang="ko-KR" b="1"/>
              <a:t>(Windows)</a:t>
            </a:r>
            <a:r>
              <a:rPr lang="ko-KR" altLang="en-US" b="1"/>
              <a:t>의 특징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그래픽 사용자 인터페이스</a:t>
            </a:r>
            <a:r>
              <a:rPr lang="en-US" altLang="ko-KR" b="1"/>
              <a:t>(GUI , Graphic User Interface)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선점형 멀티태스킹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동시에 여러 개의 프로그램 실행 가능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문제 발생시 해당 프로그램 강제 종료 가능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FAT32 </a:t>
            </a:r>
            <a:r>
              <a:rPr lang="ko-KR" altLang="en-US" b="1"/>
              <a:t>파일 시스템 사용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파일이나 하위 디렉토리가 디스크에서 어떤 위치에 저장되어 있는지의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위치 정보를 저장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PnP(Plug and Play) </a:t>
            </a:r>
            <a:r>
              <a:rPr lang="ko-KR" altLang="en-US" b="1"/>
              <a:t>사용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① 컴퓨터 시스템에 하드웨어를 설치했을 때 해당 하드웨어를 운영체제가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자동으로 인식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② 사용자가 직접 환경을 할 필요 없음</a:t>
            </a:r>
          </a:p>
        </p:txBody>
      </p:sp>
      <p:sp>
        <p:nvSpPr>
          <p:cNvPr id="10244" name="직사각형 3"/>
          <p:cNvSpPr>
            <a:spLocks noChangeArrowheads="1"/>
          </p:cNvSpPr>
          <p:nvPr/>
        </p:nvSpPr>
        <p:spPr bwMode="auto">
          <a:xfrm>
            <a:off x="214313" y="642938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2. </a:t>
            </a:r>
            <a:r>
              <a:rPr lang="ko-KR" altLang="en-US" sz="2000" b="1"/>
              <a:t>윈도우</a:t>
            </a:r>
            <a:r>
              <a:rPr lang="en-US" altLang="ko-KR" sz="2000" b="1"/>
              <a:t>(Windows) </a:t>
            </a:r>
            <a:r>
              <a:rPr lang="ko-KR" altLang="en-US" sz="2000" b="1"/>
              <a:t>및 </a:t>
            </a:r>
            <a:r>
              <a:rPr lang="en-US" altLang="ko-KR" sz="2000" b="1"/>
              <a:t>MS-DOS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1088</Words>
  <Application>Microsoft Office PowerPoint</Application>
  <PresentationFormat>화면 슬라이드 쇼(4:3)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HY중고딕</vt:lpstr>
      <vt:lpstr>견고딕</vt:lpstr>
      <vt:lpstr>굴림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Dong Hyun Kim</cp:lastModifiedBy>
  <cp:revision>61</cp:revision>
  <dcterms:created xsi:type="dcterms:W3CDTF">2009-03-02T07:39:04Z</dcterms:created>
  <dcterms:modified xsi:type="dcterms:W3CDTF">2022-08-16T02:38:30Z</dcterms:modified>
</cp:coreProperties>
</file>