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19"/>
  </p:notesMasterIdLst>
  <p:sldIdLst>
    <p:sldId id="456" r:id="rId5"/>
    <p:sldId id="463" r:id="rId6"/>
    <p:sldId id="438" r:id="rId7"/>
    <p:sldId id="464" r:id="rId8"/>
    <p:sldId id="465" r:id="rId9"/>
    <p:sldId id="466" r:id="rId10"/>
    <p:sldId id="467" r:id="rId11"/>
    <p:sldId id="468" r:id="rId12"/>
    <p:sldId id="479" r:id="rId13"/>
    <p:sldId id="480" r:id="rId14"/>
    <p:sldId id="446" r:id="rId15"/>
    <p:sldId id="469" r:id="rId16"/>
    <p:sldId id="470" r:id="rId17"/>
    <p:sldId id="322" r:id="rId18"/>
  </p:sldIdLst>
  <p:sldSz cx="9144000" cy="6858000" type="screen4x3"/>
  <p:notesSz cx="7104063" cy="10234613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형 이" initials="기이" lastIdx="1" clrIdx="0">
    <p:extLst>
      <p:ext uri="{19B8F6BF-5375-455C-9EA6-DF929625EA0E}">
        <p15:presenceInfo xmlns:p15="http://schemas.microsoft.com/office/powerpoint/2012/main" userId="aa80eca385ac8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  <a:srgbClr val="FF0000"/>
    <a:srgbClr val="FF6600"/>
    <a:srgbClr val="EAE01E"/>
    <a:srgbClr val="9D9D9D"/>
    <a:srgbClr val="E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A525F69-72E2-4DDF-AFB7-A47BDEEDBF3D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55501A-69C0-46D2-A969-B9754B299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7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99B-602C-4410-9EAF-538FDA6F097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DEF3-7646-43C7-938C-F7F05DE2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1707-271C-48B5-9DB5-3A4AF2C65E3B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ED43-651D-4BC4-8055-62804EAB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367F-AA55-40A4-BE3E-83241379561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CE41-D660-4B47-8380-AF9F0AD2D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93F69-AEB2-4746-AF2E-3D3A9A1DB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r>
              <a:rPr lang="ko-KR" altLang="en-US" dirty="0"/>
              <a:t>통신과 로봇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ABCF9-06AA-48FB-A2AC-6830541C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6354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44A6B28-CA99-F831-B27D-534398CADEE0}"/>
              </a:ext>
            </a:extLst>
          </p:cNvPr>
          <p:cNvSpPr txBox="1">
            <a:spLocks/>
          </p:cNvSpPr>
          <p:nvPr/>
        </p:nvSpPr>
        <p:spPr>
          <a:xfrm>
            <a:off x="1143000" y="391715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우송대학교 </a:t>
            </a:r>
            <a:r>
              <a:rPr lang="en-US" altLang="ko-KR" sz="1800" dirty="0"/>
              <a:t>IT</a:t>
            </a:r>
            <a:r>
              <a:rPr lang="ko-KR" altLang="en-US" sz="1800" dirty="0"/>
              <a:t>센터</a:t>
            </a:r>
            <a:endParaRPr lang="en-US" altLang="ko-KR" sz="1800" dirty="0"/>
          </a:p>
          <a:p>
            <a:r>
              <a:rPr lang="ko-KR" altLang="en-US" sz="1800" dirty="0"/>
              <a:t>응용로봇</a:t>
            </a:r>
            <a:r>
              <a:rPr lang="en-US" altLang="ko-KR" sz="1800" dirty="0"/>
              <a:t>SW</a:t>
            </a:r>
            <a:r>
              <a:rPr lang="ko-KR" altLang="en-US" sz="1800" dirty="0"/>
              <a:t> 전임교수 </a:t>
            </a:r>
            <a:r>
              <a:rPr lang="en-US" altLang="ko-KR" sz="1800" dirty="0"/>
              <a:t>: </a:t>
            </a:r>
            <a:r>
              <a:rPr lang="ko-KR" altLang="en-US" sz="1800" dirty="0"/>
              <a:t>황동하</a:t>
            </a:r>
            <a:endParaRPr lang="en-US" altLang="ko-KR" sz="1800" dirty="0"/>
          </a:p>
          <a:p>
            <a:r>
              <a:rPr lang="en-US" altLang="ko-KR" sz="1800" dirty="0"/>
              <a:t>010-2512-6818</a:t>
            </a:r>
          </a:p>
          <a:p>
            <a:r>
              <a:rPr lang="en-US" altLang="ko-KR" sz="1800" dirty="0" err="1"/>
              <a:t>mrt2020@daum.net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636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356B07-BBB5-4E81-BF07-97F38E75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RS-232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TTL</a:t>
            </a:r>
            <a:r>
              <a:rPr lang="ko-KR" altLang="en-US" dirty="0"/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C90FDB4-4C23-49AB-B42C-3C5AB158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1397794"/>
            <a:ext cx="6219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127D-4000-43BC-9685-79E7C38EB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UART </a:t>
            </a:r>
            <a:r>
              <a:rPr lang="ko-KR" altLang="en-US" dirty="0"/>
              <a:t>통신 실습</a:t>
            </a:r>
            <a:r>
              <a:rPr lang="en-US" altLang="ko-KR" dirty="0"/>
              <a:t>- </a:t>
            </a:r>
            <a:r>
              <a:rPr lang="ko-KR" altLang="en-US" dirty="0" err="1"/>
              <a:t>유선편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BFA74-2B13-41B7-B84E-B2C2D368B7C7}"/>
              </a:ext>
            </a:extLst>
          </p:cNvPr>
          <p:cNvSpPr txBox="1"/>
          <p:nvPr/>
        </p:nvSpPr>
        <p:spPr>
          <a:xfrm>
            <a:off x="1538708" y="3850341"/>
            <a:ext cx="6066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ICM-P01메뉴얼.pdf을 참고 하여 </a:t>
            </a:r>
            <a:r>
              <a:rPr lang="en-US" altLang="ko-KR" dirty="0"/>
              <a:t>Pixy APP</a:t>
            </a:r>
            <a:r>
              <a:rPr lang="ko-KR" altLang="en-US" dirty="0"/>
              <a:t>에서 </a:t>
            </a:r>
            <a:r>
              <a:rPr lang="en-US" altLang="ko-KR" dirty="0"/>
              <a:t>Pixy</a:t>
            </a:r>
            <a:r>
              <a:rPr lang="ko-KR" altLang="en-US" dirty="0"/>
              <a:t>다루기 실습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UNO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연결 기기</a:t>
            </a:r>
            <a:r>
              <a:rPr lang="en-US" altLang="ko-KR" dirty="0"/>
              <a:t>2</a:t>
            </a:r>
            <a:r>
              <a:rPr lang="ko-KR" altLang="en-US" dirty="0"/>
              <a:t>기기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87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ICM</a:t>
            </a:r>
            <a:r>
              <a:rPr lang="ko-KR" altLang="en-US" dirty="0"/>
              <a:t>이 인식한 카메라 결과 값에 따라</a:t>
            </a:r>
            <a:endParaRPr lang="en-US" altLang="ko-KR" dirty="0"/>
          </a:p>
          <a:p>
            <a:r>
              <a:rPr lang="en-US" altLang="ko-KR" dirty="0"/>
              <a:t>NANO</a:t>
            </a:r>
            <a:r>
              <a:rPr lang="ko-KR" altLang="en-US" dirty="0"/>
              <a:t>에서 출력되는 </a:t>
            </a:r>
            <a:r>
              <a:rPr lang="en-US" altLang="ko-KR" dirty="0"/>
              <a:t>UART </a:t>
            </a:r>
            <a:r>
              <a:rPr lang="ko-KR" altLang="en-US" dirty="0"/>
              <a:t>신호를 확인하고 </a:t>
            </a:r>
            <a:r>
              <a:rPr lang="en-US" altLang="ko-KR" dirty="0"/>
              <a:t>–Serial Print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실제 로봇에 전달되는 </a:t>
            </a:r>
            <a:r>
              <a:rPr lang="en-US" altLang="ko-KR" dirty="0"/>
              <a:t>3</a:t>
            </a:r>
            <a:r>
              <a:rPr lang="ko-KR" altLang="en-US" dirty="0"/>
              <a:t>선에 대해 알아 보고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선에 </a:t>
            </a:r>
            <a:r>
              <a:rPr lang="en-US" altLang="ko-KR" dirty="0"/>
              <a:t>UNO</a:t>
            </a:r>
            <a:r>
              <a:rPr lang="ko-KR" altLang="en-US" dirty="0"/>
              <a:t>를 연결하여 신호를 캡쳐 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984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우노에서</a:t>
            </a:r>
            <a:r>
              <a:rPr lang="ko-KR" altLang="en-US" dirty="0"/>
              <a:t> 캡처한 내용을 이해 하고 </a:t>
            </a:r>
            <a:endParaRPr lang="en-US" altLang="ko-KR" dirty="0"/>
          </a:p>
          <a:p>
            <a:r>
              <a:rPr lang="ko-KR" altLang="en-US" dirty="0"/>
              <a:t>이를 로봇에 </a:t>
            </a:r>
            <a:r>
              <a:rPr lang="ko-KR" altLang="en-US" dirty="0" err="1"/>
              <a:t>연결했을때</a:t>
            </a:r>
            <a:r>
              <a:rPr lang="ko-KR" altLang="en-US" dirty="0"/>
              <a:t> 오동작의 하는 원인을 이해 하고 </a:t>
            </a:r>
            <a:endParaRPr lang="en-US" altLang="ko-KR" dirty="0"/>
          </a:p>
          <a:p>
            <a:r>
              <a:rPr lang="ko-KR" altLang="en-US" dirty="0"/>
              <a:t>이를 해결 하기 위한 방법 찾기</a:t>
            </a:r>
          </a:p>
        </p:txBody>
      </p:sp>
    </p:spTree>
    <p:extLst>
      <p:ext uri="{BB962C8B-B14F-4D97-AF65-F5344CB8AC3E}">
        <p14:creationId xmlns:p14="http://schemas.microsoft.com/office/powerpoint/2010/main" val="277645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F07591-292E-4E8B-A897-B399515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1155208-8724-488C-85BA-751C59A7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12754"/>
          </a:xfrm>
        </p:spPr>
        <p:txBody>
          <a:bodyPr/>
          <a:lstStyle/>
          <a:p>
            <a:r>
              <a:rPr lang="ko-KR" altLang="en-US" dirty="0"/>
              <a:t>통신이란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42622D-4F15-4469-AA3C-2879D87D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9103"/>
            <a:ext cx="7886700" cy="4587860"/>
          </a:xfrm>
        </p:spPr>
        <p:txBody>
          <a:bodyPr/>
          <a:lstStyle/>
          <a:p>
            <a:r>
              <a:rPr lang="en-US" altLang="ko-KR" dirty="0"/>
              <a:t>MCU</a:t>
            </a:r>
            <a:r>
              <a:rPr lang="ko-KR" altLang="en-US" dirty="0"/>
              <a:t>와 부품 또는 모듈 또는 </a:t>
            </a:r>
            <a:r>
              <a:rPr lang="ko-KR" altLang="en-US" dirty="0" err="1"/>
              <a:t>이기종간의</a:t>
            </a:r>
            <a:r>
              <a:rPr lang="ko-KR" altLang="en-US" dirty="0"/>
              <a:t> 연결과 연동을 담당</a:t>
            </a:r>
            <a:endParaRPr lang="en-US" altLang="ko-KR" dirty="0"/>
          </a:p>
          <a:p>
            <a:r>
              <a:rPr lang="ko-KR" altLang="en-US" dirty="0"/>
              <a:t>모든 통신의 기본은 </a:t>
            </a:r>
            <a:r>
              <a:rPr lang="en-US" altLang="ko-KR" dirty="0"/>
              <a:t>UART </a:t>
            </a:r>
            <a:r>
              <a:rPr lang="ko-KR" altLang="en-US" dirty="0"/>
              <a:t>통신이다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97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741580"/>
          </a:xfrm>
        </p:spPr>
        <p:txBody>
          <a:bodyPr>
            <a:normAutofit/>
          </a:bodyPr>
          <a:lstStyle/>
          <a:p>
            <a:r>
              <a:rPr lang="en-US" altLang="ko-KR" dirty="0"/>
              <a:t>UART </a:t>
            </a:r>
            <a:r>
              <a:rPr lang="ko-KR" altLang="en-US" dirty="0"/>
              <a:t>통신이란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1651247"/>
            <a:ext cx="7886700" cy="4806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범용 비동기 송수신 방식</a:t>
            </a:r>
            <a:r>
              <a:rPr lang="en-US" altLang="ko-KR" sz="2000" dirty="0"/>
              <a:t>(Universal Asynchronous Receiver / Transmitter)</a:t>
            </a:r>
          </a:p>
          <a:p>
            <a:r>
              <a:rPr lang="ko-KR" altLang="en-US" sz="2000" dirty="0"/>
              <a:t>직렬데이터를 교환 하기 위한 프로토콜 또는 규정을 정의</a:t>
            </a:r>
            <a:endParaRPr lang="en-US" altLang="ko-KR" sz="2000" dirty="0"/>
          </a:p>
          <a:p>
            <a:r>
              <a:rPr lang="ko-KR" altLang="en-US" sz="2000" dirty="0"/>
              <a:t>매우 간단 양방향 송수신을 위해서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dirty="0">
                <a:solidFill>
                  <a:srgbClr val="FF0000"/>
                </a:solidFill>
              </a:rPr>
              <a:t>와이어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r>
              <a:rPr lang="ko-KR" altLang="en-US" sz="2000" dirty="0"/>
              <a:t>안정적인 전송을 위해 접지 혹은 </a:t>
            </a:r>
            <a:r>
              <a:rPr lang="en-US" altLang="ko-KR" sz="2000" dirty="0"/>
              <a:t>G</a:t>
            </a:r>
            <a:r>
              <a:rPr lang="ko-KR" altLang="en-US" sz="2000" dirty="0"/>
              <a:t>와이어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r>
              <a:rPr lang="ko-KR" altLang="en-US" sz="2000" dirty="0"/>
              <a:t>단방향통신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반이중통신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전이중통신</a:t>
            </a:r>
            <a:r>
              <a:rPr lang="en-US" altLang="ko-KR" sz="2000" dirty="0"/>
              <a:t>(Full duplex)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026" name="Picture 2" descr="https://cdn.rohde-schwarz.com/pws/solution/research___education_1/educational_resources_/oscilloscope_and_probe_fundamentals/05_Understanding-UART_01_w1280_hX.png">
            <a:extLst>
              <a:ext uri="{FF2B5EF4-FFF2-40B4-BE49-F238E27FC236}">
                <a16:creationId xmlns:a16="http://schemas.microsoft.com/office/drawing/2014/main" id="{346E19B9-6292-4E57-AA50-67F46963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001416"/>
            <a:ext cx="4279037" cy="241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401530"/>
          </a:xfrm>
        </p:spPr>
        <p:txBody>
          <a:bodyPr>
            <a:normAutofit/>
          </a:bodyPr>
          <a:lstStyle/>
          <a:p>
            <a:r>
              <a:rPr lang="en-US" altLang="ko-KR" dirty="0"/>
              <a:t>UART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사용처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2086251"/>
            <a:ext cx="7886700" cy="437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가장 초기에 사용된 직렬 프로토콜</a:t>
            </a:r>
            <a:endParaRPr lang="en-US" altLang="ko-KR" sz="2000" dirty="0"/>
          </a:p>
          <a:p>
            <a:r>
              <a:rPr lang="en-US" altLang="ko-KR" sz="2000" dirty="0"/>
              <a:t>RS-232</a:t>
            </a:r>
            <a:r>
              <a:rPr lang="ko-KR" altLang="en-US" sz="2000" dirty="0"/>
              <a:t>가 가장 기초 최장 거리 </a:t>
            </a:r>
            <a:r>
              <a:rPr lang="en-US" altLang="ko-KR" sz="2000" dirty="0"/>
              <a:t>200</a:t>
            </a:r>
            <a:r>
              <a:rPr lang="ko-KR" altLang="en-US" sz="2000" dirty="0"/>
              <a:t>미터</a:t>
            </a:r>
            <a:r>
              <a:rPr lang="en-US" altLang="ko-KR" sz="2000" dirty="0"/>
              <a:t>? </a:t>
            </a:r>
          </a:p>
          <a:p>
            <a:r>
              <a:rPr lang="ko-KR" altLang="en-US" sz="2000" dirty="0"/>
              <a:t>최근 </a:t>
            </a:r>
            <a:r>
              <a:rPr lang="en-US" altLang="ko-KR" sz="2000" dirty="0"/>
              <a:t>SPI, I2C</a:t>
            </a:r>
            <a:r>
              <a:rPr lang="ko-KR" altLang="en-US" sz="2000" dirty="0"/>
              <a:t>등이 새로운 기술로 대체 중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024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401530"/>
          </a:xfrm>
        </p:spPr>
        <p:txBody>
          <a:bodyPr>
            <a:normAutofit/>
          </a:bodyPr>
          <a:lstStyle/>
          <a:p>
            <a:r>
              <a:rPr lang="en-US" altLang="ko-KR" dirty="0"/>
              <a:t>UART</a:t>
            </a:r>
            <a:r>
              <a:rPr lang="ko-KR" altLang="en-US" dirty="0"/>
              <a:t>프로토콜은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2086251"/>
            <a:ext cx="7886700" cy="437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클럭을 동기화 하지 않는다 </a:t>
            </a:r>
            <a:r>
              <a:rPr lang="en-US" altLang="ko-KR" sz="2000" dirty="0"/>
              <a:t>(</a:t>
            </a:r>
            <a:r>
              <a:rPr lang="ko-KR" altLang="en-US" sz="2000" dirty="0"/>
              <a:t>송신과 </a:t>
            </a:r>
            <a:r>
              <a:rPr lang="ko-KR" altLang="en-US" sz="2000" dirty="0" err="1"/>
              <a:t>수신측이</a:t>
            </a:r>
            <a:r>
              <a:rPr lang="ko-KR" altLang="en-US" sz="2000" dirty="0"/>
              <a:t> 동일하지 않아도 가능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이를 보완하기 위한 정의된 속도로 전송해야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보편적인 </a:t>
            </a:r>
            <a:r>
              <a:rPr lang="en-US" altLang="ko-KR" sz="2000" dirty="0"/>
              <a:t>UART </a:t>
            </a:r>
            <a:r>
              <a:rPr lang="ko-KR" altLang="en-US" sz="2000" dirty="0"/>
              <a:t>보</a:t>
            </a:r>
            <a:r>
              <a:rPr lang="en-US" altLang="ko-KR" sz="2000" dirty="0"/>
              <a:t> </a:t>
            </a:r>
            <a:r>
              <a:rPr lang="ko-KR" altLang="en-US" sz="2000" dirty="0"/>
              <a:t>레이드</a:t>
            </a:r>
            <a:r>
              <a:rPr lang="en-US" altLang="ko-KR" sz="2000" dirty="0"/>
              <a:t>(Baud rates) 4800~115.2K</a:t>
            </a:r>
          </a:p>
          <a:p>
            <a:r>
              <a:rPr lang="ko-KR" altLang="en-US" sz="2000" dirty="0"/>
              <a:t>동일한 프레임 구조 및 매게 변수를 사용해야 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시작 및 정지비트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데이터비트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패리티피트</a:t>
            </a:r>
            <a:r>
              <a:rPr lang="en-US" altLang="ko-KR" sz="1600" dirty="0"/>
              <a:t>(</a:t>
            </a:r>
            <a:r>
              <a:rPr lang="ko-KR" altLang="en-US" sz="1600" dirty="0"/>
              <a:t>선택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높은 전압레벨은 논리레벨 </a:t>
            </a:r>
            <a:r>
              <a:rPr lang="en-US" altLang="ko-KR" sz="1600" dirty="0"/>
              <a:t>1 / </a:t>
            </a:r>
            <a:r>
              <a:rPr lang="ko-KR" altLang="en-US" sz="1600" dirty="0"/>
              <a:t>데이터 비전송시 </a:t>
            </a:r>
            <a:r>
              <a:rPr lang="en-US" altLang="ko-KR" sz="1600" dirty="0"/>
              <a:t>High</a:t>
            </a:r>
            <a:r>
              <a:rPr lang="ko-KR" altLang="en-US" sz="1600" dirty="0"/>
              <a:t>를 유지 이를 이용 고장 감지</a:t>
            </a:r>
            <a:endParaRPr lang="en-US" altLang="ko-KR" sz="1600" dirty="0"/>
          </a:p>
          <a:p>
            <a:pPr lvl="1"/>
            <a:r>
              <a:rPr lang="ko-KR" altLang="en-US" sz="1600" dirty="0"/>
              <a:t>시작</a:t>
            </a:r>
            <a:r>
              <a:rPr lang="en-US" altLang="ko-KR" sz="1600" dirty="0"/>
              <a:t>(Low)-</a:t>
            </a:r>
            <a:r>
              <a:rPr lang="ko-KR" altLang="en-US" sz="1600" dirty="0" err="1"/>
              <a:t>데이터정해진비트수로</a:t>
            </a:r>
            <a:r>
              <a:rPr lang="en-US" altLang="ko-KR" sz="1600" dirty="0"/>
              <a:t>-</a:t>
            </a:r>
            <a:r>
              <a:rPr lang="ko-KR" altLang="en-US" sz="1600" dirty="0"/>
              <a:t>정지</a:t>
            </a:r>
            <a:r>
              <a:rPr lang="en-US" altLang="ko-KR" sz="1600" dirty="0"/>
              <a:t>(High)-IDEL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2052" name="Picture 4" descr="https://cdn.rohde-schwarz.com/pws/solution/research___education_1/educational_resources_/oscilloscope_and_probe_fundamentals/05_Understanding-UART_02_w1280_hX.png">
            <a:extLst>
              <a:ext uri="{FF2B5EF4-FFF2-40B4-BE49-F238E27FC236}">
                <a16:creationId xmlns:a16="http://schemas.microsoft.com/office/drawing/2014/main" id="{F87606BC-10FE-49AB-AD26-2A441277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3568269"/>
            <a:ext cx="4403324" cy="247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2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243922-E862-482D-8AF6-D838D0B8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9000B00-A1A3-499C-A127-3705D613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</p:spPr>
        <p:txBody>
          <a:bodyPr/>
          <a:lstStyle/>
          <a:p>
            <a:r>
              <a:rPr lang="en-US" altLang="ko-KR" dirty="0"/>
              <a:t>7Bit ASCII</a:t>
            </a:r>
            <a:r>
              <a:rPr lang="ko-KR" altLang="en-US" dirty="0"/>
              <a:t>를 사용하여 대문자 </a:t>
            </a:r>
            <a:r>
              <a:rPr lang="en-US" altLang="ko-KR" dirty="0"/>
              <a:t>S</a:t>
            </a:r>
            <a:r>
              <a:rPr lang="ko-KR" altLang="en-US" dirty="0"/>
              <a:t>를 전송</a:t>
            </a:r>
            <a:endParaRPr lang="en-US" altLang="ko-KR" dirty="0"/>
          </a:p>
          <a:p>
            <a:pPr lvl="1"/>
            <a:r>
              <a:rPr lang="ko-KR" altLang="en-US" dirty="0"/>
              <a:t>비트 시퀀스는 </a:t>
            </a:r>
            <a:r>
              <a:rPr lang="en-US" altLang="ko-KR" dirty="0"/>
              <a:t>1010011 </a:t>
            </a:r>
          </a:p>
          <a:p>
            <a:pPr lvl="1"/>
            <a:r>
              <a:rPr lang="ko-KR" altLang="en-US" dirty="0"/>
              <a:t>실제 전송은 역순으로 </a:t>
            </a:r>
            <a:r>
              <a:rPr lang="en-US" altLang="ko-KR" dirty="0"/>
              <a:t>1100101 </a:t>
            </a:r>
            <a:endParaRPr lang="ko-KR" altLang="en-US" dirty="0"/>
          </a:p>
        </p:txBody>
      </p:sp>
      <p:pic>
        <p:nvPicPr>
          <p:cNvPr id="4098" name="Picture 2" descr="https://t1.daumcdn.net/cfile/tistory/2704094E5269503021">
            <a:extLst>
              <a:ext uri="{FF2B5EF4-FFF2-40B4-BE49-F238E27FC236}">
                <a16:creationId xmlns:a16="http://schemas.microsoft.com/office/drawing/2014/main" id="{21CF11A4-24DF-439B-BB94-28D42DAB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92" y="2313046"/>
            <a:ext cx="3546537" cy="45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rohde-schwarz.com/pws/solution/research___education_1/educational_resources_/oscilloscope_and_probe_fundamentals/05_Understanding-UART_03_w1280_hX.png">
            <a:extLst>
              <a:ext uri="{FF2B5EF4-FFF2-40B4-BE49-F238E27FC236}">
                <a16:creationId xmlns:a16="http://schemas.microsoft.com/office/drawing/2014/main" id="{309600DF-57EB-4111-8719-68424604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69" y="2313046"/>
            <a:ext cx="3477091" cy="19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rohde-schwarz.com/pws/solution/research___education_1/educational_resources_/oscilloscope_and_probe_fundamentals/05_Understanding-UART_04_w1280_hX.png">
            <a:extLst>
              <a:ext uri="{FF2B5EF4-FFF2-40B4-BE49-F238E27FC236}">
                <a16:creationId xmlns:a16="http://schemas.microsoft.com/office/drawing/2014/main" id="{E0AD90E0-2971-4D08-AD3E-84CD00CE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26" y="2790767"/>
            <a:ext cx="3546537" cy="19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DBBD3-C463-4201-908B-F7A7D4863BB9}"/>
              </a:ext>
            </a:extLst>
          </p:cNvPr>
          <p:cNvSpPr txBox="1"/>
          <p:nvPr/>
        </p:nvSpPr>
        <p:spPr>
          <a:xfrm>
            <a:off x="5140171" y="2601157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프레임</a:t>
            </a:r>
            <a:r>
              <a:rPr lang="en-US" altLang="ko-KR" dirty="0"/>
              <a:t>/</a:t>
            </a:r>
            <a:r>
              <a:rPr lang="ko-KR" altLang="en-US" dirty="0"/>
              <a:t>프로토콜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2AB3D-DB01-44A2-9236-124A79FD1F0C}"/>
              </a:ext>
            </a:extLst>
          </p:cNvPr>
          <p:cNvSpPr txBox="1"/>
          <p:nvPr/>
        </p:nvSpPr>
        <p:spPr>
          <a:xfrm>
            <a:off x="5220068" y="4372355"/>
            <a:ext cx="329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프레임에 넣은 전송내용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9A3F89-B2C3-4124-81B9-6225689A37D4}"/>
              </a:ext>
            </a:extLst>
          </p:cNvPr>
          <p:cNvSpPr/>
          <p:nvPr/>
        </p:nvSpPr>
        <p:spPr>
          <a:xfrm>
            <a:off x="5661271" y="1666715"/>
            <a:ext cx="34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32425"/>
                </a:solidFill>
                <a:latin typeface="Linotype Univers"/>
              </a:rPr>
              <a:t>7-bit ASCII ‘S’ (0x52) = 1 0 1 0 0 1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32425"/>
                </a:solidFill>
                <a:latin typeface="Linotype Univers"/>
              </a:rPr>
              <a:t>LSB </a:t>
            </a:r>
            <a:r>
              <a:rPr lang="ko-KR" altLang="en-US" dirty="0">
                <a:solidFill>
                  <a:srgbClr val="232425"/>
                </a:solidFill>
                <a:latin typeface="Linotype Univers"/>
              </a:rPr>
              <a:t>순서 </a:t>
            </a:r>
            <a:r>
              <a:rPr lang="en-US" altLang="ko-KR" dirty="0">
                <a:solidFill>
                  <a:srgbClr val="232425"/>
                </a:solidFill>
                <a:latin typeface="Linotype Univers"/>
              </a:rPr>
              <a:t>= 1 1 0 0 1 0 1</a:t>
            </a:r>
            <a:endParaRPr lang="en-US" altLang="ko-KR" b="0" i="0" dirty="0">
              <a:solidFill>
                <a:srgbClr val="232425"/>
              </a:solidFill>
              <a:effectLst/>
              <a:latin typeface="Linotype Univers"/>
            </a:endParaRPr>
          </a:p>
        </p:txBody>
      </p:sp>
    </p:spTree>
    <p:extLst>
      <p:ext uri="{BB962C8B-B14F-4D97-AF65-F5344CB8AC3E}">
        <p14:creationId xmlns:p14="http://schemas.microsoft.com/office/powerpoint/2010/main" val="6021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Parity</a:t>
            </a:r>
            <a:r>
              <a:rPr lang="ko-KR" altLang="en-US" dirty="0"/>
              <a:t> </a:t>
            </a:r>
            <a:r>
              <a:rPr lang="ko-KR" altLang="en-US" dirty="0" err="1"/>
              <a:t>비트란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전송된 프레임의 오류 감지를 위해 사용</a:t>
            </a:r>
            <a:endParaRPr lang="en-US" altLang="ko-KR" dirty="0"/>
          </a:p>
          <a:p>
            <a:r>
              <a:rPr lang="ko-KR" altLang="en-US" dirty="0"/>
              <a:t>데이터비트와 정지비트 사이에 존재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None / Odd / Even</a:t>
            </a:r>
          </a:p>
          <a:p>
            <a:r>
              <a:rPr lang="ko-KR" altLang="en-US" dirty="0"/>
              <a:t>대문자 “</a:t>
            </a:r>
            <a:r>
              <a:rPr lang="en-US" altLang="ko-KR" dirty="0"/>
              <a:t>S”(1 0 1 0 0 1 1)</a:t>
            </a:r>
            <a:r>
              <a:rPr lang="ko-KR" altLang="en-US" dirty="0"/>
              <a:t>는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을 포함</a:t>
            </a:r>
            <a:endParaRPr lang="en-US" altLang="ko-KR" dirty="0"/>
          </a:p>
          <a:p>
            <a:pPr lvl="1"/>
            <a:r>
              <a:rPr lang="ko-KR" altLang="en-US" dirty="0"/>
              <a:t>짝수 </a:t>
            </a:r>
            <a:r>
              <a:rPr lang="en-US" altLang="ko-KR" dirty="0"/>
              <a:t>– 1</a:t>
            </a:r>
            <a:r>
              <a:rPr lang="ko-KR" altLang="en-US" dirty="0"/>
              <a:t>의 개수가 이미 짝수 이므로 패리티는 </a:t>
            </a:r>
            <a:r>
              <a:rPr lang="en-US" altLang="ko-KR" dirty="0"/>
              <a:t>0</a:t>
            </a:r>
          </a:p>
          <a:p>
            <a:pPr lvl="1"/>
            <a:r>
              <a:rPr lang="ko-KR" altLang="en-US" dirty="0"/>
              <a:t>홀수 </a:t>
            </a:r>
            <a:r>
              <a:rPr lang="en-US" altLang="ko-KR" dirty="0"/>
              <a:t>– 1</a:t>
            </a:r>
            <a:r>
              <a:rPr lang="ko-KR" altLang="en-US" dirty="0"/>
              <a:t>의 개수가 홀이 되도록 패리티는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pic>
        <p:nvPicPr>
          <p:cNvPr id="5122" name="Picture 2" descr="https://cdn.rohde-schwarz.com/pws/solution/research___education_1/educational_resources_/oscilloscope_and_probe_fundamentals/05_Understanding-UART_05_w1280_hX.png">
            <a:extLst>
              <a:ext uri="{FF2B5EF4-FFF2-40B4-BE49-F238E27FC236}">
                <a16:creationId xmlns:a16="http://schemas.microsoft.com/office/drawing/2014/main" id="{1256F09B-5F29-44E6-B872-EF9ED722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2" y="1374929"/>
            <a:ext cx="4909351" cy="27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UART</a:t>
            </a:r>
            <a:r>
              <a:rPr lang="ko-KR" altLang="en-US" sz="2400" dirty="0"/>
              <a:t>는 범용 비동기 송수신기</a:t>
            </a:r>
            <a:r>
              <a:rPr lang="en-US" altLang="ko-KR" sz="2400" dirty="0"/>
              <a:t>(Universal Asynchronous Receiver/Transmitter)</a:t>
            </a:r>
            <a:r>
              <a:rPr lang="ko-KR" altLang="en-US" sz="2400" dirty="0"/>
              <a:t>의 약자로 직렬 데이터를 교환하는 간단한 </a:t>
            </a:r>
            <a:r>
              <a:rPr lang="en-US" altLang="ko-KR" sz="2400" dirty="0"/>
              <a:t>2</a:t>
            </a:r>
            <a:r>
              <a:rPr lang="ko-KR" altLang="en-US" sz="2400" dirty="0"/>
              <a:t>선식 프로토콜임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비동기식은 공유되는 클럭이 없다는 사실을 의미하므로</a:t>
            </a:r>
            <a:r>
              <a:rPr lang="en-US" altLang="ko-KR" sz="2400" dirty="0"/>
              <a:t>, UART</a:t>
            </a:r>
            <a:r>
              <a:rPr lang="ko-KR" altLang="en-US" sz="2400" dirty="0"/>
              <a:t>를 작동시키려면 통신이 이루어지는 양 끝단에 동일한 비트 또는 </a:t>
            </a:r>
            <a:r>
              <a:rPr lang="ko-KR" altLang="en-US" sz="2400" dirty="0" err="1"/>
              <a:t>보오율이</a:t>
            </a:r>
            <a:r>
              <a:rPr lang="ko-KR" altLang="en-US" sz="2400" dirty="0"/>
              <a:t> 설정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시작 및 정지 비트는 시작 및 종료 지점을 표시하거나 데이터를 </a:t>
            </a:r>
            <a:r>
              <a:rPr lang="en-US" altLang="ko-KR" sz="2400" dirty="0"/>
              <a:t>"</a:t>
            </a:r>
            <a:r>
              <a:rPr lang="ko-KR" altLang="en-US" sz="2400" dirty="0"/>
              <a:t>프레임</a:t>
            </a:r>
            <a:r>
              <a:rPr lang="en-US" altLang="ko-KR" sz="2400" dirty="0"/>
              <a:t>"</a:t>
            </a:r>
            <a:r>
              <a:rPr lang="ko-KR" altLang="en-US" sz="2400" dirty="0"/>
              <a:t>하기 위해 사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선택적으로 사용 가능한 패리티 비트는 신호 비트 오류를 감지하는 데 사용될 수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UART</a:t>
            </a:r>
            <a:r>
              <a:rPr lang="ko-KR" altLang="en-US" sz="2400" dirty="0"/>
              <a:t>는 최근에도 널리 사용되는 직렬 데이터 프로토콜이지만 최근 몇 년 사이 </a:t>
            </a:r>
            <a:r>
              <a:rPr lang="en-US" altLang="ko-KR" sz="2400" dirty="0"/>
              <a:t>SPI, I2C, USB, </a:t>
            </a:r>
            <a:r>
              <a:rPr lang="ko-KR" altLang="en-US" sz="2400" dirty="0"/>
              <a:t>이더넷 등과 같은 일부 애플리케이션이 </a:t>
            </a:r>
            <a:r>
              <a:rPr lang="en-US" altLang="ko-KR" sz="2400" dirty="0"/>
              <a:t>UART</a:t>
            </a:r>
            <a:r>
              <a:rPr lang="ko-KR" altLang="en-US" sz="2400" dirty="0"/>
              <a:t>를 대체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그럼에도 불구하고 인류가 존재 하는 한 유지 될 중요한 프로토콜임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7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C7E2FC-7769-4BE5-B85A-C96F0490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r>
              <a:rPr lang="ko-KR" altLang="en-US" dirty="0"/>
              <a:t>는 통신의 기본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1BEDA9-5546-4868-8AAF-20A01E72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800" dirty="0">
                <a:solidFill>
                  <a:srgbClr val="FF0000"/>
                </a:solidFill>
              </a:rPr>
              <a:t>RS-232</a:t>
            </a:r>
            <a:r>
              <a:rPr lang="ko-KR" altLang="en-US" sz="3800" dirty="0">
                <a:solidFill>
                  <a:srgbClr val="FF0000"/>
                </a:solidFill>
              </a:rPr>
              <a:t>와</a:t>
            </a:r>
            <a:r>
              <a:rPr lang="en-US" altLang="ko-KR" sz="3800" dirty="0">
                <a:solidFill>
                  <a:srgbClr val="FF0000"/>
                </a:solidFill>
              </a:rPr>
              <a:t> TTL</a:t>
            </a:r>
            <a:r>
              <a:rPr lang="ko-KR" altLang="en-US" dirty="0"/>
              <a:t>의 차이점과 목적</a:t>
            </a:r>
            <a:endParaRPr lang="en-US" altLang="ko-KR" dirty="0"/>
          </a:p>
          <a:p>
            <a:pPr lvl="1"/>
            <a:r>
              <a:rPr lang="en-US" altLang="ko-KR" dirty="0"/>
              <a:t>TTL</a:t>
            </a:r>
            <a:r>
              <a:rPr lang="ko-KR" altLang="en-US" dirty="0"/>
              <a:t>은 </a:t>
            </a:r>
            <a:r>
              <a:rPr lang="en-US" altLang="ko-KR" dirty="0"/>
              <a:t>Transistor – Transistor Logic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나 </a:t>
            </a:r>
            <a:r>
              <a:rPr lang="en-US" altLang="ko-KR" dirty="0" err="1"/>
              <a:t>mcu</a:t>
            </a:r>
            <a:r>
              <a:rPr lang="ko-KR" altLang="en-US" dirty="0"/>
              <a:t> </a:t>
            </a:r>
            <a:r>
              <a:rPr lang="en-US" altLang="ko-KR" dirty="0"/>
              <a:t>CPU I/O</a:t>
            </a:r>
            <a:r>
              <a:rPr lang="ko-KR" altLang="en-US" dirty="0"/>
              <a:t>는 </a:t>
            </a:r>
            <a:r>
              <a:rPr lang="en-US" altLang="ko-KR" dirty="0"/>
              <a:t>TTL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en-US" altLang="ko-KR" dirty="0"/>
              <a:t>+ - </a:t>
            </a:r>
            <a:r>
              <a:rPr lang="ko-KR" altLang="en-US" dirty="0"/>
              <a:t>전압을 사용하지 않고 </a:t>
            </a:r>
            <a:r>
              <a:rPr lang="en-US" altLang="ko-KR" dirty="0"/>
              <a:t>5V </a:t>
            </a:r>
            <a:r>
              <a:rPr lang="ko-KR" altLang="en-US" dirty="0"/>
              <a:t>와 </a:t>
            </a:r>
            <a:r>
              <a:rPr lang="en-US" altLang="ko-KR" dirty="0"/>
              <a:t>0V</a:t>
            </a:r>
            <a:r>
              <a:rPr lang="ko-KR" altLang="en-US" dirty="0"/>
              <a:t>를 이용함 으로서 편리함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TTL</a:t>
            </a:r>
            <a:r>
              <a:rPr lang="ko-KR" altLang="en-US" dirty="0"/>
              <a:t>은 </a:t>
            </a:r>
            <a:r>
              <a:rPr lang="en-US" altLang="ko-KR" dirty="0"/>
              <a:t>20mA</a:t>
            </a:r>
            <a:r>
              <a:rPr lang="ko-KR" altLang="en-US" dirty="0"/>
              <a:t>전류로 최대 </a:t>
            </a:r>
            <a:r>
              <a:rPr lang="en-US" altLang="ko-KR" dirty="0"/>
              <a:t>9Cm</a:t>
            </a:r>
          </a:p>
          <a:p>
            <a:pPr lvl="1"/>
            <a:r>
              <a:rPr lang="en-US" altLang="ko-KR" dirty="0"/>
              <a:t>RS-232</a:t>
            </a:r>
            <a:r>
              <a:rPr lang="ko-KR" altLang="en-US" dirty="0"/>
              <a:t>통신은 </a:t>
            </a:r>
            <a:r>
              <a:rPr lang="en-US" altLang="ko-KR" dirty="0"/>
              <a:t>LEVEL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2"/>
            <a:r>
              <a:rPr lang="en-US" altLang="ko-KR" dirty="0"/>
              <a:t>RS-232</a:t>
            </a:r>
            <a:r>
              <a:rPr lang="ko-KR" altLang="en-US" dirty="0"/>
              <a:t>는 장거리 통신을 위해서 </a:t>
            </a:r>
            <a:r>
              <a:rPr lang="en-US" altLang="ko-KR" dirty="0"/>
              <a:t>Level(</a:t>
            </a:r>
            <a:r>
              <a:rPr lang="ko-KR" altLang="en-US" dirty="0"/>
              <a:t>전압</a:t>
            </a:r>
            <a:r>
              <a:rPr lang="en-US" altLang="ko-KR" dirty="0"/>
              <a:t>)</a:t>
            </a:r>
            <a:r>
              <a:rPr lang="ko-KR" altLang="en-US" dirty="0"/>
              <a:t>을 높여서 보내는 방식임</a:t>
            </a:r>
            <a:endParaRPr lang="en-US" altLang="ko-KR" dirty="0"/>
          </a:p>
          <a:p>
            <a:pPr lvl="3"/>
            <a:r>
              <a:rPr lang="en-US" altLang="ko-KR" dirty="0"/>
              <a:t>H : +12Volt</a:t>
            </a:r>
          </a:p>
          <a:p>
            <a:pPr lvl="3"/>
            <a:r>
              <a:rPr lang="en-US" altLang="ko-KR" dirty="0"/>
              <a:t>L : -12Volt </a:t>
            </a:r>
          </a:p>
          <a:p>
            <a:pPr lvl="2"/>
            <a:r>
              <a:rPr lang="ko-KR" altLang="en-US" dirty="0"/>
              <a:t>전송 속도에 따라서 최대 </a:t>
            </a:r>
            <a:r>
              <a:rPr lang="en-US" altLang="ko-KR" dirty="0"/>
              <a:t>200</a:t>
            </a:r>
            <a:r>
              <a:rPr lang="ko-KR" altLang="en-US" dirty="0"/>
              <a:t>미터라고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신호는</a:t>
            </a:r>
            <a:r>
              <a:rPr lang="en-US" altLang="ko-KR" dirty="0"/>
              <a:t> </a:t>
            </a:r>
            <a:r>
              <a:rPr lang="ko-KR" altLang="en-US" dirty="0"/>
              <a:t>반대임 </a:t>
            </a:r>
            <a:endParaRPr lang="en-US" altLang="ko-KR" dirty="0"/>
          </a:p>
          <a:p>
            <a:pPr lvl="1"/>
            <a:r>
              <a:rPr lang="en-US" altLang="ko-KR" dirty="0"/>
              <a:t>TTL</a:t>
            </a:r>
            <a:r>
              <a:rPr lang="ko-KR" altLang="en-US" dirty="0"/>
              <a:t>레벨 </a:t>
            </a:r>
            <a:r>
              <a:rPr lang="en-US" altLang="ko-KR" dirty="0"/>
              <a:t>1(5V) -&gt; RS-232</a:t>
            </a:r>
            <a:r>
              <a:rPr lang="ko-KR" altLang="en-US" dirty="0"/>
              <a:t>레벨출력은 </a:t>
            </a:r>
            <a:r>
              <a:rPr lang="en-US" altLang="ko-KR" dirty="0"/>
              <a:t>0(-12V)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en-US" altLang="ko-KR" dirty="0"/>
              <a:t>0.7V </a:t>
            </a:r>
            <a:r>
              <a:rPr lang="ko-KR" altLang="en-US" dirty="0"/>
              <a:t>이상일때 </a:t>
            </a:r>
            <a:r>
              <a:rPr lang="en-US" altLang="ko-KR" dirty="0"/>
              <a:t>HIGH</a:t>
            </a:r>
            <a:r>
              <a:rPr lang="ko-KR" altLang="en-US" dirty="0"/>
              <a:t>로 인식</a:t>
            </a:r>
            <a:endParaRPr lang="en-US" altLang="ko-KR" dirty="0"/>
          </a:p>
          <a:p>
            <a:pPr lvl="1"/>
            <a:r>
              <a:rPr lang="en-US" altLang="ko-KR" dirty="0"/>
              <a:t>-0.7V </a:t>
            </a:r>
            <a:r>
              <a:rPr lang="ko-KR" altLang="en-US" dirty="0"/>
              <a:t>이하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로 인식</a:t>
            </a:r>
            <a:endParaRPr lang="en-US" altLang="ko-KR" dirty="0"/>
          </a:p>
          <a:p>
            <a:pPr lvl="1"/>
            <a:r>
              <a:rPr lang="ko-KR" altLang="en-US" dirty="0" err="1"/>
              <a:t>중간값은</a:t>
            </a:r>
            <a:r>
              <a:rPr lang="ko-KR" altLang="en-US" dirty="0"/>
              <a:t> 작은 노이즈로 버림</a:t>
            </a:r>
            <a:endParaRPr lang="en-US" altLang="ko-KR" dirty="0"/>
          </a:p>
          <a:p>
            <a:pPr lvl="1"/>
            <a:r>
              <a:rPr lang="ko-KR" altLang="en-US" dirty="0"/>
              <a:t>전송 거리에 제약</a:t>
            </a:r>
            <a:endParaRPr lang="en-US" altLang="ko-KR" dirty="0"/>
          </a:p>
          <a:p>
            <a:r>
              <a:rPr lang="ko-KR" altLang="en-US" dirty="0"/>
              <a:t>향상된 </a:t>
            </a:r>
            <a:r>
              <a:rPr lang="en-US" altLang="ko-KR" dirty="0"/>
              <a:t>RS-485</a:t>
            </a:r>
            <a:r>
              <a:rPr lang="ko-KR" altLang="en-US" dirty="0"/>
              <a:t>를 만들게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970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테마" val="F6lYXYqM"/>
  <p:tag name="ARTICULATE_PROJECT_OPEN" val="0"/>
  <p:tag name="ARTICULATE_SLIDE_COUNT" val="48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 cmpd="sng">
          <a:solidFill>
            <a:srgbClr val="FF0000"/>
          </a:solidFill>
          <a:prstDash val="solid"/>
          <a:extLst>
            <a:ext uri="{C807C97D-BFC1-408E-A445-0C87EB9F89A2}">
              <ask:lineSketchStyleProps xmlns:ask="http://schemas.microsoft.com/office/drawing/2018/sketchyshapes" xmlns="">
                <ask:type>
                  <ask:lineSketchNone/>
                </ask:type>
              </ask:lineSketchStyleProps>
            </a:ext>
          </a:extLst>
        </a:ln>
        <a:effectLst>
          <a:innerShdw blurRad="114300">
            <a:prstClr val="black"/>
          </a:inn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>
          <a:solidFill>
            <a:srgbClr val="FF0000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1D3744DE0184B939B3D5A50ED8629" ma:contentTypeVersion="8" ma:contentTypeDescription="Create a new document." ma:contentTypeScope="" ma:versionID="45f81187b21ae8fdde16d1faa8542d22">
  <xsd:schema xmlns:xsd="http://www.w3.org/2001/XMLSchema" xmlns:xs="http://www.w3.org/2001/XMLSchema" xmlns:p="http://schemas.microsoft.com/office/2006/metadata/properties" xmlns:ns3="cfef2306-7915-4172-a59c-1826398d6533" targetNamespace="http://schemas.microsoft.com/office/2006/metadata/properties" ma:root="true" ma:fieldsID="966d8fb8398ec7847fb94eb8fb731e56" ns3:_="">
    <xsd:import namespace="cfef2306-7915-4172-a59c-1826398d6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f2306-7915-4172-a59c-1826398d6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5E6139-D8F5-4BC9-8705-9AD0BEB9B9C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cfef2306-7915-4172-a59c-1826398d653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AF6087-DDC2-486A-B05F-DF719F481B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81D5F-D95C-466C-B1E8-5BD7AFE1C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ef2306-7915-4172-a59c-1826398d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12786</TotalTime>
  <Words>612</Words>
  <Application>Microsoft Office PowerPoint</Application>
  <PresentationFormat>화면 슬라이드 쇼(4:3)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Linotype Univers</vt:lpstr>
      <vt:lpstr>맑은 고딕</vt:lpstr>
      <vt:lpstr>Arial</vt:lpstr>
      <vt:lpstr>Calibri</vt:lpstr>
      <vt:lpstr>Calibri Light</vt:lpstr>
      <vt:lpstr>Office 테마</vt:lpstr>
      <vt:lpstr>UART통신과 로봇</vt:lpstr>
      <vt:lpstr>통신이란?</vt:lpstr>
      <vt:lpstr>UART 통신이란?</vt:lpstr>
      <vt:lpstr>UART의 사용처 </vt:lpstr>
      <vt:lpstr>UART프로토콜은?</vt:lpstr>
      <vt:lpstr>전송 예</vt:lpstr>
      <vt:lpstr>Parity 비트란?</vt:lpstr>
      <vt:lpstr>요약</vt:lpstr>
      <vt:lpstr>UART는 통신의 기본</vt:lpstr>
      <vt:lpstr>RS-232 vs TTL </vt:lpstr>
      <vt:lpstr>UART 통신 실습- 유선편</vt:lpstr>
      <vt:lpstr>실습 1</vt:lpstr>
      <vt:lpstr>실습 2</vt:lpstr>
      <vt:lpstr>수고했습니다.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머신러닝과 카메라를 이용한 가상 애완동물 키우기 그리고 휴머노이드와 동기화 하기</dc:title>
  <dc:creator>황소장</dc:creator>
  <cp:lastModifiedBy>WSU</cp:lastModifiedBy>
  <cp:revision>147</cp:revision>
  <dcterms:created xsi:type="dcterms:W3CDTF">2020-08-11T14:01:51Z</dcterms:created>
  <dcterms:modified xsi:type="dcterms:W3CDTF">2022-08-26T04:20:49Z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2BBACEC6-57A3-42FA-3F3F-6E3F3F3F673F</vt:lpwstr>
  </property>
  <property fmtid="{D5CDD505-2E9C-101B-9397-08002B2CF9AE}" pid="3" name="ArticulatePath">
    <vt:lpwstr>https://leonwtq-my.sharepoint.com/personal/bl867_a1e_me/Documents/02. AI Starter Camp in Jeju 2020/AI Camp In Jeju 2020 python_황</vt:lpwstr>
  </property>
</Properties>
</file>