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13" r:id="rId2"/>
    <p:sldId id="518" r:id="rId3"/>
    <p:sldId id="538" r:id="rId4"/>
    <p:sldId id="519" r:id="rId5"/>
    <p:sldId id="520" r:id="rId6"/>
    <p:sldId id="522" r:id="rId7"/>
    <p:sldId id="539" r:id="rId8"/>
    <p:sldId id="525" r:id="rId9"/>
    <p:sldId id="526" r:id="rId10"/>
    <p:sldId id="527" r:id="rId11"/>
    <p:sldId id="529" r:id="rId12"/>
    <p:sldId id="530" r:id="rId13"/>
    <p:sldId id="540" r:id="rId14"/>
    <p:sldId id="534" r:id="rId15"/>
    <p:sldId id="532" r:id="rId16"/>
    <p:sldId id="533" r:id="rId17"/>
    <p:sldId id="535" r:id="rId18"/>
  </p:sldIdLst>
  <p:sldSz cx="9144000" cy="5143500" type="screen16x9"/>
  <p:notesSz cx="6858000" cy="9144000"/>
  <p:defaultTextStyle>
    <a:defPPr marL="0" marR="0" indent="0" algn="l" defTabSz="57396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3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1pPr>
    <a:lvl2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2pPr>
    <a:lvl3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3pPr>
    <a:lvl4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4pPr>
    <a:lvl5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5pPr>
    <a:lvl6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6pPr>
    <a:lvl7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7pPr>
    <a:lvl8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8pPr>
    <a:lvl9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9pPr>
  </p:defaultTextStyle>
  <p:extLst>
    <p:ext uri="{521415D9-36F7-43E2-AB2F-B90AF26B5E84}">
      <p14:sectionLst xmlns:p14="http://schemas.microsoft.com/office/powerpoint/2010/main">
        <p14:section name="Python" id="{070BE7C1-53E5-485E-8639-1631EBD4E0F4}">
          <p14:sldIdLst>
            <p14:sldId id="513"/>
            <p14:sldId id="518"/>
            <p14:sldId id="538"/>
            <p14:sldId id="519"/>
            <p14:sldId id="520"/>
            <p14:sldId id="522"/>
            <p14:sldId id="539"/>
            <p14:sldId id="525"/>
            <p14:sldId id="526"/>
            <p14:sldId id="527"/>
            <p14:sldId id="529"/>
            <p14:sldId id="530"/>
            <p14:sldId id="540"/>
            <p14:sldId id="534"/>
            <p14:sldId id="532"/>
            <p14:sldId id="533"/>
            <p14:sldId id="5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2B"/>
    <a:srgbClr val="007E2A"/>
    <a:srgbClr val="3197E1"/>
    <a:srgbClr val="3483C9"/>
    <a:srgbClr val="6D9B3E"/>
    <a:srgbClr val="92D050"/>
    <a:srgbClr val="F2F2F2"/>
    <a:srgbClr val="8AB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3" autoAdjust="0"/>
    <p:restoredTop sz="95320" autoAdjust="0"/>
  </p:normalViewPr>
  <p:slideViewPr>
    <p:cSldViewPr snapToGrid="0" snapToObjects="1">
      <p:cViewPr varScale="1">
        <p:scale>
          <a:sx n="140" d="100"/>
          <a:sy n="140" d="100"/>
        </p:scale>
        <p:origin x="31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74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7305B-7F81-4BF2-ABD0-697A33F519EC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73477-1C1E-4518-87EE-A9FE852E2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84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86984" latinLnBrk="0">
      <a:defRPr sz="1381">
        <a:latin typeface="Lucida Grande"/>
        <a:ea typeface="Lucida Grande"/>
        <a:cs typeface="Lucida Grande"/>
        <a:sym typeface="Lucida Grande"/>
      </a:defRPr>
    </a:lvl1pPr>
    <a:lvl2pPr indent="143492" defTabSz="286984" latinLnBrk="0">
      <a:defRPr sz="1381">
        <a:latin typeface="Lucida Grande"/>
        <a:ea typeface="Lucida Grande"/>
        <a:cs typeface="Lucida Grande"/>
        <a:sym typeface="Lucida Grande"/>
      </a:defRPr>
    </a:lvl2pPr>
    <a:lvl3pPr indent="286984" defTabSz="286984" latinLnBrk="0">
      <a:defRPr sz="1381">
        <a:latin typeface="Lucida Grande"/>
        <a:ea typeface="Lucida Grande"/>
        <a:cs typeface="Lucida Grande"/>
        <a:sym typeface="Lucida Grande"/>
      </a:defRPr>
    </a:lvl3pPr>
    <a:lvl4pPr indent="430477" defTabSz="286984" latinLnBrk="0">
      <a:defRPr sz="1381">
        <a:latin typeface="Lucida Grande"/>
        <a:ea typeface="Lucida Grande"/>
        <a:cs typeface="Lucida Grande"/>
        <a:sym typeface="Lucida Grande"/>
      </a:defRPr>
    </a:lvl4pPr>
    <a:lvl5pPr indent="573969" defTabSz="286984" latinLnBrk="0">
      <a:defRPr sz="1381">
        <a:latin typeface="Lucida Grande"/>
        <a:ea typeface="Lucida Grande"/>
        <a:cs typeface="Lucida Grande"/>
        <a:sym typeface="Lucida Grande"/>
      </a:defRPr>
    </a:lvl5pPr>
    <a:lvl6pPr indent="717461" defTabSz="286984" latinLnBrk="0">
      <a:defRPr sz="1381">
        <a:latin typeface="Lucida Grande"/>
        <a:ea typeface="Lucida Grande"/>
        <a:cs typeface="Lucida Grande"/>
        <a:sym typeface="Lucida Grande"/>
      </a:defRPr>
    </a:lvl6pPr>
    <a:lvl7pPr indent="860953" defTabSz="286984" latinLnBrk="0">
      <a:defRPr sz="1381">
        <a:latin typeface="Lucida Grande"/>
        <a:ea typeface="Lucida Grande"/>
        <a:cs typeface="Lucida Grande"/>
        <a:sym typeface="Lucida Grande"/>
      </a:defRPr>
    </a:lvl7pPr>
    <a:lvl8pPr indent="1004446" defTabSz="286984" latinLnBrk="0">
      <a:defRPr sz="1381">
        <a:latin typeface="Lucida Grande"/>
        <a:ea typeface="Lucida Grande"/>
        <a:cs typeface="Lucida Grande"/>
        <a:sym typeface="Lucida Grande"/>
      </a:defRPr>
    </a:lvl8pPr>
    <a:lvl9pPr indent="1147938" defTabSz="286984" latinLnBrk="0">
      <a:defRPr sz="1381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9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6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246558" y="4870270"/>
            <a:ext cx="250068" cy="2486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1"/>
            <a:ext cx="9144000" cy="969818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>
              <a:solidFill>
                <a:srgbClr val="00882B"/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554181"/>
            <a:ext cx="4526162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675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0088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75535" y="152400"/>
            <a:ext cx="8784000" cy="4824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2969" y="2225608"/>
            <a:ext cx="7358063" cy="629787"/>
          </a:xfrm>
        </p:spPr>
        <p:txBody>
          <a:bodyPr anchor="ctr" anchorCtr="1"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95686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958201"/>
            <a:ext cx="9144000" cy="1216325"/>
          </a:xfrm>
          <a:prstGeom prst="rect">
            <a:avLst/>
          </a:prstGeom>
          <a:gradFill flip="none" rotWithShape="1">
            <a:gsLst>
              <a:gs pos="0">
                <a:srgbClr val="00882B"/>
              </a:gs>
              <a:gs pos="75000">
                <a:srgbClr val="00882B"/>
              </a:gs>
              <a:gs pos="86000">
                <a:srgbClr val="00882B"/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 anchor="ctr">
            <a:spAutoFit/>
          </a:bodyPr>
          <a:lstStyle/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2969" y="2285994"/>
            <a:ext cx="7358063" cy="612478"/>
          </a:xfrm>
        </p:spPr>
        <p:txBody>
          <a:bodyPr anchor="ctr" anchorCtr="1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7860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46783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1907"/>
            <a:ext cx="5173980" cy="284015"/>
          </a:xfrm>
        </p:spPr>
        <p:txBody>
          <a:bodyPr/>
          <a:lstStyle>
            <a:lvl1pPr algn="l">
              <a:defRPr sz="18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04D0D7CF-BB30-A947-943D-D9BD9D05C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33244" y="91908"/>
            <a:ext cx="3610756" cy="284015"/>
          </a:xfrm>
        </p:spPr>
        <p:txBody>
          <a:bodyPr/>
          <a:lstStyle>
            <a:lvl1pPr algn="r">
              <a:defRPr sz="11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2387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467833"/>
          </a:xfrm>
          <a:prstGeom prst="rect">
            <a:avLst/>
          </a:prstGeom>
          <a:solidFill>
            <a:srgbClr val="6D9B3E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1B807-553E-B644-B9BF-3E6397736E4E}"/>
              </a:ext>
            </a:extLst>
          </p:cNvPr>
          <p:cNvSpPr txBox="1"/>
          <p:nvPr userDrawn="1"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[STS 121]HTML 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프로그래밍 기초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5858" y="118382"/>
            <a:ext cx="2835054" cy="284015"/>
          </a:xfrm>
        </p:spPr>
        <p:txBody>
          <a:bodyPr/>
          <a:lstStyle>
            <a:lvl1pPr algn="l">
              <a:defRPr sz="14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dirty="0"/>
              <a:t>11. jQuery </a:t>
            </a:r>
            <a:r>
              <a:rPr lang="ko-KR" altLang="en-US" dirty="0"/>
              <a:t>소개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2090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69965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230716"/>
            <a:ext cx="2835054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ECEDE37-4A1A-6D4A-8565-D9080EC38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3090" y="230716"/>
            <a:ext cx="2835054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8427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92969" y="863947"/>
            <a:ext cx="7358063" cy="174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/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92969" y="2652117"/>
            <a:ext cx="7358063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42501" y="4882306"/>
            <a:ext cx="250068" cy="2486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308049">
              <a:lnSpc>
                <a:spcPct val="100000"/>
              </a:lnSpc>
              <a:spcBef>
                <a:spcPts val="0"/>
              </a:spcBef>
              <a:defRPr sz="949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2" r:id="rId2"/>
    <p:sldLayoutId id="2147483663" r:id="rId3"/>
    <p:sldLayoutId id="2147483650" r:id="rId4"/>
    <p:sldLayoutId id="2147483649" r:id="rId5"/>
    <p:sldLayoutId id="2147483661" r:id="rId6"/>
    <p:sldLayoutId id="2147483651" r:id="rId7"/>
  </p:sldLayoutIdLst>
  <p:transition spd="med"/>
  <p:hf sldNum="0" hdr="0" dt="0"/>
  <p:txStyles>
    <p:titleStyle>
      <a:lvl1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9pPr>
    </p:titleStyle>
    <p:bodyStyle>
      <a:lvl1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9pPr>
    </p:bodyStyle>
    <p:otherStyle>
      <a:lvl1pPr marL="0" marR="0" indent="0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120541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241082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361622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482163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602704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23245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843785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964326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igdata-madesimple.com/how-to-become-a-data-scientist-research-into-1001-data-scientist-profiles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직사각형">
            <a:extLst>
              <a:ext uri="{FF2B5EF4-FFF2-40B4-BE49-F238E27FC236}">
                <a16:creationId xmlns:a16="http://schemas.microsoft.com/office/drawing/2014/main" id="{D958FB0C-DC6F-5D45-9668-A14901A4E50A}"/>
              </a:ext>
            </a:extLst>
          </p:cNvPr>
          <p:cNvSpPr/>
          <p:nvPr/>
        </p:nvSpPr>
        <p:spPr>
          <a:xfrm>
            <a:off x="0" y="4800636"/>
            <a:ext cx="9144000" cy="342865"/>
          </a:xfrm>
          <a:prstGeom prst="rect">
            <a:avLst/>
          </a:prstGeom>
          <a:solidFill>
            <a:srgbClr val="007E2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29CCB-4904-8A4E-B786-4B6BD7C2C55D}"/>
              </a:ext>
            </a:extLst>
          </p:cNvPr>
          <p:cNvSpPr txBox="1"/>
          <p:nvPr/>
        </p:nvSpPr>
        <p:spPr>
          <a:xfrm>
            <a:off x="8241799" y="4821454"/>
            <a:ext cx="807913" cy="2846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457189">
              <a:lnSpc>
                <a:spcPct val="100000"/>
              </a:lnSpc>
              <a:spcBef>
                <a:spcPts val="100"/>
              </a:spcBef>
            </a:pPr>
            <a:r>
              <a:rPr lang="ko-KR" altLang="en-US" sz="1100" b="1" dirty="0" err="1" smtClean="0">
                <a:solidFill>
                  <a:schemeClr val="bg1">
                    <a:lumMod val="95000"/>
                  </a:schemeClr>
                </a:solidFill>
              </a:rPr>
              <a:t>생능출판사</a:t>
            </a:r>
            <a:endParaRPr 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0" name="Venenatis Elit">
            <a:extLst>
              <a:ext uri="{FF2B5EF4-FFF2-40B4-BE49-F238E27FC236}">
                <a16:creationId xmlns:a16="http://schemas.microsoft.com/office/drawing/2014/main" id="{0AB8B436-B6C7-D140-9895-C9755E342D9F}"/>
              </a:ext>
            </a:extLst>
          </p:cNvPr>
          <p:cNvSpPr txBox="1"/>
          <p:nvPr/>
        </p:nvSpPr>
        <p:spPr>
          <a:xfrm>
            <a:off x="383809" y="1486468"/>
            <a:ext cx="5842644" cy="871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l">
              <a:lnSpc>
                <a:spcPct val="100000"/>
              </a:lnSpc>
              <a:defRPr sz="2500">
                <a:solidFill>
                  <a:srgbClr val="3483C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>
              <a:spcBef>
                <a:spcPts val="100"/>
              </a:spcBef>
            </a:pPr>
            <a:r>
              <a:rPr lang="ko-KR" altLang="en-US" sz="3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빅데이터 분석과 </a:t>
            </a:r>
            <a:r>
              <a:rPr lang="ko-KR" altLang="en-US" sz="32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머신러닝</a:t>
            </a:r>
            <a:endParaRPr lang="en-US" altLang="ko-KR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0D7D3B-9856-5844-997D-2A2E2A137CD9}"/>
              </a:ext>
            </a:extLst>
          </p:cNvPr>
          <p:cNvSpPr/>
          <p:nvPr/>
        </p:nvSpPr>
        <p:spPr>
          <a:xfrm>
            <a:off x="6265444" y="26651"/>
            <a:ext cx="11160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Bigdata</a:t>
            </a:r>
            <a:endParaRPr lang="ko-KR" alt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314" y="219921"/>
            <a:ext cx="2223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Machine </a:t>
            </a:r>
            <a:r>
              <a:rPr lang="en-US" altLang="ko-KR" sz="2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Lerning</a:t>
            </a:r>
            <a:endParaRPr lang="ko-KR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Venenatis Aenean Justop"/>
          <p:cNvSpPr txBox="1"/>
          <p:nvPr/>
        </p:nvSpPr>
        <p:spPr>
          <a:xfrm>
            <a:off x="383809" y="2653097"/>
            <a:ext cx="5595650" cy="30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00000"/>
              </a:lnSpc>
              <a:defRPr sz="2500">
                <a:solidFill>
                  <a:srgbClr val="3197E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l"/>
            <a:r>
              <a:rPr lang="en-US" altLang="ko-KR" sz="2800" b="1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sz="2800" b="1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</a:t>
            </a:r>
            <a:r>
              <a:rPr lang="en-US" altLang="ko-KR" sz="2800" b="1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2800" b="1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800" b="1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빅데이터와 </a:t>
            </a:r>
            <a:r>
              <a:rPr lang="ko-KR" altLang="en-US" sz="2800" b="1" dirty="0" err="1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머신러닝</a:t>
            </a:r>
            <a:endParaRPr sz="28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5682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91907"/>
            <a:ext cx="5097780" cy="284015"/>
          </a:xfrm>
        </p:spPr>
        <p:txBody>
          <a:bodyPr/>
          <a:lstStyle/>
          <a:p>
            <a:r>
              <a:rPr lang="ko-KR" altLang="ko-KR" dirty="0"/>
              <a:t>인공지능 확산 핵심 인프라 </a:t>
            </a:r>
            <a:r>
              <a:rPr lang="ko-KR" altLang="ko-KR" dirty="0" err="1"/>
              <a:t>클라우드</a:t>
            </a:r>
            <a:r>
              <a:rPr lang="ko-KR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439" y="751468"/>
            <a:ext cx="6777804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서비스형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AIaaS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AI as a Service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15.2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 달러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(1.82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 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규모를 형성한 시장이 연평균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48.2%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성장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108.8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 달러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(13.05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 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이를 것으로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예상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439" y="1618372"/>
            <a:ext cx="5235303" cy="319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AWS, Google, MS, IBM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대표적인 거대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IT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기업들이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강자라는 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공통점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인공지능을 이용하기 위해서는 수 많은 데이터를 저장할 공간과 컴퓨팅 성능이 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클라우드는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충족시키는 가장 적합한 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유연성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안정성이라는 여러 강점을 내세우며 기업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IT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시장에서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클라우드의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입지는 점점 더 커져 갈 것이며 현재 가속 페달을 밟고 달리는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클라우드에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더욱 막강한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‘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엔진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될 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것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651" y="2440337"/>
            <a:ext cx="3306532" cy="253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31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ko-KR" dirty="0"/>
              <a:t>인공지능 원료 빅데이터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872990" y="2571750"/>
            <a:ext cx="4208780" cy="20193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5175" y="549438"/>
            <a:ext cx="8721954" cy="151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인공지능은 우리 시대의 가장 큰 변화를 일으키는 힘 중에 하나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빅데이터가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없는 인공지능은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무용지물</a:t>
            </a:r>
            <a:endParaRPr lang="en-US" altLang="ko-KR" sz="1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기술은 수십 년 동안 존재해 왔지만 원재료인 데이터가 폭발적으로 증가함에 따라 엄청난 속도로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5175" y="1887346"/>
            <a:ext cx="4572000" cy="306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매일 수십억 건에 달하는 구글 검색을 통해 구글은 오타 및 검색 성향 등을 배울 수 있는 데이터를 실시간으로 대량 수집하고 있으며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Apple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시리와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코타나도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언어 습득에 도움을 주는 수십억 시간의 음성 데이터가 없었다면 언어 이해는 기초적인 수준에 머물렀을 것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매년 우리가 만들어 내는 데이터는 두 배로 증가하고 있고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후에는 지구 인구의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배가 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1500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 개의 네트워크 센서가 존재할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것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589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ko-KR" dirty="0"/>
              <a:t>더 안전한 </a:t>
            </a:r>
            <a:r>
              <a:rPr lang="ko-KR" altLang="ko-KR" dirty="0" err="1"/>
              <a:t>블록체인</a:t>
            </a:r>
            <a:r>
              <a:rPr lang="ko-KR" altLang="ko-KR" dirty="0"/>
              <a:t> 기반 인공지능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AI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481" y="2846700"/>
            <a:ext cx="4186519" cy="22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0" y="464954"/>
            <a:ext cx="8912180" cy="1407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오늘날 인공지능 기술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한계는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검증되지 않은 학습 데이터들이 많아지면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오류도 커질 수 밖에 없어 잘못된 의사결정을 내리는 경우도 많아 질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것 이며 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이런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상황에서 인공지능을 만든 회사는 왜 그렇게 되었는지를 설명하지 않을 가능성이 높습니다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762365"/>
            <a:ext cx="8724900" cy="1084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네트워크에 올라오는 데이터들은 모두 사실에 기반한 것들입니다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인공지능 프로젝트들은 여전히 초기 개발 단계입니다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블록체인이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확산될수록 탈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중앙화된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시장에서 공유되는 데이터들도 늘어날 가능성이 높습니다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2846701"/>
            <a:ext cx="48895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블록체인에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공유되는 데이터가 늘수록 이를 활용한 인공지능 파워는 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지며 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구글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거대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IT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기업들이 만든 진입 장벽을 단기간에 뛰어넘는 것은 쉽지 않은 일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사용자들이 자신의 정보가 가진 가치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특히 개인 정보로 돈을 벌 수 있는 기회가 있다는 것을 알게 된다면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프로젝트에 대한 관심도 커질 것으로 전망 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8958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	</a:t>
            </a:r>
            <a:r>
              <a:rPr lang="ko-KR" altLang="en-US" dirty="0"/>
              <a:t>데이터 </a:t>
            </a:r>
            <a:r>
              <a:rPr lang="ko-KR" altLang="en-US" dirty="0" err="1"/>
              <a:t>사이언티스트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9417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빅러닝을</a:t>
            </a:r>
            <a:r>
              <a:rPr lang="ko-KR" altLang="en-US" dirty="0"/>
              <a:t> 위한 지식들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77556"/>
              </p:ext>
            </p:extLst>
          </p:nvPr>
        </p:nvGraphicFramePr>
        <p:xfrm>
          <a:off x="1908724" y="553742"/>
          <a:ext cx="6054176" cy="45720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14972">
                  <a:extLst>
                    <a:ext uri="{9D8B030D-6E8A-4147-A177-3AD203B41FA5}">
                      <a16:colId xmlns:a16="http://schemas.microsoft.com/office/drawing/2014/main" val="121098851"/>
                    </a:ext>
                  </a:extLst>
                </a:gridCol>
                <a:gridCol w="4039204">
                  <a:extLst>
                    <a:ext uri="{9D8B030D-6E8A-4147-A177-3AD203B41FA5}">
                      <a16:colId xmlns:a16="http://schemas.microsoft.com/office/drawing/2014/main" val="1956025985"/>
                    </a:ext>
                  </a:extLst>
                </a:gridCol>
              </a:tblGrid>
              <a:tr h="771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분야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8930" marR="893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질문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8930" marR="8930" marT="0" marB="0"/>
                </a:tc>
                <a:extLst>
                  <a:ext uri="{0D108BD9-81ED-4DB2-BD59-A6C34878D82A}">
                    <a16:rowId xmlns:a16="http://schemas.microsoft.com/office/drawing/2014/main" val="3533269322"/>
                  </a:ext>
                </a:extLst>
              </a:tr>
              <a:tr h="4629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인공지능 관련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8930" marR="893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빅데이터란</a:t>
                      </a:r>
                      <a:r>
                        <a:rPr lang="ko-KR" sz="1200" kern="100" dirty="0">
                          <a:effectLst/>
                        </a:rPr>
                        <a:t> 무엇인가</a:t>
                      </a:r>
                      <a:r>
                        <a:rPr lang="en-US" sz="1200" kern="100" dirty="0">
                          <a:effectLst/>
                        </a:rPr>
                        <a:t>?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머신러닝이란</a:t>
                      </a:r>
                      <a:r>
                        <a:rPr lang="ko-KR" sz="1200" kern="100" dirty="0">
                          <a:effectLst/>
                        </a:rPr>
                        <a:t> 무엇인가</a:t>
                      </a:r>
                      <a:r>
                        <a:rPr lang="en-US" sz="1200" kern="100" dirty="0">
                          <a:effectLst/>
                        </a:rPr>
                        <a:t>?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인공지능은 어떻게 발전했는가</a:t>
                      </a:r>
                      <a:r>
                        <a:rPr lang="en-US" sz="1200" kern="100" dirty="0">
                          <a:effectLst/>
                        </a:rPr>
                        <a:t>?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데이터분석이란 무엇인가</a:t>
                      </a:r>
                      <a:r>
                        <a:rPr lang="en-US" sz="1200" kern="100" dirty="0">
                          <a:effectLst/>
                        </a:rPr>
                        <a:t>?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데이터사이언스란 어떤 분야인가</a:t>
                      </a:r>
                      <a:r>
                        <a:rPr lang="en-US" sz="1200" kern="100" dirty="0">
                          <a:effectLst/>
                        </a:rPr>
                        <a:t>?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머신러닝</a:t>
                      </a:r>
                      <a:r>
                        <a:rPr lang="ko-KR" sz="1200" kern="100" dirty="0">
                          <a:effectLst/>
                        </a:rPr>
                        <a:t> 기술 몇가지는 설명해보세요 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8930" marR="8930" marT="0" marB="0"/>
                </a:tc>
                <a:extLst>
                  <a:ext uri="{0D108BD9-81ED-4DB2-BD59-A6C34878D82A}">
                    <a16:rowId xmlns:a16="http://schemas.microsoft.com/office/drawing/2014/main" val="4047564999"/>
                  </a:ext>
                </a:extLst>
              </a:tr>
              <a:tr h="30865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통계학 기본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8930" marR="893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데이터구조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요약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변수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샘플링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확률통계기본 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범주형연속형 구분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선형</a:t>
                      </a:r>
                      <a:r>
                        <a:rPr lang="en-US" sz="1200" kern="100" dirty="0">
                          <a:effectLst/>
                        </a:rPr>
                        <a:t>,</a:t>
                      </a:r>
                      <a:r>
                        <a:rPr lang="ko-KR" sz="1200" kern="100" dirty="0">
                          <a:effectLst/>
                        </a:rPr>
                        <a:t>다중</a:t>
                      </a:r>
                      <a:r>
                        <a:rPr lang="en-US" sz="1200" kern="100" dirty="0">
                          <a:effectLst/>
                        </a:rPr>
                        <a:t>,</a:t>
                      </a:r>
                      <a:r>
                        <a:rPr lang="ko-KR" sz="1200" kern="100" dirty="0" err="1">
                          <a:effectLst/>
                        </a:rPr>
                        <a:t>로지스틱</a:t>
                      </a:r>
                      <a:r>
                        <a:rPr lang="ko-KR" sz="1200" kern="100" dirty="0">
                          <a:effectLst/>
                        </a:rPr>
                        <a:t> 회귀에 대한 이해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8930" marR="8930" marT="0" marB="0"/>
                </a:tc>
                <a:extLst>
                  <a:ext uri="{0D108BD9-81ED-4DB2-BD59-A6C34878D82A}">
                    <a16:rowId xmlns:a16="http://schemas.microsoft.com/office/drawing/2014/main" val="3693394440"/>
                  </a:ext>
                </a:extLst>
              </a:tr>
              <a:tr h="38582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데이터분석 도구 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ko-KR" sz="1200" kern="100" dirty="0" err="1">
                          <a:effectLst/>
                        </a:rPr>
                        <a:t>파이썬</a:t>
                      </a:r>
                      <a:r>
                        <a:rPr lang="en-US" sz="1200" kern="100" dirty="0">
                          <a:effectLst/>
                        </a:rPr>
                        <a:t>, R</a:t>
                      </a:r>
                      <a:r>
                        <a:rPr lang="ko-KR" sz="1200" kern="100" dirty="0">
                          <a:effectLst/>
                        </a:rPr>
                        <a:t>등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ko-KR" sz="1200" kern="100" dirty="0">
                          <a:effectLst/>
                        </a:rPr>
                        <a:t>사용 능력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8930" marR="893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데이터 </a:t>
                      </a:r>
                      <a:r>
                        <a:rPr lang="ko-KR" sz="1200" kern="100" dirty="0" err="1">
                          <a:effectLst/>
                        </a:rPr>
                        <a:t>클린징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데이터 가져오기 및 내보내기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데이터 조작</a:t>
                      </a:r>
                      <a:r>
                        <a:rPr lang="en-US" sz="1200" kern="100" dirty="0">
                          <a:effectLst/>
                        </a:rPr>
                        <a:t>(sorting, filtering, </a:t>
                      </a:r>
                      <a:r>
                        <a:rPr lang="ko-KR" sz="1200" kern="100" dirty="0" err="1">
                          <a:effectLst/>
                        </a:rPr>
                        <a:t>변수추출등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데이터 시각화 기술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8930" marR="8930" marT="0" marB="0"/>
                </a:tc>
                <a:extLst>
                  <a:ext uri="{0D108BD9-81ED-4DB2-BD59-A6C34878D82A}">
                    <a16:rowId xmlns:a16="http://schemas.microsoft.com/office/drawing/2014/main" val="3269768254"/>
                  </a:ext>
                </a:extLst>
              </a:tr>
              <a:tr h="1543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EDA</a:t>
                      </a:r>
                      <a:r>
                        <a:rPr lang="ko-KR" sz="1200" kern="100" dirty="0">
                          <a:effectLst/>
                        </a:rPr>
                        <a:t>이해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8930" marR="893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단병량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 err="1">
                          <a:effectLst/>
                        </a:rPr>
                        <a:t>다변량</a:t>
                      </a:r>
                      <a:r>
                        <a:rPr lang="ko-KR" sz="1200" kern="100" dirty="0">
                          <a:effectLst/>
                        </a:rPr>
                        <a:t> 데이터분석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데이터 </a:t>
                      </a:r>
                      <a:r>
                        <a:rPr lang="ko-KR" sz="1200" kern="100" dirty="0" err="1">
                          <a:effectLst/>
                        </a:rPr>
                        <a:t>스토리텔링</a:t>
                      </a:r>
                      <a:r>
                        <a:rPr lang="ko-KR" sz="1200" kern="100" dirty="0">
                          <a:effectLst/>
                        </a:rPr>
                        <a:t> 기술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8930" marR="8930" marT="0" marB="0"/>
                </a:tc>
                <a:extLst>
                  <a:ext uri="{0D108BD9-81ED-4DB2-BD59-A6C34878D82A}">
                    <a16:rowId xmlns:a16="http://schemas.microsoft.com/office/drawing/2014/main" val="3308400059"/>
                  </a:ext>
                </a:extLst>
              </a:tr>
              <a:tr h="1543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학습모델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8930" marR="893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지도학습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 err="1">
                          <a:effectLst/>
                        </a:rPr>
                        <a:t>비지도학습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 err="1">
                          <a:effectLst/>
                        </a:rPr>
                        <a:t>준지도학습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 err="1">
                          <a:effectLst/>
                        </a:rPr>
                        <a:t>강화학습등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8930" marR="8930" marT="0" marB="0"/>
                </a:tc>
                <a:extLst>
                  <a:ext uri="{0D108BD9-81ED-4DB2-BD59-A6C34878D82A}">
                    <a16:rowId xmlns:a16="http://schemas.microsoft.com/office/drawing/2014/main" val="1738432177"/>
                  </a:ext>
                </a:extLst>
              </a:tr>
              <a:tr h="23149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빅데이터 기술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8930" marR="893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빅데이터 처리 기술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빅데이터 관련 환경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하둡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스파크 </a:t>
                      </a:r>
                      <a:r>
                        <a:rPr lang="ko-KR" sz="1200" kern="100" dirty="0" err="1">
                          <a:effectLst/>
                        </a:rPr>
                        <a:t>하이브등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8930" marR="8930" marT="0" marB="0"/>
                </a:tc>
                <a:extLst>
                  <a:ext uri="{0D108BD9-81ED-4DB2-BD59-A6C34878D82A}">
                    <a16:rowId xmlns:a16="http://schemas.microsoft.com/office/drawing/2014/main" val="524519433"/>
                  </a:ext>
                </a:extLst>
              </a:tr>
              <a:tr h="1543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딥러닝</a:t>
                      </a:r>
                      <a:r>
                        <a:rPr lang="ko-KR" sz="1200" kern="100" dirty="0">
                          <a:effectLst/>
                        </a:rPr>
                        <a:t> 기술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8930" marR="893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ANN, NLP, CNN, </a:t>
                      </a:r>
                      <a:r>
                        <a:rPr lang="ko-KR" sz="1200" kern="100" dirty="0" err="1">
                          <a:effectLst/>
                        </a:rPr>
                        <a:t>텐서플로우</a:t>
                      </a:r>
                      <a:r>
                        <a:rPr lang="ko-KR" sz="1200" kern="100" dirty="0">
                          <a:effectLst/>
                        </a:rPr>
                        <a:t> 기술</a:t>
                      </a:r>
                      <a:r>
                        <a:rPr lang="en-US" sz="1200" kern="100" dirty="0">
                          <a:effectLst/>
                        </a:rPr>
                        <a:t>, OPEN CV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8930" marR="8930" marT="0" marB="0"/>
                </a:tc>
                <a:extLst>
                  <a:ext uri="{0D108BD9-81ED-4DB2-BD59-A6C34878D82A}">
                    <a16:rowId xmlns:a16="http://schemas.microsoft.com/office/drawing/2014/main" val="1840938793"/>
                  </a:ext>
                </a:extLst>
              </a:tr>
              <a:tr h="23149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데이터프로젝트 경험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8930" marR="893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프로젝트 결과보고서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모델 생성과 선택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데이터수집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 err="1">
                          <a:effectLst/>
                        </a:rPr>
                        <a:t>클린징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 err="1">
                          <a:effectLst/>
                        </a:rPr>
                        <a:t>준비경험등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8930" marR="8930" marT="0" marB="0"/>
                </a:tc>
                <a:extLst>
                  <a:ext uri="{0D108BD9-81ED-4DB2-BD59-A6C34878D82A}">
                    <a16:rowId xmlns:a16="http://schemas.microsoft.com/office/drawing/2014/main" val="3810972133"/>
                  </a:ext>
                </a:extLst>
              </a:tr>
              <a:tr h="771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인공지능 수학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8930" marR="893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행렬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벡터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미분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적분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 err="1">
                          <a:effectLst/>
                        </a:rPr>
                        <a:t>편미분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집합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8930" marR="8930" marT="0" marB="0"/>
                </a:tc>
                <a:extLst>
                  <a:ext uri="{0D108BD9-81ED-4DB2-BD59-A6C34878D82A}">
                    <a16:rowId xmlns:a16="http://schemas.microsoft.com/office/drawing/2014/main" val="1455402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770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ko-KR" dirty="0"/>
              <a:t>데이터 기술자 시대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What is machine learning - machine-learning-job-role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244" y="1418420"/>
            <a:ext cx="3578619" cy="35846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139699" y="634969"/>
            <a:ext cx="578597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알리바바그룹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마윈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회장은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데이터기술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(Data Technology) 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신봉자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9698" y="1114333"/>
            <a:ext cx="5034281" cy="2805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마윈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회장은 최근 한 국제 세미나에서 세상은 지금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IT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시대에서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DT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시대로 가고 있다고 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IT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시대 정보화 혁명이 정보 제어나 관리를 바탕으로 비즈니스 기회를 만들었다면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DT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시대에는 데이터 기반 대중 서비스와 생산 효율성 중심으로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찬 산업이 발전 하게 된다는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것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결국 미래 경쟁은 조직이 보유하고 있는 데이터가 기업에 얼마나 많은 가치를 창출하느냐 가 중요하다는 것입니다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133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사이언티스트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743" y="2287518"/>
            <a:ext cx="4886510" cy="28313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738" y="627248"/>
            <a:ext cx="4398010" cy="228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88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석사학위를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46%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박사학위를 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보유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R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프로그래밍 언어는 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하둡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빅데이터 플랫폼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비정형 데이터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소셜 미디어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 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다룰 수 있는 능력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통계분석과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수학은 추론적 통계 및 실험 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444" y="255299"/>
            <a:ext cx="3457106" cy="34478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814179"/>
            <a:ext cx="4247958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 defTabSz="457200">
              <a:spcBef>
                <a:spcPts val="1000"/>
              </a:spcBef>
            </a:pPr>
            <a:r>
              <a:rPr lang="en-US" altLang="ko-KR" sz="600" dirty="0" smtClean="0">
                <a:hlinkClick r:id="rId4"/>
              </a:rPr>
              <a:t>Source : https</a:t>
            </a:r>
            <a:r>
              <a:rPr lang="en-US" altLang="ko-KR" sz="600" dirty="0">
                <a:hlinkClick r:id="rId4"/>
              </a:rPr>
              <a:t>://bigdata-madesimple.com/how-to-become-a-data-scientist-research-into-1001-data-scientist-profiles/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2856140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빅러닝</a:t>
            </a:r>
            <a:r>
              <a:rPr lang="ko-KR" altLang="en-US" dirty="0"/>
              <a:t> 파이프 라인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http://scimonitors.com/wp-content/uploads/2019/04/%EC%82%AC%EC%A7%841%EB%8D%B0%EC%9D%B4%ED%84%B0-%EC%82%AC%EC%9D%B4%EC%96%B8%EC%8A%A4-%EC%A0%88%EC%B0%A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235" y="1887972"/>
            <a:ext cx="7561943" cy="31675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165119" y="515057"/>
            <a:ext cx="8816956" cy="1449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 분석과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머신러닝은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마법이 아닙니다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데이터와 알고리즘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알고리즘을 통해 데이터를 처리함으로써 만들어지는 모델만 있을 뿐 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개발자에게 코드 파이프라인이 있다면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사이언티스트에게는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빅데이터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솔루션을 통해 흐르는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빅러닝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파이프라인이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05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A96524-2B80-40C6-9F39-D5C56F6953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554181"/>
            <a:ext cx="4366142" cy="365029"/>
          </a:xfrm>
        </p:spPr>
        <p:txBody>
          <a:bodyPr/>
          <a:lstStyle/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장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빅데이터와 </a:t>
            </a:r>
            <a:r>
              <a:rPr lang="ko-KR" altLang="en-US" sz="2400" dirty="0" err="1" smtClean="0"/>
              <a:t>머신러닝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F17C76-5602-438B-AD33-53ECD998D161}"/>
              </a:ext>
            </a:extLst>
          </p:cNvPr>
          <p:cNvSpPr/>
          <p:nvPr/>
        </p:nvSpPr>
        <p:spPr>
          <a:xfrm>
            <a:off x="3795395" y="2896129"/>
            <a:ext cx="487852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1800" b="1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altLang="ko-KR" sz="1800" b="1" kern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빅데이터와 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그리고 </a:t>
            </a:r>
            <a:r>
              <a:rPr lang="ko-KR" altLang="en-US" sz="1400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kern="1200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인공지능 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시대 기술 </a:t>
            </a:r>
            <a:endParaRPr lang="en-US" altLang="ko-KR" sz="1400" kern="1200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400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400" kern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사이언티스트</a:t>
            </a:r>
            <a:endParaRPr lang="en-US" altLang="ko-KR" sz="1800" kern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423F1E-F9D4-7546-8D02-E7E8FD3E6926}"/>
              </a:ext>
            </a:extLst>
          </p:cNvPr>
          <p:cNvSpPr/>
          <p:nvPr/>
        </p:nvSpPr>
        <p:spPr>
          <a:xfrm>
            <a:off x="636976" y="1110028"/>
            <a:ext cx="7584830" cy="87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빅데이터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머신러닝</a:t>
            </a:r>
            <a:r>
              <a:rPr lang="ko-KR" altLang="en-US" sz="1200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</a:t>
            </a:r>
            <a:r>
              <a:rPr lang="ko-KR" altLang="en-US" sz="1200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배경이 되는 오늘날 기술발전 살펴봅니다</a:t>
            </a:r>
            <a:r>
              <a:rPr lang="en-US" altLang="ko-KR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>
              <a:lnSpc>
                <a:spcPct val="150000"/>
              </a:lnSpc>
              <a:spcBef>
                <a:spcPts val="1052"/>
              </a:spcBef>
            </a:pPr>
            <a:r>
              <a:rPr lang="en-US" altLang="ko-KR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ko-KR" altLang="en-US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이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강의를 통해 </a:t>
            </a:r>
            <a:r>
              <a:rPr lang="ko-KR" altLang="en-US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빅데이터와 </a:t>
            </a:r>
            <a:r>
              <a:rPr lang="ko-KR" altLang="en-US" sz="12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머신러닝의</a:t>
            </a:r>
            <a:r>
              <a:rPr lang="ko-KR" altLang="en-US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관련된 </a:t>
            </a:r>
            <a:r>
              <a:rPr lang="ko-KR" altLang="en-US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주요 기술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흐름을 학습합니다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pSp>
        <p:nvGrpSpPr>
          <p:cNvPr id="5" name="그룹">
            <a:extLst>
              <a:ext uri="{FF2B5EF4-FFF2-40B4-BE49-F238E27FC236}">
                <a16:creationId xmlns:a16="http://schemas.microsoft.com/office/drawing/2014/main" id="{2050049A-9F32-DF45-8DC0-8F7278ADF303}"/>
              </a:ext>
            </a:extLst>
          </p:cNvPr>
          <p:cNvGrpSpPr/>
          <p:nvPr/>
        </p:nvGrpSpPr>
        <p:grpSpPr>
          <a:xfrm>
            <a:off x="1152049" y="2694989"/>
            <a:ext cx="2000029" cy="2452673"/>
            <a:chOff x="0" y="0"/>
            <a:chExt cx="4818076" cy="5945010"/>
          </a:xfrm>
        </p:grpSpPr>
        <p:grpSp>
          <p:nvGrpSpPr>
            <p:cNvPr id="6" name="그룹">
              <a:extLst>
                <a:ext uri="{FF2B5EF4-FFF2-40B4-BE49-F238E27FC236}">
                  <a16:creationId xmlns:a16="http://schemas.microsoft.com/office/drawing/2014/main" id="{8CCB119E-D7B5-D049-B14E-2DE786793690}"/>
                </a:ext>
              </a:extLst>
            </p:cNvPr>
            <p:cNvGrpSpPr/>
            <p:nvPr/>
          </p:nvGrpSpPr>
          <p:grpSpPr>
            <a:xfrm>
              <a:off x="-1" y="1095661"/>
              <a:ext cx="4818078" cy="4849350"/>
              <a:chOff x="0" y="0"/>
              <a:chExt cx="4818076" cy="4849348"/>
            </a:xfrm>
          </p:grpSpPr>
          <p:grpSp>
            <p:nvGrpSpPr>
              <p:cNvPr id="14" name="그룹">
                <a:extLst>
                  <a:ext uri="{FF2B5EF4-FFF2-40B4-BE49-F238E27FC236}">
                    <a16:creationId xmlns:a16="http://schemas.microsoft.com/office/drawing/2014/main" id="{E4A6868B-4C11-1D47-8AC8-CF38F64B17C0}"/>
                  </a:ext>
                </a:extLst>
              </p:cNvPr>
              <p:cNvGrpSpPr/>
              <p:nvPr/>
            </p:nvGrpSpPr>
            <p:grpSpPr>
              <a:xfrm>
                <a:off x="776795" y="0"/>
                <a:ext cx="4041282" cy="4568821"/>
                <a:chOff x="0" y="0"/>
                <a:chExt cx="4041281" cy="4568820"/>
              </a:xfrm>
            </p:grpSpPr>
            <p:sp>
              <p:nvSpPr>
                <p:cNvPr id="20" name="도형">
                  <a:extLst>
                    <a:ext uri="{FF2B5EF4-FFF2-40B4-BE49-F238E27FC236}">
                      <a16:creationId xmlns:a16="http://schemas.microsoft.com/office/drawing/2014/main" id="{9459D63B-558D-2342-811B-F4D2736C6906}"/>
                    </a:ext>
                  </a:extLst>
                </p:cNvPr>
                <p:cNvSpPr/>
                <p:nvPr/>
              </p:nvSpPr>
              <p:spPr>
                <a:xfrm flipH="1">
                  <a:off x="0" y="3995689"/>
                  <a:ext cx="194230" cy="5731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787" y="0"/>
                      </a:moveTo>
                      <a:lnTo>
                        <a:pt x="0" y="2323"/>
                      </a:lnTo>
                      <a:lnTo>
                        <a:pt x="3216" y="21600"/>
                      </a:lnTo>
                      <a:lnTo>
                        <a:pt x="21600" y="13279"/>
                      </a:lnTo>
                      <a:lnTo>
                        <a:pt x="6787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" name="도형">
                  <a:extLst>
                    <a:ext uri="{FF2B5EF4-FFF2-40B4-BE49-F238E27FC236}">
                      <a16:creationId xmlns:a16="http://schemas.microsoft.com/office/drawing/2014/main" id="{0FFAE748-E5C0-7D43-B2D8-08FE13AF9A63}"/>
                    </a:ext>
                  </a:extLst>
                </p:cNvPr>
                <p:cNvSpPr/>
                <p:nvPr/>
              </p:nvSpPr>
              <p:spPr>
                <a:xfrm rot="840000" flipH="1">
                  <a:off x="3339362" y="52590"/>
                  <a:ext cx="573636" cy="11309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61" h="21515" extrusionOk="0">
                      <a:moveTo>
                        <a:pt x="16954" y="9693"/>
                      </a:moveTo>
                      <a:cubicBezTo>
                        <a:pt x="17593" y="9975"/>
                        <a:pt x="18543" y="9894"/>
                        <a:pt x="19297" y="10073"/>
                      </a:cubicBezTo>
                      <a:cubicBezTo>
                        <a:pt x="20738" y="10415"/>
                        <a:pt x="20842" y="11330"/>
                        <a:pt x="20971" y="12131"/>
                      </a:cubicBezTo>
                      <a:cubicBezTo>
                        <a:pt x="21122" y="13066"/>
                        <a:pt x="21545" y="14000"/>
                        <a:pt x="21272" y="14931"/>
                      </a:cubicBezTo>
                      <a:cubicBezTo>
                        <a:pt x="21039" y="15727"/>
                        <a:pt x="20311" y="16464"/>
                        <a:pt x="19196" y="17032"/>
                      </a:cubicBezTo>
                      <a:lnTo>
                        <a:pt x="20181" y="21303"/>
                      </a:lnTo>
                      <a:lnTo>
                        <a:pt x="6182" y="21515"/>
                      </a:lnTo>
                      <a:cubicBezTo>
                        <a:pt x="6925" y="20583"/>
                        <a:pt x="6757" y="19526"/>
                        <a:pt x="5731" y="18667"/>
                      </a:cubicBezTo>
                      <a:cubicBezTo>
                        <a:pt x="5389" y="18382"/>
                        <a:pt x="4960" y="18127"/>
                        <a:pt x="4536" y="17872"/>
                      </a:cubicBezTo>
                      <a:cubicBezTo>
                        <a:pt x="3845" y="17457"/>
                        <a:pt x="3161" y="17033"/>
                        <a:pt x="2697" y="16541"/>
                      </a:cubicBezTo>
                      <a:cubicBezTo>
                        <a:pt x="2194" y="16008"/>
                        <a:pt x="1976" y="15421"/>
                        <a:pt x="1618" y="14859"/>
                      </a:cubicBezTo>
                      <a:cubicBezTo>
                        <a:pt x="1291" y="14345"/>
                        <a:pt x="850" y="13842"/>
                        <a:pt x="517" y="13351"/>
                      </a:cubicBezTo>
                      <a:cubicBezTo>
                        <a:pt x="309" y="13043"/>
                        <a:pt x="151" y="12739"/>
                        <a:pt x="56" y="12413"/>
                      </a:cubicBezTo>
                      <a:cubicBezTo>
                        <a:pt x="-55" y="12035"/>
                        <a:pt x="-39" y="11644"/>
                        <a:pt x="474" y="11383"/>
                      </a:cubicBezTo>
                      <a:cubicBezTo>
                        <a:pt x="936" y="11148"/>
                        <a:pt x="1685" y="11124"/>
                        <a:pt x="2209" y="10918"/>
                      </a:cubicBezTo>
                      <a:cubicBezTo>
                        <a:pt x="2923" y="10637"/>
                        <a:pt x="3049" y="10097"/>
                        <a:pt x="3795" y="9835"/>
                      </a:cubicBezTo>
                      <a:cubicBezTo>
                        <a:pt x="4369" y="9634"/>
                        <a:pt x="5120" y="9668"/>
                        <a:pt x="5767" y="9543"/>
                      </a:cubicBezTo>
                      <a:cubicBezTo>
                        <a:pt x="6949" y="9314"/>
                        <a:pt x="7698" y="8579"/>
                        <a:pt x="9010" y="8630"/>
                      </a:cubicBezTo>
                      <a:cubicBezTo>
                        <a:pt x="9414" y="8646"/>
                        <a:pt x="9781" y="8747"/>
                        <a:pt x="10171" y="8801"/>
                      </a:cubicBezTo>
                      <a:cubicBezTo>
                        <a:pt x="10505" y="8848"/>
                        <a:pt x="10854" y="8859"/>
                        <a:pt x="11198" y="8835"/>
                      </a:cubicBezTo>
                      <a:cubicBezTo>
                        <a:pt x="11569" y="6525"/>
                        <a:pt x="11688" y="4207"/>
                        <a:pt x="11553" y="1890"/>
                      </a:cubicBezTo>
                      <a:cubicBezTo>
                        <a:pt x="11512" y="1186"/>
                        <a:pt x="11612" y="408"/>
                        <a:pt x="12799" y="100"/>
                      </a:cubicBezTo>
                      <a:cubicBezTo>
                        <a:pt x="13510" y="-85"/>
                        <a:pt x="14361" y="-2"/>
                        <a:pt x="14991" y="255"/>
                      </a:cubicBezTo>
                      <a:cubicBezTo>
                        <a:pt x="16109" y="711"/>
                        <a:pt x="16246" y="1501"/>
                        <a:pt x="16270" y="2238"/>
                      </a:cubicBezTo>
                      <a:cubicBezTo>
                        <a:pt x="16338" y="4388"/>
                        <a:pt x="16075" y="6540"/>
                        <a:pt x="16288" y="8689"/>
                      </a:cubicBezTo>
                      <a:cubicBezTo>
                        <a:pt x="16325" y="9059"/>
                        <a:pt x="16406" y="9452"/>
                        <a:pt x="16954" y="969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5" name="그룹">
                <a:extLst>
                  <a:ext uri="{FF2B5EF4-FFF2-40B4-BE49-F238E27FC236}">
                    <a16:creationId xmlns:a16="http://schemas.microsoft.com/office/drawing/2014/main" id="{36510DE8-DDFF-DC48-B3C7-D7F165FB5450}"/>
                  </a:ext>
                </a:extLst>
              </p:cNvPr>
              <p:cNvGrpSpPr/>
              <p:nvPr/>
            </p:nvGrpSpPr>
            <p:grpSpPr>
              <a:xfrm>
                <a:off x="-1" y="550046"/>
                <a:ext cx="4477882" cy="4299303"/>
                <a:chOff x="0" y="0"/>
                <a:chExt cx="4477880" cy="4299302"/>
              </a:xfrm>
            </p:grpSpPr>
            <p:sp>
              <p:nvSpPr>
                <p:cNvPr id="16" name="도형">
                  <a:extLst>
                    <a:ext uri="{FF2B5EF4-FFF2-40B4-BE49-F238E27FC236}">
                      <a16:creationId xmlns:a16="http://schemas.microsoft.com/office/drawing/2014/main" id="{A06D68B4-E34B-1247-8F1E-17421AC28EFD}"/>
                    </a:ext>
                  </a:extLst>
                </p:cNvPr>
                <p:cNvSpPr/>
                <p:nvPr/>
              </p:nvSpPr>
              <p:spPr>
                <a:xfrm>
                  <a:off x="931659" y="3231772"/>
                  <a:ext cx="2157493" cy="1067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89" h="21600" extrusionOk="0">
                      <a:moveTo>
                        <a:pt x="705" y="0"/>
                      </a:moveTo>
                      <a:cubicBezTo>
                        <a:pt x="353" y="4475"/>
                        <a:pt x="132" y="8985"/>
                        <a:pt x="42" y="13512"/>
                      </a:cubicBezTo>
                      <a:cubicBezTo>
                        <a:pt x="-11" y="16207"/>
                        <a:pt x="-6" y="18903"/>
                        <a:pt x="12" y="21600"/>
                      </a:cubicBezTo>
                      <a:lnTo>
                        <a:pt x="21589" y="21600"/>
                      </a:lnTo>
                      <a:cubicBezTo>
                        <a:pt x="21526" y="20434"/>
                        <a:pt x="21457" y="19270"/>
                        <a:pt x="21396" y="18103"/>
                      </a:cubicBezTo>
                      <a:lnTo>
                        <a:pt x="20072" y="329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rgbClr val="3484C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17" name="그룹">
                  <a:extLst>
                    <a:ext uri="{FF2B5EF4-FFF2-40B4-BE49-F238E27FC236}">
                      <a16:creationId xmlns:a16="http://schemas.microsoft.com/office/drawing/2014/main" id="{F9D60B1D-588D-8E45-85EA-6B72FA7CD460}"/>
                    </a:ext>
                  </a:extLst>
                </p:cNvPr>
                <p:cNvGrpSpPr/>
                <p:nvPr/>
              </p:nvGrpSpPr>
              <p:grpSpPr>
                <a:xfrm>
                  <a:off x="-1" y="0"/>
                  <a:ext cx="4477882" cy="3949666"/>
                  <a:chOff x="0" y="0"/>
                  <a:chExt cx="4477880" cy="3949665"/>
                </a:xfrm>
              </p:grpSpPr>
              <p:sp>
                <p:nvSpPr>
                  <p:cNvPr id="18" name="도형">
                    <a:extLst>
                      <a:ext uri="{FF2B5EF4-FFF2-40B4-BE49-F238E27FC236}">
                        <a16:creationId xmlns:a16="http://schemas.microsoft.com/office/drawing/2014/main" id="{9A4446ED-0624-8C45-B3D4-BC3C74C170AC}"/>
                      </a:ext>
                    </a:extLst>
                  </p:cNvPr>
                  <p:cNvSpPr/>
                  <p:nvPr/>
                </p:nvSpPr>
                <p:spPr>
                  <a:xfrm flipH="1">
                    <a:off x="-1" y="30078"/>
                    <a:ext cx="4477882" cy="391958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477" h="21600" extrusionOk="0">
                        <a:moveTo>
                          <a:pt x="11163" y="0"/>
                        </a:moveTo>
                        <a:cubicBezTo>
                          <a:pt x="10588" y="273"/>
                          <a:pt x="10005" y="524"/>
                          <a:pt x="9416" y="753"/>
                        </a:cubicBezTo>
                        <a:cubicBezTo>
                          <a:pt x="8694" y="1033"/>
                          <a:pt x="7954" y="1285"/>
                          <a:pt x="7322" y="1778"/>
                        </a:cubicBezTo>
                        <a:cubicBezTo>
                          <a:pt x="6456" y="2453"/>
                          <a:pt x="5893" y="3488"/>
                          <a:pt x="5366" y="4508"/>
                        </a:cubicBezTo>
                        <a:cubicBezTo>
                          <a:pt x="4947" y="5317"/>
                          <a:pt x="4539" y="6137"/>
                          <a:pt x="4142" y="6967"/>
                        </a:cubicBezTo>
                        <a:lnTo>
                          <a:pt x="2580" y="2708"/>
                        </a:lnTo>
                        <a:lnTo>
                          <a:pt x="0" y="3350"/>
                        </a:lnTo>
                        <a:cubicBezTo>
                          <a:pt x="409" y="4584"/>
                          <a:pt x="802" y="5830"/>
                          <a:pt x="1166" y="7083"/>
                        </a:cubicBezTo>
                        <a:cubicBezTo>
                          <a:pt x="1478" y="8157"/>
                          <a:pt x="1807" y="9239"/>
                          <a:pt x="2242" y="10233"/>
                        </a:cubicBezTo>
                        <a:cubicBezTo>
                          <a:pt x="2454" y="10717"/>
                          <a:pt x="2698" y="11211"/>
                          <a:pt x="3127" y="11433"/>
                        </a:cubicBezTo>
                        <a:cubicBezTo>
                          <a:pt x="3464" y="11607"/>
                          <a:pt x="3846" y="11572"/>
                          <a:pt x="4199" y="11448"/>
                        </a:cubicBezTo>
                        <a:cubicBezTo>
                          <a:pt x="4743" y="11256"/>
                          <a:pt x="5212" y="10867"/>
                          <a:pt x="5643" y="10442"/>
                        </a:cubicBezTo>
                        <a:cubicBezTo>
                          <a:pt x="6625" y="9473"/>
                          <a:pt x="7469" y="8336"/>
                          <a:pt x="8157" y="7075"/>
                        </a:cubicBezTo>
                        <a:lnTo>
                          <a:pt x="7362" y="17914"/>
                        </a:lnTo>
                        <a:lnTo>
                          <a:pt x="16700" y="17911"/>
                        </a:lnTo>
                        <a:cubicBezTo>
                          <a:pt x="16644" y="17273"/>
                          <a:pt x="16578" y="16636"/>
                          <a:pt x="16502" y="16000"/>
                        </a:cubicBezTo>
                        <a:cubicBezTo>
                          <a:pt x="16418" y="15286"/>
                          <a:pt x="16321" y="14574"/>
                          <a:pt x="16212" y="13864"/>
                        </a:cubicBezTo>
                        <a:cubicBezTo>
                          <a:pt x="16338" y="13310"/>
                          <a:pt x="16477" y="12758"/>
                          <a:pt x="16630" y="12209"/>
                        </a:cubicBezTo>
                        <a:cubicBezTo>
                          <a:pt x="16862" y="11376"/>
                          <a:pt x="17124" y="10553"/>
                          <a:pt x="17415" y="9745"/>
                        </a:cubicBezTo>
                        <a:lnTo>
                          <a:pt x="18675" y="12975"/>
                        </a:lnTo>
                        <a:lnTo>
                          <a:pt x="16933" y="18527"/>
                        </a:lnTo>
                        <a:cubicBezTo>
                          <a:pt x="17079" y="19120"/>
                          <a:pt x="17218" y="19716"/>
                          <a:pt x="17350" y="20313"/>
                        </a:cubicBezTo>
                        <a:cubicBezTo>
                          <a:pt x="17445" y="20741"/>
                          <a:pt x="17537" y="21170"/>
                          <a:pt x="17625" y="21600"/>
                        </a:cubicBezTo>
                        <a:cubicBezTo>
                          <a:pt x="18309" y="20488"/>
                          <a:pt x="18962" y="19351"/>
                          <a:pt x="19582" y="18191"/>
                        </a:cubicBezTo>
                        <a:cubicBezTo>
                          <a:pt x="20163" y="17107"/>
                          <a:pt x="20715" y="16000"/>
                          <a:pt x="21135" y="14821"/>
                        </a:cubicBezTo>
                        <a:cubicBezTo>
                          <a:pt x="21247" y="14504"/>
                          <a:pt x="21350" y="14182"/>
                          <a:pt x="21410" y="13847"/>
                        </a:cubicBezTo>
                        <a:cubicBezTo>
                          <a:pt x="21600" y="12782"/>
                          <a:pt x="21349" y="11705"/>
                          <a:pt x="21104" y="10657"/>
                        </a:cubicBezTo>
                        <a:cubicBezTo>
                          <a:pt x="20795" y="9333"/>
                          <a:pt x="20479" y="7981"/>
                          <a:pt x="20171" y="6659"/>
                        </a:cubicBezTo>
                        <a:cubicBezTo>
                          <a:pt x="20038" y="6090"/>
                          <a:pt x="19903" y="5521"/>
                          <a:pt x="19748" y="4971"/>
                        </a:cubicBezTo>
                        <a:cubicBezTo>
                          <a:pt x="19601" y="4446"/>
                          <a:pt x="19431" y="3928"/>
                          <a:pt x="19192" y="3450"/>
                        </a:cubicBezTo>
                        <a:cubicBezTo>
                          <a:pt x="18583" y="2234"/>
                          <a:pt x="17585" y="1364"/>
                          <a:pt x="16472" y="789"/>
                        </a:cubicBezTo>
                        <a:cubicBezTo>
                          <a:pt x="16209" y="653"/>
                          <a:pt x="15940" y="534"/>
                          <a:pt x="15667" y="427"/>
                        </a:cubicBezTo>
                        <a:cubicBezTo>
                          <a:pt x="15441" y="338"/>
                          <a:pt x="15212" y="258"/>
                          <a:pt x="14979" y="199"/>
                        </a:cubicBezTo>
                        <a:cubicBezTo>
                          <a:pt x="14329" y="37"/>
                          <a:pt x="13662" y="47"/>
                          <a:pt x="13001" y="43"/>
                        </a:cubicBezTo>
                        <a:cubicBezTo>
                          <a:pt x="12390" y="41"/>
                          <a:pt x="11777" y="26"/>
                          <a:pt x="11163" y="0"/>
                        </a:cubicBez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9" name="도형">
                    <a:extLst>
                      <a:ext uri="{FF2B5EF4-FFF2-40B4-BE49-F238E27FC236}">
                        <a16:creationId xmlns:a16="http://schemas.microsoft.com/office/drawing/2014/main" id="{E015FA10-FAEF-B042-8522-3A2410B8AFDD}"/>
                      </a:ext>
                    </a:extLst>
                  </p:cNvPr>
                  <p:cNvSpPr/>
                  <p:nvPr/>
                </p:nvSpPr>
                <p:spPr>
                  <a:xfrm flipH="1">
                    <a:off x="1326545" y="0"/>
                    <a:ext cx="1010948" cy="32819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97" extrusionOk="0">
                        <a:moveTo>
                          <a:pt x="4166" y="128"/>
                        </a:moveTo>
                        <a:lnTo>
                          <a:pt x="0" y="21320"/>
                        </a:lnTo>
                        <a:cubicBezTo>
                          <a:pt x="3568" y="21507"/>
                          <a:pt x="7181" y="21600"/>
                          <a:pt x="10800" y="21597"/>
                        </a:cubicBezTo>
                        <a:cubicBezTo>
                          <a:pt x="14421" y="21594"/>
                          <a:pt x="18034" y="21496"/>
                          <a:pt x="21600" y="21303"/>
                        </a:cubicBezTo>
                        <a:cubicBezTo>
                          <a:pt x="17268" y="20517"/>
                          <a:pt x="14003" y="19275"/>
                          <a:pt x="12406" y="17807"/>
                        </a:cubicBezTo>
                        <a:cubicBezTo>
                          <a:pt x="12078" y="17505"/>
                          <a:pt x="11824" y="17196"/>
                          <a:pt x="11674" y="16881"/>
                        </a:cubicBezTo>
                        <a:cubicBezTo>
                          <a:pt x="11227" y="15945"/>
                          <a:pt x="11691" y="15017"/>
                          <a:pt x="12139" y="14087"/>
                        </a:cubicBezTo>
                        <a:cubicBezTo>
                          <a:pt x="13436" y="11396"/>
                          <a:pt x="14605" y="8696"/>
                          <a:pt x="16561" y="6043"/>
                        </a:cubicBezTo>
                        <a:cubicBezTo>
                          <a:pt x="17319" y="5015"/>
                          <a:pt x="18195" y="3994"/>
                          <a:pt x="18640" y="2948"/>
                        </a:cubicBezTo>
                        <a:cubicBezTo>
                          <a:pt x="19056" y="1970"/>
                          <a:pt x="19090" y="981"/>
                          <a:pt x="18741" y="0"/>
                        </a:cubicBezTo>
                        <a:lnTo>
                          <a:pt x="4166" y="1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grpSp>
          <p:nvGrpSpPr>
            <p:cNvPr id="7" name="그룹">
              <a:extLst>
                <a:ext uri="{FF2B5EF4-FFF2-40B4-BE49-F238E27FC236}">
                  <a16:creationId xmlns:a16="http://schemas.microsoft.com/office/drawing/2014/main" id="{85D45BA4-B73D-5B4C-982B-F5B88E835D59}"/>
                </a:ext>
              </a:extLst>
            </p:cNvPr>
            <p:cNvGrpSpPr/>
            <p:nvPr/>
          </p:nvGrpSpPr>
          <p:grpSpPr>
            <a:xfrm>
              <a:off x="1347796" y="1559498"/>
              <a:ext cx="919560" cy="762839"/>
              <a:chOff x="0" y="0"/>
              <a:chExt cx="919559" cy="762837"/>
            </a:xfrm>
          </p:grpSpPr>
          <p:sp>
            <p:nvSpPr>
              <p:cNvPr id="11" name="도형">
                <a:extLst>
                  <a:ext uri="{FF2B5EF4-FFF2-40B4-BE49-F238E27FC236}">
                    <a16:creationId xmlns:a16="http://schemas.microsoft.com/office/drawing/2014/main" id="{3B2CF1A6-CED1-7444-B0E0-C125CC7C3EDD}"/>
                  </a:ext>
                </a:extLst>
              </p:cNvPr>
              <p:cNvSpPr/>
              <p:nvPr/>
            </p:nvSpPr>
            <p:spPr>
              <a:xfrm>
                <a:off x="112512" y="58703"/>
                <a:ext cx="685456" cy="212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407"/>
                    </a:lnTo>
                    <a:lnTo>
                      <a:pt x="1989" y="21600"/>
                    </a:lnTo>
                    <a:lnTo>
                      <a:pt x="19176" y="1986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9999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" name="도형">
                <a:extLst>
                  <a:ext uri="{FF2B5EF4-FFF2-40B4-BE49-F238E27FC236}">
                    <a16:creationId xmlns:a16="http://schemas.microsoft.com/office/drawing/2014/main" id="{68CB4191-073B-E34D-8365-23C08CE1F4A2}"/>
                  </a:ext>
                </a:extLst>
              </p:cNvPr>
              <p:cNvSpPr/>
              <p:nvPr/>
            </p:nvSpPr>
            <p:spPr>
              <a:xfrm flipH="1">
                <a:off x="190964" y="0"/>
                <a:ext cx="535422" cy="598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26" y="0"/>
                    </a:moveTo>
                    <a:cubicBezTo>
                      <a:pt x="2568" y="1299"/>
                      <a:pt x="2341" y="2590"/>
                      <a:pt x="2046" y="3870"/>
                    </a:cubicBezTo>
                    <a:cubicBezTo>
                      <a:pt x="1552" y="6020"/>
                      <a:pt x="867" y="8131"/>
                      <a:pt x="0" y="10184"/>
                    </a:cubicBezTo>
                    <a:lnTo>
                      <a:pt x="10993" y="21600"/>
                    </a:lnTo>
                    <a:lnTo>
                      <a:pt x="21600" y="10184"/>
                    </a:lnTo>
                    <a:cubicBezTo>
                      <a:pt x="20733" y="8131"/>
                      <a:pt x="20048" y="6020"/>
                      <a:pt x="19554" y="3870"/>
                    </a:cubicBezTo>
                    <a:cubicBezTo>
                      <a:pt x="19259" y="2590"/>
                      <a:pt x="19032" y="1299"/>
                      <a:pt x="18874" y="0"/>
                    </a:cubicBezTo>
                    <a:lnTo>
                      <a:pt x="2726" y="0"/>
                    </a:ln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" name="도형">
                <a:extLst>
                  <a:ext uri="{FF2B5EF4-FFF2-40B4-BE49-F238E27FC236}">
                    <a16:creationId xmlns:a16="http://schemas.microsoft.com/office/drawing/2014/main" id="{2426B474-FE1E-E04F-B568-29B2BCBDB534}"/>
                  </a:ext>
                </a:extLst>
              </p:cNvPr>
              <p:cNvSpPr/>
              <p:nvPr/>
            </p:nvSpPr>
            <p:spPr>
              <a:xfrm>
                <a:off x="0" y="62352"/>
                <a:ext cx="919560" cy="700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626" y="0"/>
                    </a:moveTo>
                    <a:lnTo>
                      <a:pt x="10590" y="16423"/>
                    </a:lnTo>
                    <a:lnTo>
                      <a:pt x="2694" y="343"/>
                    </a:lnTo>
                    <a:lnTo>
                      <a:pt x="0" y="4026"/>
                    </a:lnTo>
                    <a:lnTo>
                      <a:pt x="4978" y="21600"/>
                    </a:lnTo>
                    <a:lnTo>
                      <a:pt x="10618" y="16558"/>
                    </a:lnTo>
                    <a:lnTo>
                      <a:pt x="17582" y="21478"/>
                    </a:lnTo>
                    <a:lnTo>
                      <a:pt x="21600" y="4773"/>
                    </a:lnTo>
                    <a:lnTo>
                      <a:pt x="18626" y="0"/>
                    </a:lnTo>
                    <a:close/>
                  </a:path>
                </a:pathLst>
              </a:custGeom>
              <a:solidFill>
                <a:srgbClr val="E5E5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" name="그룹">
              <a:extLst>
                <a:ext uri="{FF2B5EF4-FFF2-40B4-BE49-F238E27FC236}">
                  <a16:creationId xmlns:a16="http://schemas.microsoft.com/office/drawing/2014/main" id="{BD16DBAE-5019-4541-B2A4-DBABCF9147F6}"/>
                </a:ext>
              </a:extLst>
            </p:cNvPr>
            <p:cNvGrpSpPr/>
            <p:nvPr/>
          </p:nvGrpSpPr>
          <p:grpSpPr>
            <a:xfrm>
              <a:off x="1174593" y="-1"/>
              <a:ext cx="1263534" cy="1768988"/>
              <a:chOff x="0" y="0"/>
              <a:chExt cx="1263532" cy="1768986"/>
            </a:xfrm>
          </p:grpSpPr>
          <p:sp>
            <p:nvSpPr>
              <p:cNvPr id="9" name="도형">
                <a:extLst>
                  <a:ext uri="{FF2B5EF4-FFF2-40B4-BE49-F238E27FC236}">
                    <a16:creationId xmlns:a16="http://schemas.microsoft.com/office/drawing/2014/main" id="{77E773F8-E2CD-F74F-8CE5-5EF2186C5AF5}"/>
                  </a:ext>
                </a:extLst>
              </p:cNvPr>
              <p:cNvSpPr/>
              <p:nvPr/>
            </p:nvSpPr>
            <p:spPr>
              <a:xfrm flipH="1">
                <a:off x="0" y="368485"/>
                <a:ext cx="1263533" cy="1400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19" h="21544" extrusionOk="0">
                    <a:moveTo>
                      <a:pt x="13300" y="0"/>
                    </a:moveTo>
                    <a:cubicBezTo>
                      <a:pt x="12956" y="318"/>
                      <a:pt x="12587" y="607"/>
                      <a:pt x="12192" y="871"/>
                    </a:cubicBezTo>
                    <a:cubicBezTo>
                      <a:pt x="11552" y="1300"/>
                      <a:pt x="10851" y="1648"/>
                      <a:pt x="10112" y="1913"/>
                    </a:cubicBezTo>
                    <a:cubicBezTo>
                      <a:pt x="10319" y="1723"/>
                      <a:pt x="10459" y="1484"/>
                      <a:pt x="10514" y="1221"/>
                    </a:cubicBezTo>
                    <a:cubicBezTo>
                      <a:pt x="10558" y="1008"/>
                      <a:pt x="10548" y="786"/>
                      <a:pt x="10478" y="578"/>
                    </a:cubicBezTo>
                    <a:cubicBezTo>
                      <a:pt x="9313" y="1174"/>
                      <a:pt x="8059" y="1612"/>
                      <a:pt x="6754" y="1872"/>
                    </a:cubicBezTo>
                    <a:cubicBezTo>
                      <a:pt x="5463" y="2131"/>
                      <a:pt x="4134" y="2217"/>
                      <a:pt x="2816" y="2125"/>
                    </a:cubicBezTo>
                    <a:cubicBezTo>
                      <a:pt x="2220" y="3390"/>
                      <a:pt x="1861" y="4718"/>
                      <a:pt x="1656" y="6065"/>
                    </a:cubicBezTo>
                    <a:cubicBezTo>
                      <a:pt x="1642" y="6361"/>
                      <a:pt x="1604" y="6650"/>
                      <a:pt x="1530" y="6928"/>
                    </a:cubicBezTo>
                    <a:cubicBezTo>
                      <a:pt x="1397" y="8433"/>
                      <a:pt x="1483" y="9954"/>
                      <a:pt x="1843" y="11446"/>
                    </a:cubicBezTo>
                    <a:cubicBezTo>
                      <a:pt x="1911" y="11727"/>
                      <a:pt x="1990" y="12009"/>
                      <a:pt x="2075" y="12285"/>
                    </a:cubicBezTo>
                    <a:cubicBezTo>
                      <a:pt x="1592" y="10912"/>
                      <a:pt x="1201" y="9521"/>
                      <a:pt x="861" y="8125"/>
                    </a:cubicBezTo>
                    <a:cubicBezTo>
                      <a:pt x="719" y="8264"/>
                      <a:pt x="567" y="8397"/>
                      <a:pt x="441" y="8548"/>
                    </a:cubicBezTo>
                    <a:cubicBezTo>
                      <a:pt x="-143" y="9252"/>
                      <a:pt x="-78" y="10170"/>
                      <a:pt x="236" y="10966"/>
                    </a:cubicBezTo>
                    <a:cubicBezTo>
                      <a:pt x="568" y="11810"/>
                      <a:pt x="1180" y="12555"/>
                      <a:pt x="2039" y="13083"/>
                    </a:cubicBezTo>
                    <a:cubicBezTo>
                      <a:pt x="2855" y="15320"/>
                      <a:pt x="4137" y="17291"/>
                      <a:pt x="5745" y="18953"/>
                    </a:cubicBezTo>
                    <a:cubicBezTo>
                      <a:pt x="7014" y="20263"/>
                      <a:pt x="8613" y="21485"/>
                      <a:pt x="10657" y="21541"/>
                    </a:cubicBezTo>
                    <a:cubicBezTo>
                      <a:pt x="12760" y="21600"/>
                      <a:pt x="14461" y="20433"/>
                      <a:pt x="15773" y="19124"/>
                    </a:cubicBezTo>
                    <a:cubicBezTo>
                      <a:pt x="17429" y="17472"/>
                      <a:pt x="18669" y="15428"/>
                      <a:pt x="19274" y="13083"/>
                    </a:cubicBezTo>
                    <a:cubicBezTo>
                      <a:pt x="20133" y="12555"/>
                      <a:pt x="20754" y="11810"/>
                      <a:pt x="21086" y="10966"/>
                    </a:cubicBezTo>
                    <a:cubicBezTo>
                      <a:pt x="21400" y="10170"/>
                      <a:pt x="21457" y="9252"/>
                      <a:pt x="20872" y="8548"/>
                    </a:cubicBezTo>
                    <a:cubicBezTo>
                      <a:pt x="20784" y="8443"/>
                      <a:pt x="20679" y="8350"/>
                      <a:pt x="20577" y="8255"/>
                    </a:cubicBezTo>
                    <a:cubicBezTo>
                      <a:pt x="20300" y="9250"/>
                      <a:pt x="19967" y="10231"/>
                      <a:pt x="19506" y="11178"/>
                    </a:cubicBezTo>
                    <a:cubicBezTo>
                      <a:pt x="19685" y="9686"/>
                      <a:pt x="19673" y="8203"/>
                      <a:pt x="19497" y="6749"/>
                    </a:cubicBezTo>
                    <a:cubicBezTo>
                      <a:pt x="19314" y="5236"/>
                      <a:pt x="18945" y="3701"/>
                      <a:pt x="17943" y="2418"/>
                    </a:cubicBezTo>
                    <a:cubicBezTo>
                      <a:pt x="16861" y="1032"/>
                      <a:pt x="15158" y="148"/>
                      <a:pt x="13300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" name="도형">
                <a:extLst>
                  <a:ext uri="{FF2B5EF4-FFF2-40B4-BE49-F238E27FC236}">
                    <a16:creationId xmlns:a16="http://schemas.microsoft.com/office/drawing/2014/main" id="{93B798F4-E098-6444-8278-02B35CEA8CB8}"/>
                  </a:ext>
                </a:extLst>
              </p:cNvPr>
              <p:cNvSpPr/>
              <p:nvPr/>
            </p:nvSpPr>
            <p:spPr>
              <a:xfrm flipH="1">
                <a:off x="5603" y="-1"/>
                <a:ext cx="1252239" cy="1167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4" h="19990" extrusionOk="0">
                    <a:moveTo>
                      <a:pt x="10403" y="6958"/>
                    </a:moveTo>
                    <a:cubicBezTo>
                      <a:pt x="9235" y="7621"/>
                      <a:pt x="7977" y="8106"/>
                      <a:pt x="6669" y="8396"/>
                    </a:cubicBezTo>
                    <a:cubicBezTo>
                      <a:pt x="5375" y="8684"/>
                      <a:pt x="4047" y="8778"/>
                      <a:pt x="2726" y="8675"/>
                    </a:cubicBezTo>
                    <a:cubicBezTo>
                      <a:pt x="1338" y="11949"/>
                      <a:pt x="997" y="15580"/>
                      <a:pt x="1752" y="19060"/>
                    </a:cubicBezTo>
                    <a:cubicBezTo>
                      <a:pt x="1819" y="19372"/>
                      <a:pt x="1896" y="19682"/>
                      <a:pt x="1981" y="19990"/>
                    </a:cubicBezTo>
                    <a:cubicBezTo>
                      <a:pt x="1362" y="18037"/>
                      <a:pt x="861" y="16058"/>
                      <a:pt x="476" y="14065"/>
                    </a:cubicBezTo>
                    <a:cubicBezTo>
                      <a:pt x="-15" y="11518"/>
                      <a:pt x="-311" y="8872"/>
                      <a:pt x="531" y="6418"/>
                    </a:cubicBezTo>
                    <a:cubicBezTo>
                      <a:pt x="2421" y="911"/>
                      <a:pt x="8698" y="-1610"/>
                      <a:pt x="13800" y="1089"/>
                    </a:cubicBezTo>
                    <a:cubicBezTo>
                      <a:pt x="15692" y="966"/>
                      <a:pt x="17519" y="1694"/>
                      <a:pt x="18818" y="3045"/>
                    </a:cubicBezTo>
                    <a:cubicBezTo>
                      <a:pt x="20470" y="4764"/>
                      <a:pt x="21050" y="7209"/>
                      <a:pt x="21155" y="9649"/>
                    </a:cubicBezTo>
                    <a:cubicBezTo>
                      <a:pt x="21289" y="12776"/>
                      <a:pt x="20707" y="15889"/>
                      <a:pt x="19448" y="18762"/>
                    </a:cubicBezTo>
                    <a:cubicBezTo>
                      <a:pt x="19627" y="17100"/>
                      <a:pt x="19622" y="15449"/>
                      <a:pt x="19446" y="13830"/>
                    </a:cubicBezTo>
                    <a:cubicBezTo>
                      <a:pt x="19263" y="12145"/>
                      <a:pt x="18886" y="10429"/>
                      <a:pt x="17881" y="9000"/>
                    </a:cubicBezTo>
                    <a:cubicBezTo>
                      <a:pt x="16797" y="7457"/>
                      <a:pt x="15098" y="6473"/>
                      <a:pt x="13235" y="6308"/>
                    </a:cubicBezTo>
                    <a:cubicBezTo>
                      <a:pt x="12891" y="6662"/>
                      <a:pt x="12519" y="6987"/>
                      <a:pt x="12124" y="7281"/>
                    </a:cubicBezTo>
                    <a:cubicBezTo>
                      <a:pt x="11482" y="7759"/>
                      <a:pt x="10781" y="8150"/>
                      <a:pt x="10040" y="8446"/>
                    </a:cubicBezTo>
                    <a:cubicBezTo>
                      <a:pt x="10248" y="8234"/>
                      <a:pt x="10388" y="7965"/>
                      <a:pt x="10443" y="7672"/>
                    </a:cubicBezTo>
                    <a:cubicBezTo>
                      <a:pt x="10487" y="7434"/>
                      <a:pt x="10473" y="7189"/>
                      <a:pt x="10403" y="6958"/>
                    </a:cubicBezTo>
                    <a:close/>
                  </a:path>
                </a:pathLst>
              </a:cu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1821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빅데이터와 인공지능 그리고 </a:t>
            </a:r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644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ko-KR" dirty="0"/>
              <a:t>도로를 달리는 컴퓨터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 descr="Autonomous cars will be data-consuming monster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693" y="2579319"/>
            <a:ext cx="4069398" cy="23012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3818" y="581467"/>
            <a:ext cx="8503921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 defTabSz="457200">
              <a:lnSpc>
                <a:spcPct val="100000"/>
              </a:lnSpc>
              <a:spcBef>
                <a:spcPts val="1000"/>
              </a:spcBef>
            </a:pPr>
            <a:r>
              <a:rPr lang="ko-KR" alt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자율주행차는</a:t>
            </a:r>
            <a:endParaRPr lang="en-US" altLang="ko-KR" sz="140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 algn="l" defTabSz="4572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하루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8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시간 마다 약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40 </a:t>
            </a:r>
            <a:r>
              <a:rPr lang="en-US" altLang="ko-KR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TB </a:t>
            </a:r>
            <a:r>
              <a:rPr lang="ko-KR" alt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생성</a:t>
            </a:r>
            <a:endParaRPr lang="en-US" altLang="ko-KR" sz="140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 algn="l" defTabSz="4572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평균적 보통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사람은 </a:t>
            </a:r>
            <a:r>
              <a:rPr lang="ko-KR" alt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하루에 인터넷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사용으로 약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650MB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데이터를 </a:t>
            </a:r>
            <a:r>
              <a:rPr lang="ko-KR" alt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생산</a:t>
            </a:r>
            <a:r>
              <a:rPr lang="en-US" altLang="ko-KR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2020 </a:t>
            </a:r>
            <a:r>
              <a:rPr lang="ko-KR" alt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lang="en-US" altLang="ko-KR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1.5GB</a:t>
            </a:r>
            <a:r>
              <a:rPr lang="ko-KR" alt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생산 </a:t>
            </a:r>
            <a:endParaRPr lang="en-US" altLang="ko-KR" sz="140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 algn="l" defTabSz="4572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자율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주행 차량 </a:t>
            </a:r>
            <a:r>
              <a:rPr lang="ko-KR" alt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하루 생산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데이터는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2,666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명의 인터넷 사용자와 </a:t>
            </a:r>
            <a:r>
              <a:rPr lang="ko-KR" alt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동일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52458"/>
              </p:ext>
            </p:extLst>
          </p:nvPr>
        </p:nvGraphicFramePr>
        <p:xfrm>
          <a:off x="83818" y="2604886"/>
          <a:ext cx="4421581" cy="181939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14669">
                  <a:extLst>
                    <a:ext uri="{9D8B030D-6E8A-4147-A177-3AD203B41FA5}">
                      <a16:colId xmlns:a16="http://schemas.microsoft.com/office/drawing/2014/main" val="1400095956"/>
                    </a:ext>
                  </a:extLst>
                </a:gridCol>
                <a:gridCol w="651152">
                  <a:extLst>
                    <a:ext uri="{9D8B030D-6E8A-4147-A177-3AD203B41FA5}">
                      <a16:colId xmlns:a16="http://schemas.microsoft.com/office/drawing/2014/main" val="2360453196"/>
                    </a:ext>
                  </a:extLst>
                </a:gridCol>
                <a:gridCol w="651152">
                  <a:extLst>
                    <a:ext uri="{9D8B030D-6E8A-4147-A177-3AD203B41FA5}">
                      <a16:colId xmlns:a16="http://schemas.microsoft.com/office/drawing/2014/main" val="385084395"/>
                    </a:ext>
                  </a:extLst>
                </a:gridCol>
                <a:gridCol w="651152">
                  <a:extLst>
                    <a:ext uri="{9D8B030D-6E8A-4147-A177-3AD203B41FA5}">
                      <a16:colId xmlns:a16="http://schemas.microsoft.com/office/drawing/2014/main" val="1774634783"/>
                    </a:ext>
                  </a:extLst>
                </a:gridCol>
                <a:gridCol w="651152">
                  <a:extLst>
                    <a:ext uri="{9D8B030D-6E8A-4147-A177-3AD203B41FA5}">
                      <a16:colId xmlns:a16="http://schemas.microsoft.com/office/drawing/2014/main" val="1080065434"/>
                    </a:ext>
                  </a:extLst>
                </a:gridCol>
                <a:gridCol w="651152">
                  <a:extLst>
                    <a:ext uri="{9D8B030D-6E8A-4147-A177-3AD203B41FA5}">
                      <a16:colId xmlns:a16="http://schemas.microsoft.com/office/drawing/2014/main" val="1888664425"/>
                    </a:ext>
                  </a:extLst>
                </a:gridCol>
                <a:gridCol w="651152">
                  <a:extLst>
                    <a:ext uri="{9D8B030D-6E8A-4147-A177-3AD203B41FA5}">
                      <a16:colId xmlns:a16="http://schemas.microsoft.com/office/drawing/2014/main" val="4194460557"/>
                    </a:ext>
                  </a:extLst>
                </a:gridCol>
              </a:tblGrid>
              <a:tr h="26027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구분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r>
                        <a:rPr lang="ko-KR" sz="1100" kern="100">
                          <a:effectLst/>
                        </a:rPr>
                        <a:t>단계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r>
                        <a:rPr lang="ko-KR" sz="1100" kern="100">
                          <a:effectLst/>
                        </a:rPr>
                        <a:t>단계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r>
                        <a:rPr lang="ko-KR" sz="1100" kern="100">
                          <a:effectLst/>
                        </a:rPr>
                        <a:t>단계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r>
                        <a:rPr lang="ko-KR" sz="1100" kern="100">
                          <a:effectLst/>
                        </a:rPr>
                        <a:t>단계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r>
                        <a:rPr lang="ko-KR" sz="1100" kern="100">
                          <a:effectLst/>
                        </a:rPr>
                        <a:t>단계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r>
                        <a:rPr lang="ko-KR" sz="1100" kern="100">
                          <a:effectLst/>
                        </a:rPr>
                        <a:t>단계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extLst>
                  <a:ext uri="{0D108BD9-81ED-4DB2-BD59-A6C34878D82A}">
                    <a16:rowId xmlns:a16="http://schemas.microsoft.com/office/drawing/2014/main" val="906260972"/>
                  </a:ext>
                </a:extLst>
              </a:tr>
              <a:tr h="51970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명칭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수동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운전자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보조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일부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자동화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조건부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자동화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높은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자동화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완전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자동화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extLst>
                  <a:ext uri="{0D108BD9-81ED-4DB2-BD59-A6C34878D82A}">
                    <a16:rowId xmlns:a16="http://schemas.microsoft.com/office/drawing/2014/main" val="3111656218"/>
                  </a:ext>
                </a:extLst>
              </a:tr>
              <a:tr h="51970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운전자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개입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항상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항상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항상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</a:rPr>
                        <a:t>요청시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</a:rPr>
                        <a:t>특정상황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없음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extLst>
                  <a:ext uri="{0D108BD9-81ED-4DB2-BD59-A6C34878D82A}">
                    <a16:rowId xmlns:a16="http://schemas.microsoft.com/office/drawing/2014/main" val="3573319316"/>
                  </a:ext>
                </a:extLst>
              </a:tr>
              <a:tr h="2598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기술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없음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ADAS*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ADAS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ADS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ADS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ADS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extLst>
                  <a:ext uri="{0D108BD9-81ED-4DB2-BD59-A6C34878D82A}">
                    <a16:rowId xmlns:a16="http://schemas.microsoft.com/office/drawing/2014/main" val="3505824875"/>
                  </a:ext>
                </a:extLst>
              </a:tr>
              <a:tr h="2598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회사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테슬라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우버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</a:rPr>
                        <a:t>웨이모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45" marR="34345" marT="0" marB="0" anchor="ctr"/>
                </a:tc>
                <a:extLst>
                  <a:ext uri="{0D108BD9-81ED-4DB2-BD59-A6C34878D82A}">
                    <a16:rowId xmlns:a16="http://schemas.microsoft.com/office/drawing/2014/main" val="30152504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3818" y="4604254"/>
            <a:ext cx="3448276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200" dirty="0" smtClean="0">
                <a:latin typeface="+mn-ea"/>
              </a:rPr>
              <a:t>* ADAS : Advanced</a:t>
            </a:r>
            <a:r>
              <a:rPr lang="en-US" altLang="ko-KR" sz="1200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222222"/>
                </a:solidFill>
                <a:latin typeface="+mn-ea"/>
              </a:rPr>
              <a:t>Driver </a:t>
            </a:r>
            <a:r>
              <a:rPr lang="en-US" altLang="ko-KR" sz="1200" dirty="0">
                <a:latin typeface="+mn-ea"/>
              </a:rPr>
              <a:t>Assistance</a:t>
            </a:r>
            <a:r>
              <a:rPr lang="en-US" altLang="ko-KR" sz="1200" dirty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222222"/>
                </a:solidFill>
                <a:latin typeface="+mn-ea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974405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1"/>
            <a:r>
              <a:rPr lang="ko-KR" altLang="ko-KR" dirty="0"/>
              <a:t>컴퓨팅 파워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442363"/>
            <a:ext cx="6240332" cy="42986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285750" indent="-285750" algn="l" defTabSz="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컴퓨터중앙처리장치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(CPU)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는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1990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년과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2010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lang="ko-KR" alt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사이 </a:t>
            </a:r>
            <a:r>
              <a:rPr lang="en-US" altLang="ko-KR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5,000</a:t>
            </a:r>
            <a:r>
              <a:rPr lang="ko-KR" altLang="en-US" sz="14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</a:t>
            </a:r>
            <a:r>
              <a:rPr lang="ko-KR" alt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marL="285750" indent="-285750" algn="l" defTabSz="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노트북에서도 </a:t>
            </a:r>
            <a:r>
              <a:rPr lang="ko-KR" altLang="en-US" sz="14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딥러닝</a:t>
            </a:r>
            <a:r>
              <a:rPr lang="ko-KR" alt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모델을 실행 할 수 있지만</a:t>
            </a:r>
            <a:r>
              <a:rPr lang="en-US" altLang="ko-KR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컴퓨터 비전이나 음성 인식에서 사용되는 </a:t>
            </a:r>
            <a:r>
              <a:rPr lang="ko-KR" altLang="en-US" sz="14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딥러닝</a:t>
            </a:r>
            <a:r>
              <a:rPr lang="ko-KR" alt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모델은 노트북보다 </a:t>
            </a:r>
            <a:r>
              <a:rPr lang="en-US" altLang="ko-KR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lang="ko-KR" alt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배의 이상의 계산 필요</a:t>
            </a:r>
            <a:endParaRPr lang="en-US" altLang="ko-KR" sz="140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 algn="l" defTabSz="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ko-KR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2000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년대에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NVIDIA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AMD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같은 그래픽 전문 회사들이 현실을 접목한 비디오 게임의 그래픽 성능을 높이기 위해 대용량 고속 병렬 칩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그래픽 처리 장치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GPU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Graphics Processing Unit)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개발하는 데 수십 </a:t>
            </a:r>
            <a:r>
              <a:rPr lang="ko-KR" alt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투자</a:t>
            </a:r>
            <a:endParaRPr lang="en-US" altLang="ko-KR" sz="140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 algn="l" defTabSz="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딥러닝</a:t>
            </a:r>
            <a:r>
              <a:rPr lang="ko-KR" alt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산업은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GPU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를 넘어서 더 효율적이고 특화된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딥러닝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칩에 </a:t>
            </a:r>
            <a:r>
              <a:rPr lang="ko-KR" alt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투자 </a:t>
            </a:r>
            <a:endParaRPr lang="en-US" altLang="ko-KR" sz="140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 algn="l" defTabSz="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구글은 </a:t>
            </a:r>
            <a:r>
              <a:rPr lang="ko-KR" altLang="en-US" sz="14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텐서</a:t>
            </a:r>
            <a:r>
              <a:rPr lang="ko-KR" alt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처리 장치 프로젝트를 공개했는데 이 칩은 </a:t>
            </a:r>
            <a:r>
              <a:rPr lang="ko-KR" altLang="en-US" sz="14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딥러닝을</a:t>
            </a:r>
            <a:r>
              <a:rPr lang="ko-KR" alt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실행하기 위해 완전히 새롭게 설계한 것으로 최고 성능을 가진 기존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GPU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보다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배 이상 빠르고 에너지 소비도 더 효율적으로 또 다른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머신러닝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하드웨어 발전을 선도하기도 했습니다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284" y="3026869"/>
            <a:ext cx="2953715" cy="20144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90283" y="4551071"/>
            <a:ext cx="2953715" cy="5924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17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91907"/>
            <a:ext cx="3307080" cy="284015"/>
          </a:xfrm>
        </p:spPr>
        <p:txBody>
          <a:bodyPr/>
          <a:lstStyle/>
          <a:p>
            <a:r>
              <a:rPr lang="ko-KR" altLang="en-US" dirty="0"/>
              <a:t>빅데이터와 인공지능의 발전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42493"/>
              </p:ext>
            </p:extLst>
          </p:nvPr>
        </p:nvGraphicFramePr>
        <p:xfrm>
          <a:off x="1294589" y="748817"/>
          <a:ext cx="6397042" cy="2152853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65671">
                  <a:extLst>
                    <a:ext uri="{9D8B030D-6E8A-4147-A177-3AD203B41FA5}">
                      <a16:colId xmlns:a16="http://schemas.microsoft.com/office/drawing/2014/main" val="2773353139"/>
                    </a:ext>
                  </a:extLst>
                </a:gridCol>
                <a:gridCol w="1175782">
                  <a:extLst>
                    <a:ext uri="{9D8B030D-6E8A-4147-A177-3AD203B41FA5}">
                      <a16:colId xmlns:a16="http://schemas.microsoft.com/office/drawing/2014/main" val="551501862"/>
                    </a:ext>
                  </a:extLst>
                </a:gridCol>
                <a:gridCol w="1278353">
                  <a:extLst>
                    <a:ext uri="{9D8B030D-6E8A-4147-A177-3AD203B41FA5}">
                      <a16:colId xmlns:a16="http://schemas.microsoft.com/office/drawing/2014/main" val="3611427371"/>
                    </a:ext>
                  </a:extLst>
                </a:gridCol>
                <a:gridCol w="1389973">
                  <a:extLst>
                    <a:ext uri="{9D8B030D-6E8A-4147-A177-3AD203B41FA5}">
                      <a16:colId xmlns:a16="http://schemas.microsoft.com/office/drawing/2014/main" val="1857042950"/>
                    </a:ext>
                  </a:extLst>
                </a:gridCol>
                <a:gridCol w="1487263">
                  <a:extLst>
                    <a:ext uri="{9D8B030D-6E8A-4147-A177-3AD203B41FA5}">
                      <a16:colId xmlns:a16="http://schemas.microsoft.com/office/drawing/2014/main" val="304577910"/>
                    </a:ext>
                  </a:extLst>
                </a:gridCol>
              </a:tblGrid>
              <a:tr h="45502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구분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5810" marR="5581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ko-KR" sz="1400" kern="100" dirty="0">
                          <a:effectLst/>
                        </a:rPr>
                        <a:t>세대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5810" marR="5581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r>
                        <a:rPr lang="ko-KR" sz="1400" kern="100" dirty="0">
                          <a:effectLst/>
                        </a:rPr>
                        <a:t>세대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5810" marR="5581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r>
                        <a:rPr lang="ko-KR" sz="1400" kern="100">
                          <a:effectLst/>
                        </a:rPr>
                        <a:t>세대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5810" marR="5581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r>
                        <a:rPr lang="ko-KR" sz="1400" kern="100">
                          <a:effectLst/>
                        </a:rPr>
                        <a:t>세대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5810" marR="55810" marT="0" marB="0" anchor="ctr"/>
                </a:tc>
                <a:extLst>
                  <a:ext uri="{0D108BD9-81ED-4DB2-BD59-A6C34878D82A}">
                    <a16:rowId xmlns:a16="http://schemas.microsoft.com/office/drawing/2014/main" val="2394052277"/>
                  </a:ext>
                </a:extLst>
              </a:tr>
              <a:tr h="45502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기술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5810" marR="5581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OLTP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5810" marR="5581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OLAP/DW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5810" marR="5581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빅데이터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5810" marR="5581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AI </a:t>
                      </a:r>
                      <a:r>
                        <a:rPr lang="ko-KR" sz="1400" kern="100" dirty="0">
                          <a:effectLst/>
                        </a:rPr>
                        <a:t>시대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5810" marR="55810" marT="0" marB="0" anchor="ctr"/>
                </a:tc>
                <a:extLst>
                  <a:ext uri="{0D108BD9-81ED-4DB2-BD59-A6C34878D82A}">
                    <a16:rowId xmlns:a16="http://schemas.microsoft.com/office/drawing/2014/main" val="417736490"/>
                  </a:ext>
                </a:extLst>
              </a:tr>
              <a:tr h="45502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년도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5810" marR="5581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~1999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5810" marR="5581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2000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5810" marR="5581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2007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5810" marR="5581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2016~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5810" marR="55810" marT="0" marB="0" anchor="ctr"/>
                </a:tc>
                <a:extLst>
                  <a:ext uri="{0D108BD9-81ED-4DB2-BD59-A6C34878D82A}">
                    <a16:rowId xmlns:a16="http://schemas.microsoft.com/office/drawing/2014/main" val="757124802"/>
                  </a:ext>
                </a:extLst>
              </a:tr>
              <a:tr h="7877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대상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5810" marR="5581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정형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5810" marR="5581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정형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다차원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5810" marR="5581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정형</a:t>
                      </a:r>
                      <a:r>
                        <a:rPr lang="en-US" sz="1400" kern="100" dirty="0">
                          <a:effectLst/>
                        </a:rPr>
                        <a:t>-</a:t>
                      </a:r>
                      <a:r>
                        <a:rPr lang="ko-KR" sz="1400" kern="100" dirty="0">
                          <a:effectLst/>
                        </a:rPr>
                        <a:t>비정형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5810" marR="5581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지능화 데이터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5810" marR="55810" marT="0" marB="0" anchor="ctr"/>
                </a:tc>
                <a:extLst>
                  <a:ext uri="{0D108BD9-81ED-4DB2-BD59-A6C34878D82A}">
                    <a16:rowId xmlns:a16="http://schemas.microsoft.com/office/drawing/2014/main" val="349580128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98118" y="3055601"/>
            <a:ext cx="3412902" cy="10054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285750" indent="-285750" algn="l" defTabSz="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OLTP(On-line Traction Processing)</a:t>
            </a:r>
          </a:p>
          <a:p>
            <a:pPr marL="285750" indent="-285750" algn="l" defTabSz="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OLAP(On-Line Analytical Processing) 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그림 6" descr="https://miro.medium.com/max/1408/1*HMaVhCjZN1pCZM9XVhlrI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319" y="3397608"/>
            <a:ext cx="3106599" cy="1326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77201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	</a:t>
            </a:r>
            <a:r>
              <a:rPr lang="ko-KR" altLang="en-US" dirty="0"/>
              <a:t>인공지능 시대 </a:t>
            </a:r>
            <a:r>
              <a:rPr lang="ko-KR" altLang="en-US" dirty="0" smtClean="0"/>
              <a:t>기술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354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91907"/>
            <a:ext cx="5097780" cy="284015"/>
          </a:xfrm>
        </p:spPr>
        <p:txBody>
          <a:bodyPr/>
          <a:lstStyle/>
          <a:p>
            <a:r>
              <a:rPr lang="ko-KR" altLang="ko-KR" dirty="0"/>
              <a:t>인공지능 </a:t>
            </a:r>
            <a:r>
              <a:rPr lang="ko-KR" altLang="ko-KR" dirty="0" err="1"/>
              <a:t>머신러닝</a:t>
            </a:r>
            <a:r>
              <a:rPr lang="ko-KR" altLang="ko-KR" dirty="0"/>
              <a:t> </a:t>
            </a:r>
            <a:r>
              <a:rPr lang="ko-KR" altLang="ko-KR" dirty="0" err="1"/>
              <a:t>딥러닝</a:t>
            </a:r>
            <a:r>
              <a:rPr lang="ko-KR" altLang="ko-KR" dirty="0"/>
              <a:t> 과 빅데이터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History of artificial intelligenc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1" y="620486"/>
            <a:ext cx="4621773" cy="2812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4777608" y="2290277"/>
            <a:ext cx="4053205" cy="242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10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91907"/>
            <a:ext cx="5097780" cy="284015"/>
          </a:xfrm>
        </p:spPr>
        <p:txBody>
          <a:bodyPr/>
          <a:lstStyle/>
          <a:p>
            <a:r>
              <a:rPr lang="ko-KR" altLang="ko-KR" dirty="0"/>
              <a:t>인공지능 센서가 되는 사물 인터넷</a:t>
            </a:r>
            <a:r>
              <a:rPr lang="en-US" altLang="ko-KR" dirty="0"/>
              <a:t>(</a:t>
            </a:r>
            <a:r>
              <a:rPr lang="en-US" altLang="ko-KR" dirty="0" smtClean="0"/>
              <a:t>IOT)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s://www.bbvaopenmind.com/wp-content/uploads/2016/01/bbva-openmiind-ahmed-banafa-iot-2016-7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580" y="1938074"/>
            <a:ext cx="3790809" cy="306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6258" y="623888"/>
            <a:ext cx="8708117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사물 인터넷 기술은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연결형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(connectivity), 2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지능형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(intelligence), 3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자율형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(autonomy)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진화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연결형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사물인터넷을 지나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시스템은 의사결정을 내리거나 사람이 처리하는 것과 같이 작업을 수행하는 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지능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257" y="1821264"/>
            <a:ext cx="4781577" cy="1449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오늘날 인공지능은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최적화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딥러닝에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의존하는 고급 분석이라 할 수 있는데 만약 분석이 성공적인 사물인터넷을 위한 필수 조건이라고 한다면</a:t>
            </a:r>
          </a:p>
          <a:p>
            <a:pPr marL="285750" indent="-28575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지능형사물인터넷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AIoT:Artificial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Intelligence of Things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사물인터넷의 궁극적인 성공 사례라 볼 수 있을까요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1075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333333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marL="177800" indent="-177800" algn="just">
          <a:lnSpc>
            <a:spcPct val="100000"/>
          </a:lnSpc>
          <a:spcBef>
            <a:spcPts val="500"/>
          </a:spcBef>
          <a:buFont typeface="Arial" panose="020B0604020202020204" pitchFamily="34" charset="0"/>
          <a:buChar char="•"/>
          <a:defRPr sz="1400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50800" tIns="50800" rIns="50800" bIns="50800" numCol="1" spcCol="38100" rtlCol="0" anchor="t">
        <a:spAutoFit/>
      </a:bodyPr>
      <a:lstStyle>
        <a:defPPr marL="177800" indent="-177800" algn="just">
          <a:lnSpc>
            <a:spcPct val="100000"/>
          </a:lnSpc>
          <a:spcBef>
            <a:spcPts val="500"/>
          </a:spcBef>
          <a:buFont typeface="Arial" panose="020B0604020202020204" pitchFamily="34" charset="0"/>
          <a:buChar char="•"/>
          <a:defRPr sz="1400" dirty="0" err="1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UltraLight"/>
        <a:ea typeface="Helvetica Neue UltraLight"/>
        <a:cs typeface="Helvetica Neue UltraLight"/>
      </a:majorFont>
      <a:minorFont>
        <a:latin typeface="Helvetica Neue Thin"/>
        <a:ea typeface="Helvetica Neue Thin"/>
        <a:cs typeface="Helvetica Neue Thi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84C9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8434</TotalTime>
  <Words>1005</Words>
  <Application>Microsoft Office PowerPoint</Application>
  <PresentationFormat>화면 슬라이드 쇼(16:9)</PresentationFormat>
  <Paragraphs>172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Gill Sans</vt:lpstr>
      <vt:lpstr>Helvetica Neue Light</vt:lpstr>
      <vt:lpstr>Helvetica Neue Thin</vt:lpstr>
      <vt:lpstr>Lucida Grande</vt:lpstr>
      <vt:lpstr>NanumBarunGothicOTF</vt:lpstr>
      <vt:lpstr>Malgun Gothic</vt:lpstr>
      <vt:lpstr>Malgun Gothic</vt:lpstr>
      <vt:lpstr>맑은 고딕 Semilight</vt:lpstr>
      <vt:lpstr>Arial</vt:lpstr>
      <vt:lpstr>Times New Roman</vt:lpstr>
      <vt:lpstr>Wingdings</vt:lpstr>
      <vt:lpstr>White</vt:lpstr>
      <vt:lpstr>PowerPoint 프레젠테이션</vt:lpstr>
      <vt:lpstr>PowerPoint 프레젠테이션</vt:lpstr>
      <vt:lpstr>1. 빅데이터와 인공지능 그리고 머신러닝 </vt:lpstr>
      <vt:lpstr>PowerPoint 프레젠테이션</vt:lpstr>
      <vt:lpstr>PowerPoint 프레젠테이션</vt:lpstr>
      <vt:lpstr>PowerPoint 프레젠테이션</vt:lpstr>
      <vt:lpstr>2. 인공지능 시대 기술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데이터 사이언티스트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yoohyunji</dc:creator>
  <cp:lastModifiedBy>명하나</cp:lastModifiedBy>
  <cp:revision>579</cp:revision>
  <cp:lastPrinted>2019-06-02T12:53:31Z</cp:lastPrinted>
  <dcterms:modified xsi:type="dcterms:W3CDTF">2021-01-13T02:56:07Z</dcterms:modified>
</cp:coreProperties>
</file>