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32"/>
  </p:notesMasterIdLst>
  <p:sldIdLst>
    <p:sldId id="513" r:id="rId3"/>
    <p:sldId id="518" r:id="rId4"/>
    <p:sldId id="539" r:id="rId5"/>
    <p:sldId id="525" r:id="rId6"/>
    <p:sldId id="526" r:id="rId7"/>
    <p:sldId id="527" r:id="rId8"/>
    <p:sldId id="540" r:id="rId9"/>
    <p:sldId id="529" r:id="rId10"/>
    <p:sldId id="530" r:id="rId11"/>
    <p:sldId id="531" r:id="rId12"/>
    <p:sldId id="536" r:id="rId13"/>
    <p:sldId id="541" r:id="rId14"/>
    <p:sldId id="538" r:id="rId15"/>
    <p:sldId id="533" r:id="rId16"/>
    <p:sldId id="534" r:id="rId17"/>
    <p:sldId id="535" r:id="rId18"/>
    <p:sldId id="820" r:id="rId19"/>
    <p:sldId id="821" r:id="rId20"/>
    <p:sldId id="822" r:id="rId21"/>
    <p:sldId id="881" r:id="rId22"/>
    <p:sldId id="882" r:id="rId23"/>
    <p:sldId id="883" r:id="rId24"/>
    <p:sldId id="884" r:id="rId25"/>
    <p:sldId id="824" r:id="rId26"/>
    <p:sldId id="825" r:id="rId27"/>
    <p:sldId id="827" r:id="rId28"/>
    <p:sldId id="828" r:id="rId29"/>
    <p:sldId id="829" r:id="rId30"/>
    <p:sldId id="885" r:id="rId31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Python" id="{070BE7C1-53E5-485E-8639-1631EBD4E0F4}">
          <p14:sldIdLst>
            <p14:sldId id="513"/>
            <p14:sldId id="518"/>
            <p14:sldId id="539"/>
            <p14:sldId id="525"/>
            <p14:sldId id="526"/>
            <p14:sldId id="527"/>
            <p14:sldId id="540"/>
            <p14:sldId id="529"/>
            <p14:sldId id="530"/>
            <p14:sldId id="531"/>
            <p14:sldId id="536"/>
            <p14:sldId id="541"/>
            <p14:sldId id="538"/>
            <p14:sldId id="533"/>
            <p14:sldId id="534"/>
            <p14:sldId id="535"/>
            <p14:sldId id="820"/>
            <p14:sldId id="821"/>
            <p14:sldId id="822"/>
            <p14:sldId id="881"/>
            <p14:sldId id="882"/>
            <p14:sldId id="883"/>
            <p14:sldId id="884"/>
            <p14:sldId id="824"/>
            <p14:sldId id="825"/>
            <p14:sldId id="827"/>
            <p14:sldId id="828"/>
            <p14:sldId id="829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2A"/>
    <a:srgbClr val="3197E1"/>
    <a:srgbClr val="3483C9"/>
    <a:srgbClr val="6D9B3E"/>
    <a:srgbClr val="92D050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320" autoAdjust="0"/>
  </p:normalViewPr>
  <p:slideViewPr>
    <p:cSldViewPr snapToGrid="0" snapToObjects="1">
      <p:cViewPr varScale="1">
        <p:scale>
          <a:sx n="122" d="100"/>
          <a:sy n="122" d="100"/>
        </p:scale>
        <p:origin x="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46558" y="4870270"/>
            <a:ext cx="250068" cy="2486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526162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999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37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66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600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1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4454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536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989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6858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54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789318"/>
            <a:ext cx="9144000" cy="4354183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354"/>
          </a:p>
        </p:txBody>
      </p:sp>
    </p:spTree>
    <p:extLst>
      <p:ext uri="{BB962C8B-B14F-4D97-AF65-F5344CB8AC3E}">
        <p14:creationId xmlns:p14="http://schemas.microsoft.com/office/powerpoint/2010/main" val="1482310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6858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54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789318"/>
            <a:ext cx="9144000" cy="4354183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354"/>
          </a:p>
        </p:txBody>
      </p:sp>
    </p:spTree>
    <p:extLst>
      <p:ext uri="{BB962C8B-B14F-4D97-AF65-F5344CB8AC3E}">
        <p14:creationId xmlns:p14="http://schemas.microsoft.com/office/powerpoint/2010/main" val="21206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958201"/>
            <a:ext cx="9144000" cy="1216325"/>
          </a:xfrm>
          <a:prstGeom prst="rect">
            <a:avLst/>
          </a:prstGeom>
          <a:gradFill flip="none" rotWithShape="1">
            <a:gsLst>
              <a:gs pos="0">
                <a:srgbClr val="00882B"/>
              </a:gs>
              <a:gs pos="75000">
                <a:srgbClr val="00882B"/>
              </a:gs>
              <a:gs pos="86000">
                <a:srgbClr val="00882B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969" y="2285994"/>
            <a:ext cx="7358063" cy="612478"/>
          </a:xfrm>
        </p:spPr>
        <p:txBody>
          <a:bodyPr anchor="ctr" anchorCtr="1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5088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6858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54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789318"/>
            <a:ext cx="9144000" cy="4354183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354"/>
          </a:p>
        </p:txBody>
      </p:sp>
    </p:spTree>
    <p:extLst>
      <p:ext uri="{BB962C8B-B14F-4D97-AF65-F5344CB8AC3E}">
        <p14:creationId xmlns:p14="http://schemas.microsoft.com/office/powerpoint/2010/main" val="638459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6858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54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789318"/>
            <a:ext cx="9144000" cy="4354183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354"/>
          </a:p>
        </p:txBody>
      </p:sp>
    </p:spTree>
    <p:extLst>
      <p:ext uri="{BB962C8B-B14F-4D97-AF65-F5344CB8AC3E}">
        <p14:creationId xmlns:p14="http://schemas.microsoft.com/office/powerpoint/2010/main" val="3129912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6858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54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789318"/>
            <a:ext cx="9144000" cy="4354183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354"/>
          </a:p>
        </p:txBody>
      </p:sp>
    </p:spTree>
    <p:extLst>
      <p:ext uri="{BB962C8B-B14F-4D97-AF65-F5344CB8AC3E}">
        <p14:creationId xmlns:p14="http://schemas.microsoft.com/office/powerpoint/2010/main" val="309237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6858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54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789318"/>
            <a:ext cx="9144000" cy="4354183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354"/>
          </a:p>
        </p:txBody>
      </p:sp>
    </p:spTree>
    <p:extLst>
      <p:ext uri="{BB962C8B-B14F-4D97-AF65-F5344CB8AC3E}">
        <p14:creationId xmlns:p14="http://schemas.microsoft.com/office/powerpoint/2010/main" val="29551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173980" cy="284015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3244" y="91908"/>
            <a:ext cx="3610756" cy="28401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05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>
            <a:lvl1pPr marL="240030" indent="-240030">
              <a:buFont typeface="Wingdings" panose="05000000000000000000" pitchFamily="2" charset="2"/>
              <a:buChar char="l"/>
              <a:defRPr sz="15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480060" indent="-205740">
              <a:buFont typeface="Wingdings" panose="05000000000000000000" pitchFamily="2" charset="2"/>
              <a:buChar char="§"/>
              <a:defRPr sz="15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685800" indent="-171450">
              <a:buFont typeface="Wingdings" panose="05000000000000000000" pitchFamily="2" charset="2"/>
              <a:buChar char="§"/>
              <a:defRPr sz="15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028700" indent="-171450">
              <a:buFont typeface="Wingdings" panose="05000000000000000000" pitchFamily="2" charset="2"/>
              <a:buChar char=""/>
              <a:defRPr sz="135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35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8453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0" r:id="rId3"/>
    <p:sldLayoutId id="2147483649" r:id="rId4"/>
    <p:sldLayoutId id="2147483661" r:id="rId5"/>
    <p:sldLayoutId id="2147483651" r:id="rId6"/>
  </p:sldLayoutIdLst>
  <p:transition spd="med"/>
  <p:hf sldNum="0" hdr="0" dt="0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54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40494"/>
            <a:ext cx="514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rtl="0" eaLnBrk="1" latinLnBrk="1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1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1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1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1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1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007E2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29CCB-4904-8A4E-B786-4B6BD7C2C55D}"/>
              </a:ext>
            </a:extLst>
          </p:cNvPr>
          <p:cNvSpPr txBox="1"/>
          <p:nvPr/>
        </p:nvSpPr>
        <p:spPr>
          <a:xfrm>
            <a:off x="8241799" y="4821454"/>
            <a:ext cx="807913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b="1" dirty="0" err="1">
                <a:solidFill>
                  <a:schemeClr val="bg1">
                    <a:lumMod val="95000"/>
                  </a:schemeClr>
                </a:solidFill>
              </a:rPr>
              <a:t>생능출판사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id="{0AB8B436-B6C7-D140-9895-C9755E342D9F}"/>
              </a:ext>
            </a:extLst>
          </p:cNvPr>
          <p:cNvSpPr txBox="1"/>
          <p:nvPr/>
        </p:nvSpPr>
        <p:spPr>
          <a:xfrm>
            <a:off x="383809" y="1486468"/>
            <a:ext cx="5842644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분석과 </a:t>
            </a:r>
            <a:r>
              <a:rPr lang="ko-KR" altLang="en-US" sz="3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D7D3B-9856-5844-997D-2A2E2A137CD9}"/>
              </a:ext>
            </a:extLst>
          </p:cNvPr>
          <p:cNvSpPr/>
          <p:nvPr/>
        </p:nvSpPr>
        <p:spPr>
          <a:xfrm>
            <a:off x="6265444" y="26651"/>
            <a:ext cx="1116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Bigdata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314" y="219921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Machine </a:t>
            </a:r>
            <a:r>
              <a:rPr lang="en-US" altLang="ko-KR" sz="2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Lerning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Venenatis Aenean Justop"/>
          <p:cNvSpPr txBox="1"/>
          <p:nvPr/>
        </p:nvSpPr>
        <p:spPr>
          <a:xfrm>
            <a:off x="383809" y="2653097"/>
            <a:ext cx="5595650" cy="30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00000"/>
              </a:lnSpc>
              <a:defRPr sz="2500">
                <a:solidFill>
                  <a:srgbClr val="3197E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</a:t>
            </a:r>
            <a:r>
              <a:rPr lang="en-US" altLang="ko-KR" sz="28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28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빅러닝</a:t>
            </a:r>
            <a:r>
              <a:rPr lang="ko-KR" altLang="en-US" sz="28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환경</a:t>
            </a:r>
            <a:endParaRPr sz="28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6828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주요 라이브러리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1244" y="620622"/>
            <a:ext cx="547978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맷플롭립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넘파이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사이파이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심파이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패키지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16061" y="3314184"/>
            <a:ext cx="2528931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7" indent="-28575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사이킷런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7" indent="-28575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7" indent="-28575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7" indent="-28575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파이토치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do any python library ta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28" y="726141"/>
            <a:ext cx="4680601" cy="348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2166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6550" y="767834"/>
            <a:ext cx="813435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다양한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IDE(Integrated Development Environment,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통합개발환경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선택할지는 개인의 취향과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장단점에 따라 다릅니다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주피터 노트북은 프로그램 코드를 웹 브라우저에서 실행할 수 있는 대화식 환경을 지원합니다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편리함 때문에 탐색적 데이터 분석에 적합합니다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주피터 노트북 모드 </a:t>
            </a:r>
          </a:p>
        </p:txBody>
      </p:sp>
      <p:pic>
        <p:nvPicPr>
          <p:cNvPr id="10" name="그림 9" descr="주피터_노트북_편집모드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033395"/>
            <a:ext cx="4991100" cy="923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203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보고서  만들기</a:t>
            </a:r>
          </a:p>
        </p:txBody>
      </p:sp>
    </p:spTree>
    <p:extLst>
      <p:ext uri="{BB962C8B-B14F-4D97-AF65-F5344CB8AC3E}">
        <p14:creationId xmlns:p14="http://schemas.microsoft.com/office/powerpoint/2010/main" val="1702513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재현성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581" y="941334"/>
            <a:ext cx="7649210" cy="323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결과는 코드와 결과물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등이 기반이 되는 분석 보고서로 최종 완성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보고서는 동일한 분석 과정에 따른 결과를 보장하는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(Reproducibility)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중요한 요소입니다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데이터 작업을 포함한 컴퓨터 작업에서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데이터사이언티스트나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프로그래머들은 소스 코드를 편집하고 이를 실행하는 과정에서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플레인 텍스트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선호합니다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플레인 텍스트는 단순 문자들 로만 구성됩니다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언어로 표현된 소스 코드는 서식을 포함하지 않고 임의로 부여된 서식도 없는데 통합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텍스트 에디터는 코드를 분석하고 자동적으로 품사 별로 색을 표현합니다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944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마크업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650" y="534096"/>
            <a:ext cx="7649210" cy="2569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(Mark)"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둘러싸인 언어로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(Tag)"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둘러싸였다고도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XML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대표적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언어들은 문서의 구조를 정의합니다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골격에 해당하는 부분을 작성하는데 사용합니다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콘텐츠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서식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모두를 나타낼 수 있는 사용자 친화적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하이퍼텍스트의 사용이 강조됨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 그 자체 라기 보다는 다른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언어를 생성하는데 사용되는 표준으로 사용자에 의해 임의 태그 정의가 가능한 특징이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59" y="2746940"/>
            <a:ext cx="2689917" cy="20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21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1"/>
            <a:r>
              <a:rPr lang="ko-KR" altLang="ko-KR" dirty="0" err="1"/>
              <a:t>마크다운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4927" y="434322"/>
            <a:ext cx="8952481" cy="299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마크다운은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 기반의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2004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존그루버에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의해 만들어졌으며 쉽게 쓰고 읽을 수 있으며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변환이 가능한 장점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 기호와 문자를 이용한 매우 간단한 구조의 문법을 사용하여 웹에서도 보다 빠르게 컨텐츠를 작성하고 보다 직관적으로 인식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각광받기 시작한 이유는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(https://github.com)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덕분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깃허브의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관한 정보를 기록하는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README.md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깃허브를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사람이라면 누구나 가장 먼저 접하게 되는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마크다운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설명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이슈 등을 간단하게 기록하고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높일 수 있다는 강점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90787"/>
              </p:ext>
            </p:extLst>
          </p:nvPr>
        </p:nvGraphicFramePr>
        <p:xfrm>
          <a:off x="830368" y="3490981"/>
          <a:ext cx="7922616" cy="160892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634631">
                  <a:extLst>
                    <a:ext uri="{9D8B030D-6E8A-4147-A177-3AD203B41FA5}">
                      <a16:colId xmlns:a16="http://schemas.microsoft.com/office/drawing/2014/main" val="1352039709"/>
                    </a:ext>
                  </a:extLst>
                </a:gridCol>
                <a:gridCol w="3287985">
                  <a:extLst>
                    <a:ext uri="{9D8B030D-6E8A-4147-A177-3AD203B41FA5}">
                      <a16:colId xmlns:a16="http://schemas.microsoft.com/office/drawing/2014/main" val="4170441706"/>
                    </a:ext>
                  </a:extLst>
                </a:gridCol>
              </a:tblGrid>
              <a:tr h="2043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장점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6789" marR="26789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단점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6789" marR="26789" marT="0" marB="0"/>
                </a:tc>
                <a:extLst>
                  <a:ext uri="{0D108BD9-81ED-4DB2-BD59-A6C34878D82A}">
                    <a16:rowId xmlns:a16="http://schemas.microsoft.com/office/drawing/2014/main" val="3823155407"/>
                  </a:ext>
                </a:extLst>
              </a:tr>
              <a:tr h="14046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간결성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별도 도구없이 작성 가능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다양한 형태로 변환 가능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텍스트로 저장되기 때문에 용량이 적어 보관이 용이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텍스트파일이기 때문에 버전관리시스템을 이용하여 변경 이력을 관리 가능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지원하는 프로그램과 플랫폼이 다양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6789" marR="26789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표준이 없다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표준이 없기 때문에 도구에 따라서 </a:t>
                      </a:r>
                      <a:r>
                        <a:rPr lang="ko-KR" sz="1200" kern="100" dirty="0" err="1">
                          <a:effectLst/>
                        </a:rPr>
                        <a:t>변환방식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결과물이 다름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모든</a:t>
                      </a:r>
                      <a:r>
                        <a:rPr lang="en-US" sz="1200" kern="100" dirty="0">
                          <a:effectLst/>
                        </a:rPr>
                        <a:t> HTML </a:t>
                      </a:r>
                      <a:r>
                        <a:rPr lang="ko-KR" sz="1200" kern="100" dirty="0" err="1">
                          <a:effectLst/>
                        </a:rPr>
                        <a:t>마크업을</a:t>
                      </a:r>
                      <a:r>
                        <a:rPr lang="ko-KR" sz="1200" kern="100" dirty="0">
                          <a:effectLst/>
                        </a:rPr>
                        <a:t> 대체 못함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6789" marR="26789" marT="0" marB="0"/>
                </a:tc>
                <a:extLst>
                  <a:ext uri="{0D108BD9-81ED-4DB2-BD59-A6C34878D82A}">
                    <a16:rowId xmlns:a16="http://schemas.microsoft.com/office/drawing/2014/main" val="65073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257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주피터 노트북 </a:t>
            </a:r>
            <a:r>
              <a:rPr lang="ko-KR" altLang="en-US" dirty="0" err="1"/>
              <a:t>마크다운</a:t>
            </a:r>
            <a:r>
              <a:rPr lang="ko-KR" altLang="en-US" dirty="0"/>
              <a:t> 보고서 작성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59736" y="696506"/>
            <a:ext cx="4495272" cy="18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문단 제목용 글자 사이즈 조절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링크추가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68" y="3100227"/>
            <a:ext cx="5138420" cy="16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024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DE9596A-EFAF-4B62-92B5-7148AE4F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3" y="2461349"/>
            <a:ext cx="5172075" cy="2599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영어와</a:t>
            </a:r>
            <a:r>
              <a:rPr lang="en-US" altLang="ko-KR" dirty="0"/>
              <a:t> </a:t>
            </a:r>
            <a:r>
              <a:rPr lang="en-US" altLang="ko-KR" dirty="0" err="1"/>
              <a:t>유사한</a:t>
            </a:r>
            <a:r>
              <a:rPr lang="en-US" altLang="ko-KR" dirty="0"/>
              <a:t> </a:t>
            </a:r>
            <a:r>
              <a:rPr lang="en-US" altLang="ko-KR" dirty="0" err="1"/>
              <a:t>문법을</a:t>
            </a:r>
            <a:r>
              <a:rPr lang="en-US" altLang="ko-KR" dirty="0"/>
              <a:t> </a:t>
            </a:r>
            <a:r>
              <a:rPr lang="en-US" altLang="ko-KR" dirty="0" err="1"/>
              <a:t>사용하기</a:t>
            </a:r>
            <a:r>
              <a:rPr lang="en-US" altLang="ko-KR" dirty="0"/>
              <a:t> </a:t>
            </a:r>
            <a:r>
              <a:rPr lang="en-US" altLang="ko-KR" dirty="0" err="1"/>
              <a:t>때문에</a:t>
            </a:r>
            <a:r>
              <a:rPr lang="en-US" altLang="ko-KR" dirty="0"/>
              <a:t> </a:t>
            </a:r>
            <a:r>
              <a:rPr lang="en-US" altLang="ko-KR" dirty="0" err="1"/>
              <a:t>파이썬으로</a:t>
            </a:r>
            <a:r>
              <a:rPr lang="en-US" altLang="ko-KR" dirty="0"/>
              <a:t> </a:t>
            </a:r>
            <a:r>
              <a:rPr lang="en-US" altLang="ko-KR" dirty="0" err="1"/>
              <a:t>작성된</a:t>
            </a:r>
            <a:r>
              <a:rPr lang="en-US" altLang="ko-KR" dirty="0"/>
              <a:t> </a:t>
            </a:r>
            <a:r>
              <a:rPr lang="en-US" altLang="ko-KR" dirty="0" err="1"/>
              <a:t>코드는</a:t>
            </a:r>
            <a:r>
              <a:rPr lang="en-US" altLang="ko-KR" dirty="0"/>
              <a:t> </a:t>
            </a:r>
            <a:r>
              <a:rPr lang="en-US" altLang="ko-KR" dirty="0" err="1"/>
              <a:t>읽기</a:t>
            </a:r>
            <a:r>
              <a:rPr lang="en-US" altLang="ko-KR" dirty="0"/>
              <a:t> </a:t>
            </a:r>
            <a:r>
              <a:rPr lang="en-US" altLang="ko-KR" dirty="0" err="1"/>
              <a:t>쉽다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빠르게</a:t>
            </a:r>
            <a:r>
              <a:rPr lang="en-US" altLang="ko-KR" dirty="0"/>
              <a:t>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작성하고</a:t>
            </a:r>
            <a:r>
              <a:rPr lang="en-US" altLang="ko-KR" dirty="0"/>
              <a:t> </a:t>
            </a:r>
            <a:r>
              <a:rPr lang="en-US" altLang="ko-KR" dirty="0" err="1"/>
              <a:t>테스트할</a:t>
            </a:r>
            <a:r>
              <a:rPr lang="en-US" altLang="ko-KR" dirty="0"/>
              <a:t> 수 있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성능</a:t>
            </a:r>
            <a:r>
              <a:rPr lang="en-US" altLang="ko-KR" dirty="0"/>
              <a:t> </a:t>
            </a:r>
            <a:r>
              <a:rPr lang="en-US" altLang="ko-KR" dirty="0" err="1"/>
              <a:t>좋은</a:t>
            </a:r>
            <a:r>
              <a:rPr lang="en-US" altLang="ko-KR" dirty="0"/>
              <a:t> </a:t>
            </a:r>
            <a:r>
              <a:rPr lang="en-US" altLang="ko-KR" dirty="0" err="1"/>
              <a:t>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5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인기 있는 라이브러리가 거의 모두 포함되어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1" y="1814513"/>
            <a:ext cx="49149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 다운로드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5CDDB6-010C-42C9-9559-7459AE96B7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2581" y="1330864"/>
            <a:ext cx="6115050" cy="3110423"/>
          </a:xfrm>
        </p:spPr>
      </p:pic>
    </p:spTree>
    <p:extLst>
      <p:ext uri="{BB962C8B-B14F-4D97-AF65-F5344CB8AC3E}">
        <p14:creationId xmlns:p14="http://schemas.microsoft.com/office/powerpoint/2010/main" val="21680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366142" cy="365029"/>
          </a:xfrm>
        </p:spPr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장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빅러닝</a:t>
            </a:r>
            <a:r>
              <a:rPr lang="ko-KR" altLang="en-US" sz="2400" dirty="0"/>
              <a:t>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3795395" y="2896129"/>
            <a:ext cx="487852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빅러닝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도구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준비 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보고서 만들기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98390" y="1101401"/>
            <a:ext cx="758483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</a:t>
            </a:r>
            <a:r>
              <a:rPr lang="ko-KR" altLang="en-US" sz="16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머신러닝인</a:t>
            </a:r>
            <a:r>
              <a:rPr lang="ko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빅러닝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 환경들을 살펴봅니다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1052"/>
              </a:spcBef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강의를 통해 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빅데이터와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분석도구와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개발 환경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준비를 시작합니다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A961-D09D-4FD7-B6D4-E9D00CC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B83EE-479D-49FE-ABC7-AD9D2F59A4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SandSm"/>
              </a:rPr>
              <a:t>현재 </a:t>
            </a:r>
            <a:r>
              <a:rPr lang="ko-KR" altLang="en-US" dirty="0" err="1">
                <a:latin typeface="SandSm"/>
              </a:rPr>
              <a:t>파이썬의</a:t>
            </a:r>
            <a:r>
              <a:rPr lang="ko-KR" altLang="en-US" dirty="0">
                <a:latin typeface="SandSm"/>
              </a:rPr>
              <a:t> 최신 버전은 </a:t>
            </a:r>
            <a:r>
              <a:rPr lang="en-US" altLang="ko-KR" dirty="0">
                <a:latin typeface="SandSm"/>
              </a:rPr>
              <a:t>3.9</a:t>
            </a:r>
            <a:r>
              <a:rPr lang="ko-KR" altLang="en-US" dirty="0">
                <a:latin typeface="SandSm"/>
              </a:rPr>
              <a:t>이지만 </a:t>
            </a:r>
            <a:r>
              <a:rPr lang="ko-KR" altLang="en-US" dirty="0" err="1">
                <a:latin typeface="SandSm"/>
              </a:rPr>
              <a:t>텐서플로우는</a:t>
            </a:r>
            <a:r>
              <a:rPr lang="ko-KR" altLang="en-US" dirty="0">
                <a:latin typeface="SandSm"/>
              </a:rPr>
              <a:t> 아직도 </a:t>
            </a:r>
            <a:r>
              <a:rPr lang="en-US" altLang="ko-KR" dirty="0">
                <a:latin typeface="SandSm"/>
              </a:rPr>
              <a:t>3.7 </a:t>
            </a:r>
            <a:r>
              <a:rPr lang="ko-KR" altLang="en-US" dirty="0">
                <a:latin typeface="SandSm"/>
              </a:rPr>
              <a:t>버전을 사용할 수 있다</a:t>
            </a:r>
            <a:r>
              <a:rPr lang="en-US" altLang="ko-KR" dirty="0">
                <a:latin typeface="SandSm"/>
              </a:rPr>
              <a:t>. </a:t>
            </a:r>
            <a:r>
              <a:rPr lang="ko-KR" altLang="en-US" dirty="0">
                <a:latin typeface="SandSm"/>
              </a:rPr>
              <a:t>이렇게 되면 충돌이 생겨서 최신 버전의 </a:t>
            </a:r>
            <a:r>
              <a:rPr lang="ko-KR" altLang="en-US" dirty="0" err="1">
                <a:latin typeface="SandSm"/>
              </a:rPr>
              <a:t>파이썬에서는</a:t>
            </a:r>
            <a:r>
              <a:rPr lang="ko-KR" altLang="en-US" dirty="0">
                <a:latin typeface="SandSm"/>
              </a:rPr>
              <a:t> </a:t>
            </a:r>
            <a:r>
              <a:rPr lang="ko-KR" altLang="en-US" dirty="0" err="1">
                <a:latin typeface="SandSm"/>
              </a:rPr>
              <a:t>텐서플로우가</a:t>
            </a:r>
            <a:r>
              <a:rPr lang="ko-KR" altLang="en-US" dirty="0">
                <a:latin typeface="SandSm"/>
              </a:rPr>
              <a:t> 실행되지 않는다</a:t>
            </a:r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F570C-07F6-413F-890B-70B9801D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47" y="2172961"/>
            <a:ext cx="4864894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7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A961-D09D-4FD7-B6D4-E9D00CC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B83EE-479D-49FE-ABC7-AD9D2F59A4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02486" y="1200151"/>
            <a:ext cx="6115050" cy="1045509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95250" indent="0" eaLnBrk="0" latinLnBrk="0" hangingPunct="0">
              <a:lnSpc>
                <a:spcPts val="1350"/>
              </a:lnSpc>
              <a:spcBef>
                <a:spcPts val="0"/>
              </a:spcBef>
              <a:buNone/>
              <a:tabLst>
                <a:tab pos="190500" algn="l"/>
              </a:tabLst>
            </a:pPr>
            <a:r>
              <a:rPr kumimoji="1" lang="en-US" altLang="ko-KR" sz="1200" kern="0" dirty="0">
                <a:cs typeface="+mn-cs"/>
              </a:rPr>
              <a:t>(base) C:\Users\deep&gt; </a:t>
            </a:r>
            <a:r>
              <a:rPr kumimoji="1" lang="en-US" altLang="ko-KR" sz="1200" kern="0" dirty="0" err="1">
                <a:cs typeface="+mn-cs"/>
              </a:rPr>
              <a:t>conda</a:t>
            </a:r>
            <a:r>
              <a:rPr kumimoji="1" lang="en-US" altLang="ko-KR" sz="1200" kern="0" dirty="0">
                <a:cs typeface="+mn-cs"/>
              </a:rPr>
              <a:t> create –n deep python=3.7</a:t>
            </a:r>
          </a:p>
          <a:p>
            <a:pPr marL="95250" indent="0" eaLnBrk="0" latinLnBrk="0" hangingPunct="0">
              <a:lnSpc>
                <a:spcPts val="1350"/>
              </a:lnSpc>
              <a:spcBef>
                <a:spcPts val="0"/>
              </a:spcBef>
              <a:buNone/>
              <a:tabLst>
                <a:tab pos="190500" algn="l"/>
              </a:tabLst>
            </a:pPr>
            <a:r>
              <a:rPr kumimoji="1" lang="en-US" altLang="ko-KR" sz="1200" kern="0" dirty="0">
                <a:cs typeface="+mn-cs"/>
              </a:rPr>
              <a:t>(base) C:\Users\deep&gt; </a:t>
            </a:r>
            <a:r>
              <a:rPr kumimoji="1" lang="en-US" altLang="ko-KR" sz="1200" kern="0" dirty="0" err="1">
                <a:cs typeface="+mn-cs"/>
              </a:rPr>
              <a:t>conda</a:t>
            </a:r>
            <a:r>
              <a:rPr kumimoji="1" lang="en-US" altLang="ko-KR" sz="1200" kern="0" dirty="0">
                <a:cs typeface="+mn-cs"/>
              </a:rPr>
              <a:t> activate deep</a:t>
            </a:r>
          </a:p>
          <a:p>
            <a:pPr marL="95250" indent="0" eaLnBrk="0" latinLnBrk="0" hangingPunct="0">
              <a:lnSpc>
                <a:spcPts val="1350"/>
              </a:lnSpc>
              <a:spcBef>
                <a:spcPts val="0"/>
              </a:spcBef>
              <a:buNone/>
              <a:tabLst>
                <a:tab pos="190500" algn="l"/>
              </a:tabLst>
            </a:pPr>
            <a:endParaRPr kumimoji="1" lang="en-US" altLang="ko-KR" sz="1200" kern="0" dirty="0">
              <a:cs typeface="+mn-cs"/>
            </a:endParaRPr>
          </a:p>
          <a:p>
            <a:pPr marL="95250" indent="0" eaLnBrk="0" latinLnBrk="0" hangingPunct="0">
              <a:lnSpc>
                <a:spcPts val="1350"/>
              </a:lnSpc>
              <a:spcBef>
                <a:spcPts val="0"/>
              </a:spcBef>
              <a:buNone/>
              <a:tabLst>
                <a:tab pos="190500" algn="l"/>
              </a:tabLst>
            </a:pPr>
            <a:r>
              <a:rPr kumimoji="1" lang="en-US" altLang="ko-KR" sz="1200" kern="0" dirty="0">
                <a:cs typeface="+mn-cs"/>
              </a:rPr>
              <a:t>(deep) C:\Users\deep&gt; </a:t>
            </a:r>
            <a:r>
              <a:rPr kumimoji="1" lang="en-US" altLang="ko-KR" sz="1200" kern="0" dirty="0" err="1">
                <a:cs typeface="+mn-cs"/>
              </a:rPr>
              <a:t>conda</a:t>
            </a:r>
            <a:r>
              <a:rPr kumimoji="1" lang="en-US" altLang="ko-KR" sz="1200" kern="0" dirty="0">
                <a:cs typeface="+mn-cs"/>
              </a:rPr>
              <a:t> install </a:t>
            </a:r>
            <a:r>
              <a:rPr kumimoji="1" lang="en-US" altLang="ko-KR" sz="1200" kern="0" dirty="0" err="1">
                <a:cs typeface="+mn-cs"/>
              </a:rPr>
              <a:t>spyder</a:t>
            </a:r>
            <a:endParaRPr kumimoji="1" lang="en-US" altLang="ko-KR" sz="1200" kern="0" dirty="0">
              <a:cs typeface="+mn-cs"/>
            </a:endParaRPr>
          </a:p>
          <a:p>
            <a:pPr marL="95250" indent="0" eaLnBrk="0" latinLnBrk="0" hangingPunct="0">
              <a:lnSpc>
                <a:spcPts val="1350"/>
              </a:lnSpc>
              <a:spcBef>
                <a:spcPts val="0"/>
              </a:spcBef>
              <a:buNone/>
              <a:tabLst>
                <a:tab pos="190500" algn="l"/>
              </a:tabLst>
            </a:pPr>
            <a:r>
              <a:rPr kumimoji="1" lang="en-US" altLang="ko-KR" sz="1200" kern="0" dirty="0">
                <a:cs typeface="+mn-cs"/>
              </a:rPr>
              <a:t>(deep) C:\Users\deep&gt; </a:t>
            </a:r>
            <a:r>
              <a:rPr kumimoji="1" lang="en-US" altLang="ko-KR" sz="1200" kern="0" dirty="0" err="1">
                <a:cs typeface="+mn-cs"/>
              </a:rPr>
              <a:t>conda</a:t>
            </a:r>
            <a:r>
              <a:rPr kumimoji="1" lang="en-US" altLang="ko-KR" sz="1200" kern="0" dirty="0">
                <a:cs typeface="+mn-cs"/>
              </a:rPr>
              <a:t> install </a:t>
            </a:r>
            <a:r>
              <a:rPr kumimoji="1" lang="en-US" altLang="ko-KR" sz="1200" kern="0" dirty="0" err="1">
                <a:solidFill>
                  <a:srgbClr val="FF0000"/>
                </a:solidFill>
                <a:cs typeface="+mn-cs"/>
              </a:rPr>
              <a:t>tensorflow</a:t>
            </a:r>
            <a:endParaRPr kumimoji="1" lang="ko-KR" altLang="en-US" sz="1200" kern="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466DD064-E624-45CD-8521-ABB94EF56B3A}"/>
              </a:ext>
            </a:extLst>
          </p:cNvPr>
          <p:cNvSpPr/>
          <p:nvPr/>
        </p:nvSpPr>
        <p:spPr>
          <a:xfrm>
            <a:off x="4847665" y="2427194"/>
            <a:ext cx="1075765" cy="4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532"/>
              <a:gd name="adj6" fmla="val -3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50" kern="1200" dirty="0">
                <a:solidFill>
                  <a:prstClr val="white"/>
                </a:solidFill>
                <a:latin typeface="Tw Cen MT"/>
                <a:ea typeface="HY얕은샘물M" panose="02030600000101010101" pitchFamily="18" charset="-127"/>
              </a:rPr>
              <a:t>책 오타</a:t>
            </a:r>
            <a:r>
              <a:rPr lang="en-US" altLang="ko-KR" sz="1350" kern="1200" dirty="0">
                <a:solidFill>
                  <a:prstClr val="white"/>
                </a:solidFill>
                <a:latin typeface="Tw Cen MT"/>
                <a:ea typeface="HY얕은샘물M" panose="02030600000101010101" pitchFamily="18" charset="-127"/>
              </a:rPr>
              <a:t>!</a:t>
            </a:r>
            <a:endParaRPr lang="ko-KR" altLang="en-US" sz="1350" kern="1200" dirty="0">
              <a:solidFill>
                <a:prstClr val="white"/>
              </a:solidFill>
              <a:latin typeface="Tw Cen MT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48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A961-D09D-4FD7-B6D4-E9D00CC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332C88D-1576-4EFE-B9F2-E5958352B9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2581" y="1480711"/>
            <a:ext cx="6115050" cy="2810729"/>
          </a:xfrm>
        </p:spPr>
      </p:pic>
    </p:spTree>
    <p:extLst>
      <p:ext uri="{BB962C8B-B14F-4D97-AF65-F5344CB8AC3E}">
        <p14:creationId xmlns:p14="http://schemas.microsoft.com/office/powerpoint/2010/main" val="2454509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FD567-39F3-4A21-90F7-5D52AA08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개발 도구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AAB290-26EE-4840-B111-F622056B9A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14475" y="1479587"/>
            <a:ext cx="6115050" cy="1938918"/>
          </a:xfrm>
        </p:spPr>
      </p:pic>
    </p:spTree>
    <p:extLst>
      <p:ext uri="{BB962C8B-B14F-4D97-AF65-F5344CB8AC3E}">
        <p14:creationId xmlns:p14="http://schemas.microsoft.com/office/powerpoint/2010/main" val="300659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4191" y="1200150"/>
            <a:ext cx="597183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  <a:r>
              <a:rPr lang="en-US" altLang="ko-KR" dirty="0"/>
              <a:t>(</a:t>
            </a:r>
            <a:r>
              <a:rPr lang="ko-KR" altLang="en-US" dirty="0"/>
              <a:t>소스 입력과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505527B-378E-4AD7-98D6-928B7D5C73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2581" y="1382211"/>
            <a:ext cx="6115050" cy="3007728"/>
          </a:xfrm>
        </p:spPr>
      </p:pic>
    </p:spTree>
    <p:extLst>
      <p:ext uri="{BB962C8B-B14F-4D97-AF65-F5344CB8AC3E}">
        <p14:creationId xmlns:p14="http://schemas.microsoft.com/office/powerpoint/2010/main" val="1406938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00175" y="1200150"/>
            <a:ext cx="591986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3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구글의 </a:t>
            </a:r>
            <a:r>
              <a:rPr lang="ko-KR" altLang="en-US" dirty="0" err="1"/>
              <a:t>코랩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Colab</a:t>
            </a:r>
            <a:r>
              <a:rPr lang="ko-KR" altLang="en-US" dirty="0"/>
              <a:t>은 주피터 노트북 개념을 </a:t>
            </a:r>
            <a:r>
              <a:rPr lang="ko-KR" altLang="en-US" dirty="0" err="1"/>
              <a:t>클라우드로</a:t>
            </a:r>
            <a:r>
              <a:rPr lang="ko-KR" altLang="en-US" dirty="0"/>
              <a:t> 확장한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텍스트를 이미지</a:t>
            </a:r>
            <a:r>
              <a:rPr lang="en-US" altLang="ko-KR" dirty="0"/>
              <a:t>, HTML, </a:t>
            </a:r>
            <a:r>
              <a:rPr lang="en-US" altLang="ko-KR" dirty="0" err="1"/>
              <a:t>LaTeX</a:t>
            </a:r>
            <a:r>
              <a:rPr lang="en-US" altLang="ko-KR" dirty="0"/>
              <a:t> </a:t>
            </a:r>
            <a:r>
              <a:rPr lang="ko-KR" altLang="en-US" dirty="0"/>
              <a:t>등과 함께 하나의 문서로 통합</a:t>
            </a:r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메모장을 만들면 </a:t>
            </a:r>
            <a:r>
              <a:rPr lang="en-US" altLang="ko-KR" dirty="0"/>
              <a:t>Google </a:t>
            </a:r>
            <a:r>
              <a:rPr lang="ko-KR" altLang="en-US" dirty="0"/>
              <a:t>드라이브 계정에 저장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A94D3-F04C-4CA6-8771-A5241CC9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48" y="3012982"/>
            <a:ext cx="6186488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코랩</a:t>
            </a:r>
            <a:r>
              <a:rPr lang="en-US" altLang="ko-KR" dirty="0"/>
              <a:t>(colabcolab.research.google.com)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F24E6-CC4C-4DB8-A4BA-9D66344F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286925"/>
            <a:ext cx="6572250" cy="33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9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2A4B3D-675A-4948-808A-20D44130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8" y="2053618"/>
            <a:ext cx="6615113" cy="3036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55DE2C-BAD5-4F9A-B5DF-806D82B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스파이더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BE90-1C2A-4944-AD7C-5F89ABD6EC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스파이더는</a:t>
            </a:r>
            <a:r>
              <a:rPr lang="ko-KR" altLang="en-US" dirty="0"/>
              <a:t> 고급 편집 기능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프로파일링 등의 기능이 있으며 변수 조사</a:t>
            </a:r>
            <a:r>
              <a:rPr lang="en-US" altLang="ko-KR" dirty="0"/>
              <a:t>, </a:t>
            </a:r>
            <a:r>
              <a:rPr lang="ko-KR" altLang="en-US" dirty="0"/>
              <a:t>대화식 실행</a:t>
            </a:r>
            <a:r>
              <a:rPr lang="en-US" altLang="ko-KR" dirty="0"/>
              <a:t>, </a:t>
            </a:r>
            <a:r>
              <a:rPr lang="ko-KR" altLang="en-US" dirty="0"/>
              <a:t>심층 검사</a:t>
            </a:r>
            <a:r>
              <a:rPr lang="en-US" altLang="ko-KR" dirty="0"/>
              <a:t>,</a:t>
            </a:r>
            <a:r>
              <a:rPr lang="ko-KR" altLang="en-US" dirty="0"/>
              <a:t>시각화 기능을 갖춘 포괄적인 개발 도구</a:t>
            </a:r>
          </a:p>
        </p:txBody>
      </p:sp>
    </p:spTree>
    <p:extLst>
      <p:ext uri="{BB962C8B-B14F-4D97-AF65-F5344CB8AC3E}">
        <p14:creationId xmlns:p14="http://schemas.microsoft.com/office/powerpoint/2010/main" val="19789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빅러닝</a:t>
            </a:r>
            <a:r>
              <a:rPr lang="ko-KR" altLang="en-US" dirty="0"/>
              <a:t> 분석도구 준비</a:t>
            </a:r>
          </a:p>
        </p:txBody>
      </p:sp>
    </p:spTree>
    <p:extLst>
      <p:ext uri="{BB962C8B-B14F-4D97-AF65-F5344CB8AC3E}">
        <p14:creationId xmlns:p14="http://schemas.microsoft.com/office/powerpoint/2010/main" val="40686614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 err="1"/>
              <a:t>빅러닝</a:t>
            </a:r>
            <a:r>
              <a:rPr lang="ko-KR" altLang="ko-KR" dirty="0"/>
              <a:t> 도구 필수 조건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7380" y="983769"/>
            <a:ext cx="2966085" cy="18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포맷 지원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속도와 용량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지원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http://www.hellodatascience.com/wp-content/uploads/2015/04/ch2_ds_tools_chain-624x25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39" y="1618558"/>
            <a:ext cx="5454472" cy="230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1418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73294"/>
              </p:ext>
            </p:extLst>
          </p:nvPr>
        </p:nvGraphicFramePr>
        <p:xfrm>
          <a:off x="1544777" y="2105872"/>
          <a:ext cx="5607101" cy="141843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933087">
                  <a:extLst>
                    <a:ext uri="{9D8B030D-6E8A-4147-A177-3AD203B41FA5}">
                      <a16:colId xmlns:a16="http://schemas.microsoft.com/office/drawing/2014/main" val="2725945424"/>
                    </a:ext>
                  </a:extLst>
                </a:gridCol>
                <a:gridCol w="2248520">
                  <a:extLst>
                    <a:ext uri="{9D8B030D-6E8A-4147-A177-3AD203B41FA5}">
                      <a16:colId xmlns:a16="http://schemas.microsoft.com/office/drawing/2014/main" val="1844201372"/>
                    </a:ext>
                  </a:extLst>
                </a:gridCol>
                <a:gridCol w="2425494">
                  <a:extLst>
                    <a:ext uri="{9D8B030D-6E8A-4147-A177-3AD203B41FA5}">
                      <a16:colId xmlns:a16="http://schemas.microsoft.com/office/drawing/2014/main" val="510165131"/>
                    </a:ext>
                  </a:extLst>
                </a:gridCol>
              </a:tblGrid>
              <a:tr h="236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파이썬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extLst>
                  <a:ext uri="{0D108BD9-81ED-4DB2-BD59-A6C34878D82A}">
                    <a16:rowId xmlns:a16="http://schemas.microsoft.com/office/drawing/2014/main" val="452073482"/>
                  </a:ext>
                </a:extLst>
              </a:tr>
              <a:tr h="70921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장점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특정 주제나 용도에 국한되지 않은 배우기 쉬운 언어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다양한 용도의 언어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데이터 시각화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라이브러리 생태계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데이터 사이언스의 통용어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extLst>
                  <a:ext uri="{0D108BD9-81ED-4DB2-BD59-A6C34878D82A}">
                    <a16:rowId xmlns:a16="http://schemas.microsoft.com/office/drawing/2014/main" val="4286005546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시각화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데이터 분야 도전자 파이썬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느린 속도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어렵다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207" marR="37207" marT="0" marB="0" anchor="ctr"/>
                </a:tc>
                <a:extLst>
                  <a:ext uri="{0D108BD9-81ED-4DB2-BD59-A6C34878D82A}">
                    <a16:rowId xmlns:a16="http://schemas.microsoft.com/office/drawing/2014/main" val="32457237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89396" y="770612"/>
            <a:ext cx="7218609" cy="84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데이터분석에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어떤걸 사용해야 하나요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데이터사이언스들이 가장 많은 받는 질문 입니다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8406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결론은 </a:t>
            </a:r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90504" y="2737169"/>
            <a:ext cx="2966085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프로그래밍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풍부한 라이브러리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그래도 좋다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개발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8276" y="760695"/>
            <a:ext cx="8300569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과학 언어 생태계에서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선호하게 된 이유가 무엇일까요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 작성과 프로세스 자동화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애플리케이션 등 여러 소프트웨어 개발 영역에서 오랫동안 인기를 얻어 왔기 때문일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과학 분야를 위한 표준 프로그래밍 언어가 되어 가고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범용 프로그래밍 언어의 장점은 물론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매트랩과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특정 분야를 위한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스크립팅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언어의 편리함을 함께 가지고 있기 때문입니다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60" y="2519017"/>
            <a:ext cx="2921547" cy="19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 준비</a:t>
            </a:r>
          </a:p>
        </p:txBody>
      </p:sp>
    </p:spTree>
    <p:extLst>
      <p:ext uri="{BB962C8B-B14F-4D97-AF65-F5344CB8AC3E}">
        <p14:creationId xmlns:p14="http://schemas.microsoft.com/office/powerpoint/2010/main" val="42945383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아나콘다 </a:t>
            </a:r>
            <a:r>
              <a:rPr lang="ko-KR" altLang="ko-KR" dirty="0" err="1"/>
              <a:t>배포판</a:t>
            </a:r>
            <a:r>
              <a:rPr lang="ko-KR" altLang="ko-KR" dirty="0"/>
              <a:t> 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6550" y="767834"/>
            <a:ext cx="8134350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아나콘다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배포판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(Anaconda Distribution)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사이파이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SciPy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넘파이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Numba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상용 및 과학 분야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작업에 가장 많이 사용되는 라이브러리가 상당수 포함돼 있으며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 패키지 관리 시스템을 통해 더 많은 라이브러리에 액세스할 수 있는데 아나콘다가 차별화되는 점은 이러한 모든 조각을 통합하는 방식입니다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Anaconda-Open-Source-Projec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2216949"/>
            <a:ext cx="4933950" cy="222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701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 err="1"/>
              <a:t>파이썬</a:t>
            </a:r>
            <a:r>
              <a:rPr lang="ko-KR" altLang="ko-KR" dirty="0"/>
              <a:t> 모듈과 패키지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68839" y="1329251"/>
            <a:ext cx="3239931" cy="23605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1149" y="571030"/>
            <a:ext cx="5332095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표준 라이브러리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기능과 관련된 여러 모듈을 묶은 것으로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기본으로 설치된 모듈과 패키지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함수를 묶어서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표준 라이브러리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(Python Standard Library, PSL)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 startAt="2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(module)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모듈은 특정 기능을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단위로 작성한것으로 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등이 포함된 파일입니다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함수는 내장 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(Built in function)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사용을 했지만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외부의 라이브러리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사용하기 위해서는 따로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작업이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68847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946</Words>
  <Application>Microsoft Office PowerPoint</Application>
  <PresentationFormat>화면 슬라이드 쇼(16:9)</PresentationFormat>
  <Paragraphs>134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Gill Sans</vt:lpstr>
      <vt:lpstr>Lucida Grande</vt:lpstr>
      <vt:lpstr>NanumBarunGothicOTF</vt:lpstr>
      <vt:lpstr>SandSm</vt:lpstr>
      <vt:lpstr>맑은 고딕</vt:lpstr>
      <vt:lpstr>맑은 고딕</vt:lpstr>
      <vt:lpstr>Arial</vt:lpstr>
      <vt:lpstr>Trebuchet MS</vt:lpstr>
      <vt:lpstr>Tw Cen MT</vt:lpstr>
      <vt:lpstr>Wingdings</vt:lpstr>
      <vt:lpstr>Wingdings 2</vt:lpstr>
      <vt:lpstr>White</vt:lpstr>
      <vt:lpstr>가을</vt:lpstr>
      <vt:lpstr>PowerPoint 프레젠테이션</vt:lpstr>
      <vt:lpstr>PowerPoint 프레젠테이션</vt:lpstr>
      <vt:lpstr>1. 빅러닝 분석도구 준비</vt:lpstr>
      <vt:lpstr>PowerPoint 프레젠테이션</vt:lpstr>
      <vt:lpstr>PowerPoint 프레젠테이션</vt:lpstr>
      <vt:lpstr>PowerPoint 프레젠테이션</vt:lpstr>
      <vt:lpstr>2. 개발 환경 준비</vt:lpstr>
      <vt:lpstr>PowerPoint 프레젠테이션</vt:lpstr>
      <vt:lpstr>PowerPoint 프레젠테이션</vt:lpstr>
      <vt:lpstr>PowerPoint 프레젠테이션</vt:lpstr>
      <vt:lpstr>PowerPoint 프레젠테이션</vt:lpstr>
      <vt:lpstr>3. 보고서  만들기</vt:lpstr>
      <vt:lpstr>PowerPoint 프레젠테이션</vt:lpstr>
      <vt:lpstr>PowerPoint 프레젠테이션</vt:lpstr>
      <vt:lpstr>PowerPoint 프레젠테이션</vt:lpstr>
      <vt:lpstr>PowerPoint 프레젠테이션</vt:lpstr>
      <vt:lpstr>파이썬이란?</vt:lpstr>
      <vt:lpstr>아나콘다</vt:lpstr>
      <vt:lpstr>아나콘다 다운로드</vt:lpstr>
      <vt:lpstr>가상환경</vt:lpstr>
      <vt:lpstr>가상환경 생성</vt:lpstr>
      <vt:lpstr>가상환경 생성</vt:lpstr>
      <vt:lpstr>파이썬의 개발 도구</vt:lpstr>
      <vt:lpstr>주피터 노트북</vt:lpstr>
      <vt:lpstr>주피터 노트북(소스 입력과 실행)</vt:lpstr>
      <vt:lpstr>주피터 노트북(저장)</vt:lpstr>
      <vt:lpstr>구글의 코랩</vt:lpstr>
      <vt:lpstr> 코랩(colabcolab.research.google.com)</vt:lpstr>
      <vt:lpstr>스파이더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Hyuntai Kim</cp:lastModifiedBy>
  <cp:revision>563</cp:revision>
  <cp:lastPrinted>2019-06-02T12:53:31Z</cp:lastPrinted>
  <dcterms:modified xsi:type="dcterms:W3CDTF">2022-01-19T15:03:19Z</dcterms:modified>
</cp:coreProperties>
</file>