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513" r:id="rId2"/>
    <p:sldId id="518" r:id="rId3"/>
    <p:sldId id="542" r:id="rId4"/>
    <p:sldId id="524" r:id="rId5"/>
    <p:sldId id="525" r:id="rId6"/>
    <p:sldId id="526" r:id="rId7"/>
    <p:sldId id="527" r:id="rId8"/>
    <p:sldId id="543" r:id="rId9"/>
    <p:sldId id="529" r:id="rId10"/>
    <p:sldId id="530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4" r:id="rId19"/>
    <p:sldId id="533" r:id="rId20"/>
    <p:sldId id="534" r:id="rId21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Python" id="{070BE7C1-53E5-485E-8639-1631EBD4E0F4}">
          <p14:sldIdLst>
            <p14:sldId id="513"/>
            <p14:sldId id="518"/>
            <p14:sldId id="542"/>
            <p14:sldId id="524"/>
            <p14:sldId id="525"/>
            <p14:sldId id="526"/>
            <p14:sldId id="527"/>
            <p14:sldId id="543"/>
            <p14:sldId id="529"/>
            <p14:sldId id="530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2A"/>
    <a:srgbClr val="3197E1"/>
    <a:srgbClr val="3483C9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320" autoAdjust="0"/>
  </p:normalViewPr>
  <p:slideViewPr>
    <p:cSldViewPr snapToGrid="0" snapToObjects="1">
      <p:cViewPr varScale="1">
        <p:scale>
          <a:sx n="140" d="100"/>
          <a:sy n="140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46558" y="4870270"/>
            <a:ext cx="250068" cy="2486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526162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958201"/>
            <a:ext cx="9144000" cy="1216325"/>
          </a:xfrm>
          <a:prstGeom prst="rect">
            <a:avLst/>
          </a:prstGeom>
          <a:gradFill flip="none" rotWithShape="1">
            <a:gsLst>
              <a:gs pos="0">
                <a:srgbClr val="00882B"/>
              </a:gs>
              <a:gs pos="75000">
                <a:srgbClr val="00882B"/>
              </a:gs>
              <a:gs pos="86000">
                <a:srgbClr val="00882B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85994"/>
            <a:ext cx="7358063" cy="612478"/>
          </a:xfrm>
        </p:spPr>
        <p:txBody>
          <a:bodyPr anchor="ctr" anchorCtr="1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338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173980" cy="28401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91908"/>
            <a:ext cx="3610756" cy="28401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0" r:id="rId3"/>
    <p:sldLayoutId id="2147483649" r:id="rId4"/>
    <p:sldLayoutId id="2147483661" r:id="rId5"/>
    <p:sldLayoutId id="2147483651" r:id="rId6"/>
  </p:sldLayoutIdLst>
  <p:transition spd="med"/>
  <p:hf sldNum="0" hd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007E2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8241799" y="4821454"/>
            <a:ext cx="807913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</a:rPr>
              <a:t>생능출판사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5" name="Venenatis Aenean Justop"/>
          <p:cNvSpPr txBox="1"/>
          <p:nvPr/>
        </p:nvSpPr>
        <p:spPr>
          <a:xfrm>
            <a:off x="383809" y="2653097"/>
            <a:ext cx="4119295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28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endParaRPr sz="28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383809" y="1486468"/>
            <a:ext cx="5842644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ko-KR" altLang="en-US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빅데이터 분석과 </a:t>
            </a:r>
            <a:r>
              <a:rPr lang="ko-KR" altLang="en-US" sz="3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D7D3B-9856-5844-997D-2A2E2A137CD9}"/>
              </a:ext>
            </a:extLst>
          </p:cNvPr>
          <p:cNvSpPr/>
          <p:nvPr/>
        </p:nvSpPr>
        <p:spPr>
          <a:xfrm>
            <a:off x="6265444" y="26651"/>
            <a:ext cx="1116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Bigdata</a:t>
            </a:r>
            <a:endParaRPr lang="ko-KR" alt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314" y="219921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Machine </a:t>
            </a:r>
            <a:r>
              <a:rPr lang="en-US" altLang="ko-KR" sz="2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Lerning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8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79204" y="2623767"/>
            <a:ext cx="264661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Numbers</a:t>
            </a: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Tuple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39" y="513379"/>
            <a:ext cx="7559899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이름을 붙여서 메모리에 데이터를 할당했습니다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데이터는 다양한 종류 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나이는 숫자 값으로 저장되고 자신의 주소는 문자로 저장됩니다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프로그래밍들에서 다양한 데이터 유형을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 Type)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58" y="2193546"/>
            <a:ext cx="2620962" cy="28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8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왜 </a:t>
            </a:r>
            <a:r>
              <a:rPr lang="ko-KR" altLang="ko-KR" dirty="0" err="1"/>
              <a:t>자료형이</a:t>
            </a:r>
            <a:r>
              <a:rPr lang="ko-KR" altLang="ko-KR" dirty="0"/>
              <a:t> 필요할까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73980" y="2128817"/>
            <a:ext cx="3435927" cy="6950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980" y="3261340"/>
            <a:ext cx="1366983" cy="11580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42924" y="3261340"/>
            <a:ext cx="1366983" cy="11580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02959" y="4041813"/>
            <a:ext cx="1265384" cy="2944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Accumulator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12708" y="2823852"/>
            <a:ext cx="0" cy="43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18676" y="2823852"/>
            <a:ext cx="0" cy="43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563428" y="2823852"/>
            <a:ext cx="0" cy="43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069396" y="2823852"/>
            <a:ext cx="0" cy="43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540963" y="3581882"/>
            <a:ext cx="70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540963" y="4093946"/>
            <a:ext cx="70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04120" y="4675037"/>
            <a:ext cx="812292" cy="2944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62197" y="4654511"/>
            <a:ext cx="812292" cy="2944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7" name="직선 화살표 연결선 16"/>
          <p:cNvCxnSpPr>
            <a:stCxn id="15" idx="0"/>
            <a:endCxn id="7" idx="2"/>
          </p:cNvCxnSpPr>
          <p:nvPr/>
        </p:nvCxnSpPr>
        <p:spPr>
          <a:xfrm flipV="1">
            <a:off x="7410266" y="4419435"/>
            <a:ext cx="516150" cy="255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6" idx="0"/>
          </p:cNvCxnSpPr>
          <p:nvPr/>
        </p:nvCxnSpPr>
        <p:spPr>
          <a:xfrm>
            <a:off x="7926416" y="4419435"/>
            <a:ext cx="641927" cy="2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9517" y="643399"/>
            <a:ext cx="4720816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이상으로 그릇이 크거나 필요 이하로 그릇이 작으면 적절하지 않은 것처럼 변수도 자료를 담는 그릇이기 때문에 적절한 그릇을 사용해야 부족함이나 낭비가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크기에 따라 자료를 담을 저장공간의 크기도 구분하여 공간의 낭비를 줄이고 자료를 안정적으로 담아두기 위해 필요한 것이 변수의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데이터베이스등 컴퓨터를 기반으로 하는 많은 프로그램에서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필수적인 이유입니다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14393" y="1419121"/>
            <a:ext cx="276604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Von Neumann Architecture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488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683145"/>
            <a:ext cx="7985760" cy="161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</a:p>
          <a:p>
            <a:pPr marL="285750" lvl="5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숫자 값을 저장합니다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5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타입에 소문자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수도 있지만 숫자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과의 혼동을 피하기 위해 대문자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01340" y="2919504"/>
            <a:ext cx="4572000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부호있는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정수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8, 16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 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부동소수점이 있는 실수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complex 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96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582758"/>
            <a:ext cx="7985760" cy="72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dirty="0" smtClean="0"/>
              <a:t>Strings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9120" y="1746682"/>
            <a:ext cx="6207760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인용 부호 사이에 있는 문자의 연속된 집합으로 식별 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인용부호로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이중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(")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따움표를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[:]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문자열의 하위 집합을 사용할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전체 길이에서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것 까지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'+'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문자를 더하는 것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'*'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문자를 반복하는 것입니다</a:t>
            </a:r>
          </a:p>
        </p:txBody>
      </p:sp>
    </p:spTree>
    <p:extLst>
      <p:ext uri="{BB962C8B-B14F-4D97-AF65-F5344CB8AC3E}">
        <p14:creationId xmlns:p14="http://schemas.microsoft.com/office/powerpoint/2010/main" val="38895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582758"/>
            <a:ext cx="7985760" cy="72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dirty="0"/>
              <a:t>L</a:t>
            </a:r>
            <a:r>
              <a:rPr lang="en-US" altLang="ko-KR" dirty="0" smtClean="0"/>
              <a:t>ists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5760" y="1416901"/>
            <a:ext cx="6738620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리스트는 복합 데이터 유형에 가장 유용합니다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내의 항목은 쉼표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([])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 괄호 안에 포함되어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배열과 비슷하며 리스트에 속하는 모든 항목이 서로 다른 데이터 유형이 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[:]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리스트를 액세스 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index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전체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항목수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-1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것 까지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'+'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연결 연산자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'*'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반복 연산자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62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582758"/>
            <a:ext cx="7985760" cy="72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dirty="0" smtClean="0"/>
              <a:t>Tuples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5760" y="1416901"/>
            <a:ext cx="673862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리스트와 유사한 또 다른 시퀀스 데이터 형식입니다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내의 항목은 쉼표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,( () 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 포함되어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배열과 비슷하며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튜플에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속하는 모든 항목이 서로 다른 데이터 유형이 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[:]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리스트를 액세스 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index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전체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항목수에서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-1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것 까지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'+'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연결 연산자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'*'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기호는 반복 연산자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리스트와의 차이점은 읽기 전용입니다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15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582758"/>
            <a:ext cx="7985760" cy="72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dirty="0"/>
              <a:t>D</a:t>
            </a:r>
            <a:r>
              <a:rPr lang="en-US" altLang="ko-KR" dirty="0" smtClean="0"/>
              <a:t>ictionary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5760" y="1996021"/>
            <a:ext cx="6738620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 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사전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쌍으로 만든 테이블 형식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일종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배열이나 해시처럼 작동 및 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(key-value)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쌍으로 구성합니다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숫자를 많이 사용합니다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유형과 임의의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개체 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84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판다스와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517" y="643399"/>
            <a:ext cx="8465768" cy="76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살펴 보았습니다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분석구조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비슷하지만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있으니 아래를 확인해봅니다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31646"/>
              </p:ext>
            </p:extLst>
          </p:nvPr>
        </p:nvGraphicFramePr>
        <p:xfrm>
          <a:off x="1118835" y="2175491"/>
          <a:ext cx="6260760" cy="210673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774559">
                  <a:extLst>
                    <a:ext uri="{9D8B030D-6E8A-4147-A177-3AD203B41FA5}">
                      <a16:colId xmlns:a16="http://schemas.microsoft.com/office/drawing/2014/main" val="501076319"/>
                    </a:ext>
                  </a:extLst>
                </a:gridCol>
                <a:gridCol w="2089625">
                  <a:extLst>
                    <a:ext uri="{9D8B030D-6E8A-4147-A177-3AD203B41FA5}">
                      <a16:colId xmlns:a16="http://schemas.microsoft.com/office/drawing/2014/main" val="3591371241"/>
                    </a:ext>
                  </a:extLst>
                </a:gridCol>
                <a:gridCol w="2396576">
                  <a:extLst>
                    <a:ext uri="{9D8B030D-6E8A-4147-A177-3AD203B41FA5}">
                      <a16:colId xmlns:a16="http://schemas.microsoft.com/office/drawing/2014/main" val="1165942575"/>
                    </a:ext>
                  </a:extLst>
                </a:gridCol>
              </a:tblGrid>
              <a:tr h="4213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판다스자료형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파이썬자료형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내용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3171749325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object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string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문자열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2547848693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int64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950517469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float64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소수점숫자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639454345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datetime64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datetime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날짜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217038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91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함수와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7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15" y="2593591"/>
            <a:ext cx="3178125" cy="21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4981139" y="3171928"/>
            <a:ext cx="2799607" cy="11464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문장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1&gt;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문장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2&gt;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...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652" y="730569"/>
            <a:ext cx="6770914" cy="173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프로그래밍을 하다 보면 똑같은 내용을 반복해서 작성할 때가 자주 있는데 바로 함수가 필요한 때입니다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부분이 있을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사용되는 가치 있는 부분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 그룹으로 묶어서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입력 값을 주었을 때 어떤 결과를 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식을 함수로 생각하면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44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366142" cy="365029"/>
          </a:xfrm>
        </p:spPr>
        <p:txBody>
          <a:bodyPr/>
          <a:lstStyle/>
          <a:p>
            <a:r>
              <a:rPr lang="en-US" altLang="ko-KR" sz="2400" dirty="0"/>
              <a:t>3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데이터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795395" y="2896129"/>
            <a:ext cx="487852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다루기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ko-KR" alt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모듈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16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유형을 확인하고 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변수와 </a:t>
            </a:r>
            <a:r>
              <a:rPr lang="ko-KR" altLang="en-US" sz="12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자료형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확인을 통해 </a:t>
            </a:r>
            <a:r>
              <a:rPr lang="ko-KR" altLang="en-US" sz="12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파이썬</a:t>
            </a:r>
            <a:r>
              <a:rPr lang="ko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프로그래밍을 시작 합니다</a:t>
            </a:r>
            <a:r>
              <a:rPr lang="en-US" altLang="ko-KR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모듈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5576" y="532775"/>
            <a:ext cx="8498479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(Module)</a:t>
            </a: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함수나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또는 클래스를 모아 놓은 파일입니다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프로그램에서 불러와 사용할 수 있게 만든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파이썬으로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빅러닝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작업을 할 때 많은 모듈을 사용합니다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이미 만들어 놓은 모듈을 사용할 수도 있고 직접 만들어서 사용할 수도 있습니다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3221" y="2323082"/>
            <a:ext cx="45647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사용의 장점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나누면 프로그램 작성과 관리가 쉽습니다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작성된 코드를 다시 사용할 수 있습니다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공동 작업이 편해 집니다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474" y="3666287"/>
            <a:ext cx="8075596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모듈사용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있는 것은 아닙니다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사용하려면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모듈을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있도록 설정하는 명령을 실행해야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사용하도록 설정하는 것을 모듈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임포트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(Import)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임포트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하려면 다음 명령을 실행합니다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925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633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표현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954" y="511706"/>
            <a:ext cx="4881093" cy="454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기계 성능과 상관없이 디지털 세계 컴퓨터를 통해 이루어 집니다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지원하는 데이터의 표현 방식에 따른 구분은 먼저 수치 데이터와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비수치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데이터로 구분할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수치 데이터는 주로 산술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 과정으로 사용되며 고정된 정수와 부동 소수점인 실수로 구성됩니다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비수치데이터는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일상 생활에서 표현하는 문장과 같은 텍스트 데이터와 소리나 영상 등과 같은 멀티미디어 데이터로 구성되어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 데이터 시대가 도래하여 대용량 데이터를 처리할 수 있는 인프라가 만들어 지고 그 동안 소외되었던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비수치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세상이 도래했습니다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62" y="2105550"/>
            <a:ext cx="3792423" cy="24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00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기본연산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1640"/>
              </p:ext>
            </p:extLst>
          </p:nvPr>
        </p:nvGraphicFramePr>
        <p:xfrm>
          <a:off x="1638246" y="1561441"/>
          <a:ext cx="5427457" cy="285161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66065">
                  <a:extLst>
                    <a:ext uri="{9D8B030D-6E8A-4147-A177-3AD203B41FA5}">
                      <a16:colId xmlns:a16="http://schemas.microsoft.com/office/drawing/2014/main" val="2614142108"/>
                    </a:ext>
                  </a:extLst>
                </a:gridCol>
                <a:gridCol w="4161392">
                  <a:extLst>
                    <a:ext uri="{9D8B030D-6E8A-4147-A177-3AD203B41FA5}">
                      <a16:colId xmlns:a16="http://schemas.microsoft.com/office/drawing/2014/main" val="3456830049"/>
                    </a:ext>
                  </a:extLst>
                </a:gridCol>
              </a:tblGrid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기능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3239079181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+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덧셈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626483100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뺄셈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789695546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곱하기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088167526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**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거듭 제곱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850056579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나누기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136951780"/>
                  </a:ext>
                </a:extLst>
              </a:tr>
              <a:tr h="6336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//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나누기 연산 후 소수점 이하의 수를 버리고</a:t>
                      </a:r>
                      <a:r>
                        <a:rPr lang="en-US" sz="1400" kern="100" dirty="0">
                          <a:effectLst/>
                        </a:rPr>
                        <a:t>, </a:t>
                      </a:r>
                      <a:r>
                        <a:rPr lang="ko-KR" sz="1400" kern="100" dirty="0">
                          <a:effectLst/>
                        </a:rPr>
                        <a:t>정수 부분의 수만 구함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425446139"/>
                  </a:ext>
                </a:extLst>
              </a:tr>
              <a:tr h="3168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%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나누기 연산 후 몫이 아닌 나머지를 구함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5899553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879204" y="3836945"/>
            <a:ext cx="69762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14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논리연산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91830"/>
              </p:ext>
            </p:extLst>
          </p:nvPr>
        </p:nvGraphicFramePr>
        <p:xfrm>
          <a:off x="685939" y="2518421"/>
          <a:ext cx="7356664" cy="137061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24667">
                  <a:extLst>
                    <a:ext uri="{9D8B030D-6E8A-4147-A177-3AD203B41FA5}">
                      <a16:colId xmlns:a16="http://schemas.microsoft.com/office/drawing/2014/main" val="3396951743"/>
                    </a:ext>
                  </a:extLst>
                </a:gridCol>
                <a:gridCol w="3679198">
                  <a:extLst>
                    <a:ext uri="{9D8B030D-6E8A-4147-A177-3AD203B41FA5}">
                      <a16:colId xmlns:a16="http://schemas.microsoft.com/office/drawing/2014/main" val="1611768144"/>
                    </a:ext>
                  </a:extLst>
                </a:gridCol>
                <a:gridCol w="2452799">
                  <a:extLst>
                    <a:ext uri="{9D8B030D-6E8A-4147-A177-3AD203B41FA5}">
                      <a16:colId xmlns:a16="http://schemas.microsoft.com/office/drawing/2014/main" val="2131354503"/>
                    </a:ext>
                  </a:extLst>
                </a:gridCol>
              </a:tblGrid>
              <a:tr h="332992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연산자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설명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사례</a:t>
                      </a:r>
                      <a:endParaRPr lang="ko-KR" sz="1400" b="0" i="0" u="none" strike="noStrike" kern="100" cap="none" spc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824415128"/>
                  </a:ext>
                </a:extLst>
              </a:tr>
              <a:tr h="332992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and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논리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AND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연산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.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둘다 </a:t>
                      </a:r>
                      <a:r>
                        <a:rPr lang="ko-KR" sz="1400" u="none" strike="noStrike" kern="100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참일때만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참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(a and b) = False</a:t>
                      </a:r>
                      <a:endParaRPr lang="ko-KR" sz="1400" b="0" i="0" u="none" strike="noStrike" kern="100" cap="none" spc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3688779868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or</a:t>
                      </a:r>
                      <a:endParaRPr lang="ko-KR" sz="1400" b="0" i="0" u="none" strike="noStrike" kern="100" cap="none" spc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논리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OR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연산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.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둘 중 하나만 </a:t>
                      </a:r>
                      <a:r>
                        <a:rPr lang="ko-KR" sz="1400" u="none" strike="noStrike" kern="100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참이여도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참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(a or b) = True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1870360464"/>
                  </a:ext>
                </a:extLst>
              </a:tr>
              <a:tr h="332992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not</a:t>
                      </a:r>
                      <a:endParaRPr lang="ko-KR" sz="1400" b="0" i="0" u="none" strike="noStrike" kern="100" cap="none" spc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논리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NOT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연산</a:t>
                      </a: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. </a:t>
                      </a:r>
                      <a:r>
                        <a:rPr lang="ko-KR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논리 상태를 반전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u="none" strike="noStrike" kern="100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not(a and b) = True</a:t>
                      </a:r>
                      <a:endParaRPr lang="ko-KR" sz="1400" b="0" i="0" u="none" strike="noStrike" kern="1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33026335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879204" y="4331439"/>
            <a:ext cx="69762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815" y="686136"/>
            <a:ext cx="7650050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컴퓨터로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작업을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 보면 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거짓을 판단해야 할 때가 많습니다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무엇인가가 맞다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틀리다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표현합니다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(True),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(False)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나타내는 연산을 논리 또는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)’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84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비교연산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5037"/>
              </p:ext>
            </p:extLst>
          </p:nvPr>
        </p:nvGraphicFramePr>
        <p:xfrm>
          <a:off x="1367471" y="1415585"/>
          <a:ext cx="6530433" cy="234062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68622">
                  <a:extLst>
                    <a:ext uri="{9D8B030D-6E8A-4147-A177-3AD203B41FA5}">
                      <a16:colId xmlns:a16="http://schemas.microsoft.com/office/drawing/2014/main" val="2399054094"/>
                    </a:ext>
                  </a:extLst>
                </a:gridCol>
                <a:gridCol w="3484486">
                  <a:extLst>
                    <a:ext uri="{9D8B030D-6E8A-4147-A177-3AD203B41FA5}">
                      <a16:colId xmlns:a16="http://schemas.microsoft.com/office/drawing/2014/main" val="231461618"/>
                    </a:ext>
                  </a:extLst>
                </a:gridCol>
                <a:gridCol w="2177325">
                  <a:extLst>
                    <a:ext uri="{9D8B030D-6E8A-4147-A177-3AD203B41FA5}">
                      <a16:colId xmlns:a16="http://schemas.microsoft.com/office/drawing/2014/main" val="3486590620"/>
                    </a:ext>
                  </a:extLst>
                </a:gridCol>
              </a:tblGrid>
              <a:tr h="300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사례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113130100"/>
                  </a:ext>
                </a:extLst>
              </a:tr>
              <a:tr h="2626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==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값이 동일하다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(a == b) </a:t>
                      </a:r>
                      <a:r>
                        <a:rPr lang="ko-KR" sz="1400" kern="100">
                          <a:effectLst/>
                        </a:rPr>
                        <a:t>→</a:t>
                      </a:r>
                      <a:r>
                        <a:rPr lang="en-US" sz="1400" kern="100">
                          <a:effectLst/>
                        </a:rPr>
                        <a:t> false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2683871874"/>
                  </a:ext>
                </a:extLst>
              </a:tr>
              <a:tr h="2626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!=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값이 동일하지 않다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(a != b) </a:t>
                      </a:r>
                      <a:r>
                        <a:rPr lang="ko-KR" sz="1400" kern="100">
                          <a:effectLst/>
                        </a:rPr>
                        <a:t>→</a:t>
                      </a:r>
                      <a:r>
                        <a:rPr lang="en-US" sz="1400" kern="100">
                          <a:effectLst/>
                        </a:rPr>
                        <a:t> true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064254651"/>
                  </a:ext>
                </a:extLst>
              </a:tr>
              <a:tr h="3002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 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왼쪽 값이 오른쪽 값보다 크다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 &gt; b) </a:t>
                      </a:r>
                      <a:r>
                        <a:rPr lang="ko-KR" sz="1400" kern="100" dirty="0">
                          <a:effectLst/>
                        </a:rPr>
                        <a:t>→</a:t>
                      </a:r>
                      <a:r>
                        <a:rPr lang="en-US" sz="1400" kern="100" dirty="0">
                          <a:effectLst/>
                        </a:rPr>
                        <a:t> false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636895282"/>
                  </a:ext>
                </a:extLst>
              </a:tr>
              <a:tr h="3002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 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왼쪽 값이 오른쪽 값보다 작다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 &lt; b) </a:t>
                      </a:r>
                      <a:r>
                        <a:rPr lang="ko-KR" sz="1400" kern="100" dirty="0">
                          <a:effectLst/>
                        </a:rPr>
                        <a:t>→</a:t>
                      </a:r>
                      <a:r>
                        <a:rPr lang="en-US" sz="1400" kern="100" dirty="0">
                          <a:effectLst/>
                        </a:rPr>
                        <a:t> true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3403099300"/>
                  </a:ext>
                </a:extLst>
              </a:tr>
              <a:tr h="4573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&gt;=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왼쪽 값이 오른쪽 값보다 크거나 동일하다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 &gt;= b) </a:t>
                      </a:r>
                      <a:r>
                        <a:rPr lang="ko-KR" sz="1400" kern="100" dirty="0">
                          <a:effectLst/>
                        </a:rPr>
                        <a:t>→</a:t>
                      </a:r>
                      <a:r>
                        <a:rPr lang="en-US" sz="1400" kern="100" dirty="0">
                          <a:effectLst/>
                        </a:rPr>
                        <a:t> false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2221253353"/>
                  </a:ext>
                </a:extLst>
              </a:tr>
              <a:tr h="4573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&lt;=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왼쪽 값이 오른쪽 값보다 작거나 동일하다</a:t>
                      </a:r>
                      <a:endParaRPr lang="ko-KR" sz="1400" kern="10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 &lt;= b) </a:t>
                      </a:r>
                      <a:r>
                        <a:rPr lang="ko-KR" sz="1400" kern="100" dirty="0">
                          <a:effectLst/>
                        </a:rPr>
                        <a:t>→</a:t>
                      </a:r>
                      <a:r>
                        <a:rPr lang="en-US" sz="1400" kern="100" dirty="0">
                          <a:effectLst/>
                        </a:rPr>
                        <a:t> true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4345" marR="34345" marT="0" marB="0" anchor="ctr"/>
                </a:tc>
                <a:extLst>
                  <a:ext uri="{0D108BD9-81ED-4DB2-BD59-A6C34878D82A}">
                    <a16:rowId xmlns:a16="http://schemas.microsoft.com/office/drawing/2014/main" val="40994893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879204" y="4331439"/>
            <a:ext cx="69762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26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406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17" y="862590"/>
            <a:ext cx="2322777" cy="1597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71854" y="2753402"/>
            <a:ext cx="586254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원하는 대로 명명하면 되지만 몇 가지 규칙을 지켜야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대소문자를 구분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 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영문 문자와 숫자를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문자부터 시작해야 하며 숫자부터 시작하면 안 됨</a:t>
            </a: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 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(+, -, *, /, $, @, &amp;, % 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(if, for, while, and, or 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488" y="640897"/>
            <a:ext cx="457200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중요한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담을 그릇이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숫자와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자료를 넣을 수 있는 상자를 변수라고하고 상자에 붙여서 변수명이라고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내부에는 임시저장공간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저장됩니다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70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1069</Words>
  <Application>Microsoft Office PowerPoint</Application>
  <PresentationFormat>화면 슬라이드 쇼(16:9)</PresentationFormat>
  <Paragraphs>188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Gill Sans</vt:lpstr>
      <vt:lpstr>Helvetica Neue Light</vt:lpstr>
      <vt:lpstr>Helvetica Neue Thin</vt:lpstr>
      <vt:lpstr>KoPub Dotum</vt:lpstr>
      <vt:lpstr>Lucida Grande</vt:lpstr>
      <vt:lpstr>NanumBarunGothicOTF</vt:lpstr>
      <vt:lpstr>Malgun Gothic</vt:lpstr>
      <vt:lpstr>Malgun Gothic</vt:lpstr>
      <vt:lpstr>맑은 고딕 Semilight</vt:lpstr>
      <vt:lpstr>Arial</vt:lpstr>
      <vt:lpstr>Times New Roman</vt:lpstr>
      <vt:lpstr>Wingdings</vt:lpstr>
      <vt:lpstr>White</vt:lpstr>
      <vt:lpstr>PowerPoint 프레젠테이션</vt:lpstr>
      <vt:lpstr>PowerPoint 프레젠테이션</vt:lpstr>
      <vt:lpstr>1. 파이썬 데이터 다루기</vt:lpstr>
      <vt:lpstr>PowerPoint 프레젠테이션</vt:lpstr>
      <vt:lpstr>PowerPoint 프레젠테이션</vt:lpstr>
      <vt:lpstr>PowerPoint 프레젠테이션</vt:lpstr>
      <vt:lpstr>PowerPoint 프레젠테이션</vt:lpstr>
      <vt:lpstr>2. 변수와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함수와 모듈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명하나</cp:lastModifiedBy>
  <cp:revision>563</cp:revision>
  <cp:lastPrinted>2019-06-02T12:53:31Z</cp:lastPrinted>
  <dcterms:modified xsi:type="dcterms:W3CDTF">2021-01-13T02:57:35Z</dcterms:modified>
</cp:coreProperties>
</file>