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1" r:id="rId2"/>
  </p:sldMasterIdLst>
  <p:notesMasterIdLst>
    <p:notesMasterId r:id="rId43"/>
  </p:notesMasterIdLst>
  <p:sldIdLst>
    <p:sldId id="256" r:id="rId3"/>
    <p:sldId id="272" r:id="rId4"/>
    <p:sldId id="331" r:id="rId5"/>
    <p:sldId id="301" r:id="rId6"/>
    <p:sldId id="302" r:id="rId7"/>
    <p:sldId id="303" r:id="rId8"/>
    <p:sldId id="304" r:id="rId9"/>
    <p:sldId id="332" r:id="rId10"/>
    <p:sldId id="305" r:id="rId11"/>
    <p:sldId id="333" r:id="rId12"/>
    <p:sldId id="306" r:id="rId13"/>
    <p:sldId id="308" r:id="rId14"/>
    <p:sldId id="334" r:id="rId15"/>
    <p:sldId id="307" r:id="rId16"/>
    <p:sldId id="335" r:id="rId17"/>
    <p:sldId id="336" r:id="rId18"/>
    <p:sldId id="337" r:id="rId19"/>
    <p:sldId id="341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8" r:id="rId29"/>
    <p:sldId id="319" r:id="rId30"/>
    <p:sldId id="322" r:id="rId31"/>
    <p:sldId id="339" r:id="rId32"/>
    <p:sldId id="340" r:id="rId33"/>
    <p:sldId id="320" r:id="rId34"/>
    <p:sldId id="321" r:id="rId35"/>
    <p:sldId id="325" r:id="rId36"/>
    <p:sldId id="326" r:id="rId37"/>
    <p:sldId id="327" r:id="rId38"/>
    <p:sldId id="328" r:id="rId39"/>
    <p:sldId id="329" r:id="rId40"/>
    <p:sldId id="300" r:id="rId41"/>
    <p:sldId id="33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>
        <p:scale>
          <a:sx n="100" d="100"/>
          <a:sy n="100" d="100"/>
        </p:scale>
        <p:origin x="860" y="4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4299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9593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76540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58971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410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9587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44382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3442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95114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6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4243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03FFA-8347-45C4-8817-EB3AFF0F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직선과 데이터의 거리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003C10-B3A8-4D5A-B2AF-628D8ED6F44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3608" y="2060848"/>
            <a:ext cx="6105525" cy="3790950"/>
          </a:xfrm>
        </p:spPr>
      </p:pic>
    </p:spTree>
    <p:extLst>
      <p:ext uri="{BB962C8B-B14F-4D97-AF65-F5344CB8AC3E}">
        <p14:creationId xmlns:p14="http://schemas.microsoft.com/office/powerpoint/2010/main" val="26498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손실함수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직선과 데이터 사이의 간격을 제곱하여 합한 값을 손실 함수</a:t>
            </a:r>
            <a:r>
              <a:rPr lang="en-US" altLang="ko-KR" dirty="0"/>
              <a:t>(loss function) </a:t>
            </a:r>
            <a:r>
              <a:rPr lang="ko-KR" altLang="en-US" dirty="0"/>
              <a:t>또는 비용 함수</a:t>
            </a:r>
            <a:r>
              <a:rPr lang="en-US" altLang="ko-KR" dirty="0"/>
              <a:t>(cost function)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6243985" cy="689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48100"/>
            <a:ext cx="6408712" cy="83131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851920" y="3392563"/>
            <a:ext cx="1008112" cy="39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5449608"/>
            <a:ext cx="2081014" cy="711233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851920" y="4869165"/>
            <a:ext cx="1008112" cy="39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19135" y="339117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일반화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9134" y="489052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우리가 찾는 것</a:t>
            </a:r>
          </a:p>
        </p:txBody>
      </p:sp>
    </p:spTree>
    <p:extLst>
      <p:ext uri="{BB962C8B-B14F-4D97-AF65-F5344CB8AC3E}">
        <p14:creationId xmlns:p14="http://schemas.microsoft.com/office/powerpoint/2010/main" val="257687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153400" cy="2634248"/>
          </a:xfr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3B65CB30-6CBF-4970-A3AA-79463DC3B161}"/>
              </a:ext>
            </a:extLst>
          </p:cNvPr>
          <p:cNvSpPr/>
          <p:nvPr/>
        </p:nvSpPr>
        <p:spPr>
          <a:xfrm>
            <a:off x="1475656" y="4797152"/>
            <a:ext cx="1728192" cy="576064"/>
          </a:xfrm>
          <a:prstGeom prst="wedgeRoundRectCallout">
            <a:avLst>
              <a:gd name="adj1" fmla="val -24716"/>
              <a:gd name="adj2" fmla="val -1035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손실이 큰 경우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4788555-90E1-4A9B-93A8-FA089600BBD7}"/>
              </a:ext>
            </a:extLst>
          </p:cNvPr>
          <p:cNvSpPr/>
          <p:nvPr/>
        </p:nvSpPr>
        <p:spPr>
          <a:xfrm>
            <a:off x="6228184" y="4788773"/>
            <a:ext cx="1728192" cy="576064"/>
          </a:xfrm>
          <a:prstGeom prst="wedgeRoundRectCallout">
            <a:avLst>
              <a:gd name="adj1" fmla="val -24716"/>
              <a:gd name="adj2" fmla="val -1035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손실이 작은 경우</a:t>
            </a:r>
          </a:p>
        </p:txBody>
      </p:sp>
    </p:spTree>
    <p:extLst>
      <p:ext uri="{BB962C8B-B14F-4D97-AF65-F5344CB8AC3E}">
        <p14:creationId xmlns:p14="http://schemas.microsoft.com/office/powerpoint/2010/main" val="130728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2FD26-535D-4DDA-96D5-165EF4DE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회귀에서 손실 함수 최소화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D9746-92BA-477B-BE70-56DC01EC87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분석적인 방법</a:t>
            </a:r>
            <a:r>
              <a:rPr lang="en-US" altLang="ko-KR" dirty="0"/>
              <a:t>: </a:t>
            </a:r>
            <a:r>
              <a:rPr lang="ko-KR" altLang="en-US" dirty="0"/>
              <a:t>독립 변수와 종속 변수가 각각 하나인 선형 회귀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  <a:r>
              <a:rPr lang="en-US" altLang="ko-KR" dirty="0"/>
              <a:t>(gradient descent method): </a:t>
            </a:r>
          </a:p>
          <a:p>
            <a:pPr lvl="1"/>
            <a:r>
              <a:rPr lang="ko-KR" altLang="en-US" sz="1800" b="0" i="0" u="none" strike="noStrike" baseline="0" dirty="0">
                <a:latin typeface="SandSm"/>
              </a:rPr>
              <a:t>경사 하강법은 손실 함수가 어떤 형태이라도</a:t>
            </a:r>
            <a:r>
              <a:rPr lang="en-US" altLang="ko-KR" sz="1800" b="0" i="0" u="none" strike="noStrike" baseline="0" dirty="0">
                <a:latin typeface="SandSm"/>
              </a:rPr>
              <a:t>, </a:t>
            </a:r>
            <a:r>
              <a:rPr lang="ko-KR" altLang="en-US" sz="1800" b="0" i="0" u="none" strike="noStrike" baseline="0" dirty="0">
                <a:latin typeface="SandSm"/>
              </a:rPr>
              <a:t>또 매개 변수가 아무리 많아도 적용할 수 있는 일반적인 방법이다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</a:p>
          <a:p>
            <a:pPr lvl="1"/>
            <a:r>
              <a:rPr lang="ko-KR" altLang="en-US" sz="1800" b="0" i="0" u="none" strike="noStrike" baseline="0" dirty="0">
                <a:latin typeface="SandSm"/>
              </a:rPr>
              <a:t>점진적인 학습이 가능하다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A57C8-2748-4949-AA07-0AA4D707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60848"/>
            <a:ext cx="4600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9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F41707-BA4F-4BBC-915E-71569061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5055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6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5D6F6-ABDA-49D9-ACD1-A255FFEE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72CE78-0CD8-41B3-BEE7-59192852C0F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71354"/>
            <a:ext cx="8153400" cy="2553492"/>
          </a:xfrm>
        </p:spPr>
      </p:pic>
    </p:spTree>
    <p:extLst>
      <p:ext uri="{BB962C8B-B14F-4D97-AF65-F5344CB8AC3E}">
        <p14:creationId xmlns:p14="http://schemas.microsoft.com/office/powerpoint/2010/main" val="387315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A9131-D99A-4767-92CF-7883653B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학습률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7CFCDD-22FB-427E-970F-BB772DB35D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205610"/>
            <a:ext cx="8153400" cy="2446779"/>
          </a:xfrm>
        </p:spPr>
      </p:pic>
    </p:spTree>
    <p:extLst>
      <p:ext uri="{BB962C8B-B14F-4D97-AF65-F5344CB8AC3E}">
        <p14:creationId xmlns:p14="http://schemas.microsoft.com/office/powerpoint/2010/main" val="329692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2DFE-09CE-4BC3-B6C3-45F3F14D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지역최소값</a:t>
            </a:r>
            <a:r>
              <a:rPr lang="ko-KR" altLang="en-US" dirty="0"/>
              <a:t>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931B34-50B0-4AFA-8543-C450AC901A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2462" y="1757362"/>
            <a:ext cx="5534025" cy="4181475"/>
          </a:xfrm>
        </p:spPr>
      </p:pic>
    </p:spTree>
    <p:extLst>
      <p:ext uri="{BB962C8B-B14F-4D97-AF65-F5344CB8AC3E}">
        <p14:creationId xmlns:p14="http://schemas.microsoft.com/office/powerpoint/2010/main" val="157377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2DFE-09CE-4BC3-B6C3-45F3F14D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입자군집</a:t>
            </a:r>
            <a:r>
              <a:rPr lang="ko-KR" altLang="en-US" dirty="0"/>
              <a:t> 최적화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B5AAF-342A-446F-B1DC-27E1C29555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입자 군집 최적화 </a:t>
            </a:r>
            <a:r>
              <a:rPr lang="en-US" altLang="ko-KR" dirty="0"/>
              <a:t>(Particle swarm optimization)</a:t>
            </a:r>
          </a:p>
          <a:p>
            <a:r>
              <a:rPr lang="ko-KR" altLang="en-US" dirty="0"/>
              <a:t>하나의 초기값이 아닌 여러 개의 랜덤 초기값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D779E3-BEBC-48BC-BEA2-B750A83D2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144000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40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회귀에서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0867" y="1679736"/>
            <a:ext cx="4568458" cy="874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780928"/>
            <a:ext cx="8064896" cy="849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527" y="4084463"/>
            <a:ext cx="4725138" cy="956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804" y="4982969"/>
            <a:ext cx="3166585" cy="15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회귀의 개념을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경사 하강법을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과잉 적합과 과소 적합을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 err="1"/>
              <a:t>sklearn</a:t>
            </a:r>
            <a:r>
              <a:rPr lang="ko-KR" altLang="en-US" dirty="0"/>
              <a:t>을 이용하여 회귀를 구현해본다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EAA0FF-1BBB-4F70-AE88-C3387D6B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2" y="3429000"/>
            <a:ext cx="6095975" cy="33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9AF231-AA76-4D8E-B526-61E66888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484784"/>
            <a:ext cx="82010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73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3B494-204E-4F6C-9FF0-7747C44A2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97" y="5373216"/>
            <a:ext cx="8191302" cy="40838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1.2532418085611319 2.745502230882486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076E3B-0C53-4919-8967-47FC5D0F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77" y="1819275"/>
            <a:ext cx="82010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9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5616624" cy="36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 err="1"/>
              <a:t>학습률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구글의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ko-KR" altLang="en-US" dirty="0" err="1"/>
              <a:t>플로우</a:t>
            </a:r>
            <a:r>
              <a:rPr lang="ko-KR" altLang="en-US" dirty="0"/>
              <a:t> 플레이그라운드는 이주 유용한 사이트</a:t>
            </a:r>
            <a:r>
              <a:rPr lang="en-US" altLang="ko-KR" dirty="0"/>
              <a:t>(https://playground.tensorflow.org)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2255297"/>
            <a:ext cx="8602365" cy="45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4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 err="1"/>
              <a:t>학습률</a:t>
            </a:r>
            <a:r>
              <a:rPr lang="ko-KR" altLang="en-US" dirty="0"/>
              <a:t> 실습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3693" y="1600200"/>
            <a:ext cx="789156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절에서는 아나콘다에 포함되어 있는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/>
              <a:t>라이브러리를 사용하여 회귀 함수를 구현하는 방법을 살펴본다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35F96D-87E7-48F8-A7FB-9594DBBD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520057"/>
            <a:ext cx="82010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6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학습 데이터는 반드시 </a:t>
            </a:r>
            <a:r>
              <a:rPr lang="en-US" altLang="ko-KR" dirty="0"/>
              <a:t>2</a:t>
            </a:r>
            <a:r>
              <a:rPr lang="ko-KR" altLang="en-US" dirty="0"/>
              <a:t>차원 배열이어야 한다</a:t>
            </a:r>
            <a:r>
              <a:rPr lang="en-US" altLang="ko-KR" dirty="0"/>
              <a:t>(</a:t>
            </a:r>
            <a:r>
              <a:rPr lang="ko-KR" altLang="en-US" dirty="0"/>
              <a:t>한 열만 있어도 반드시 </a:t>
            </a:r>
            <a:r>
              <a:rPr lang="en-US" altLang="ko-KR" dirty="0"/>
              <a:t>2</a:t>
            </a:r>
            <a:r>
              <a:rPr lang="ko-KR" altLang="en-US" dirty="0"/>
              <a:t>차원 배열 형태로 만들어야 한다</a:t>
            </a:r>
            <a:r>
              <a:rPr lang="en-US" altLang="ko-KR" dirty="0"/>
              <a:t>). </a:t>
            </a:r>
            <a:r>
              <a:rPr lang="ko-KR" altLang="en-US" dirty="0"/>
              <a:t>따라서 리스트의 리스트를 만들어서 다음과 같은 </a:t>
            </a:r>
            <a:r>
              <a:rPr lang="en-US" altLang="ko-KR" dirty="0"/>
              <a:t>2</a:t>
            </a:r>
            <a:r>
              <a:rPr lang="ko-KR" altLang="en-US" dirty="0"/>
              <a:t>차원 배열을 생성한다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EF7228-D67F-4AF5-82A6-77239631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09900"/>
            <a:ext cx="30670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그래프를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01D1C3-C8C2-4CF4-AAC9-714F32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024062"/>
            <a:ext cx="8201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4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6019248" descr="EMB00004330b6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768752" cy="44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32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선형 회귀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인간의 키와 몸무게는 어느 정도 비례할 것으로 예상된다</a:t>
            </a:r>
            <a:r>
              <a:rPr lang="en-US" altLang="ko-KR" dirty="0"/>
              <a:t>. </a:t>
            </a:r>
            <a:r>
              <a:rPr lang="ko-KR" altLang="en-US" dirty="0"/>
              <a:t>아래와 같은 데이터가 있을 때</a:t>
            </a:r>
            <a:r>
              <a:rPr lang="en-US" altLang="ko-KR" dirty="0"/>
              <a:t>, </a:t>
            </a:r>
            <a:r>
              <a:rPr lang="ko-KR" altLang="en-US" dirty="0"/>
              <a:t>선형 회귀를 이용하여 학습시키고 키가 </a:t>
            </a:r>
            <a:r>
              <a:rPr lang="en-US" altLang="ko-KR" dirty="0"/>
              <a:t>165cm</a:t>
            </a:r>
            <a:r>
              <a:rPr lang="ko-KR" altLang="en-US" dirty="0"/>
              <a:t>일 때의 </a:t>
            </a:r>
            <a:r>
              <a:rPr lang="ko-KR" altLang="en-US" dirty="0" err="1"/>
              <a:t>예측값을</a:t>
            </a:r>
            <a:r>
              <a:rPr lang="ko-KR" altLang="en-US" dirty="0"/>
              <a:t> 얻어보자</a:t>
            </a:r>
            <a:r>
              <a:rPr lang="en-US" altLang="ko-KR" dirty="0"/>
              <a:t>.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구현하여 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3F119E-103D-4D3C-B059-254E2C76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8" y="2924944"/>
            <a:ext cx="7848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4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DA771-11F8-4D8E-8C33-FFAC6D66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r>
              <a:rPr lang="ko-KR" altLang="en-US" dirty="0"/>
              <a:t>와 분류</a:t>
            </a:r>
            <a:r>
              <a:rPr lang="en-US" altLang="ko-KR" dirty="0"/>
              <a:t>(classification)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BD4C1B-EB10-42B4-8E9A-6FB6F78786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7664" y="2492896"/>
            <a:ext cx="5095875" cy="2790825"/>
          </a:xfrm>
        </p:spPr>
      </p:pic>
    </p:spTree>
    <p:extLst>
      <p:ext uri="{BB962C8B-B14F-4D97-AF65-F5344CB8AC3E}">
        <p14:creationId xmlns:p14="http://schemas.microsoft.com/office/powerpoint/2010/main" val="887124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1CB2C-1710-461F-AC60-21AEE006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B3B12-B9B6-4C28-8EF4-D4833D518B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158D91-8F07-4313-AA35-D29C0F26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445468"/>
            <a:ext cx="82010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1CB2C-1710-461F-AC60-21AEE006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F940DA7-60AE-4A4B-A2CC-16F30F797E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52090"/>
            <a:ext cx="8153400" cy="3992020"/>
          </a:xfrm>
        </p:spPr>
      </p:pic>
    </p:spTree>
    <p:extLst>
      <p:ext uri="{BB962C8B-B14F-4D97-AF65-F5344CB8AC3E}">
        <p14:creationId xmlns:p14="http://schemas.microsoft.com/office/powerpoint/2010/main" val="4142473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과잉 적합 </a:t>
            </a:r>
            <a:r>
              <a:rPr lang="en-US" altLang="ko-KR" dirty="0"/>
              <a:t>vs </a:t>
            </a:r>
            <a:r>
              <a:rPr lang="ko-KR" altLang="en-US" dirty="0"/>
              <a:t>과소 적합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과잉 적합</a:t>
            </a:r>
            <a:r>
              <a:rPr lang="en-US" altLang="ko-KR" dirty="0"/>
              <a:t>(overfitting)</a:t>
            </a:r>
            <a:r>
              <a:rPr lang="ko-KR" altLang="en-US" dirty="0"/>
              <a:t>이란 학습하는 데이터에서는 성능이 뛰어나지만 새로운 데이터</a:t>
            </a:r>
            <a:r>
              <a:rPr lang="en-US" altLang="ko-KR" dirty="0"/>
              <a:t>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  <a:r>
              <a:rPr lang="ko-KR" altLang="en-US" dirty="0"/>
              <a:t>에 대해서는 성능이 잘 나오지 않는 모델을 생성하는 것이다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과소 적합</a:t>
            </a:r>
            <a:r>
              <a:rPr lang="en-US" altLang="ko-KR" dirty="0"/>
              <a:t>(</a:t>
            </a:r>
            <a:r>
              <a:rPr lang="en-US" altLang="ko-KR" dirty="0" err="1"/>
              <a:t>underfitting</a:t>
            </a:r>
            <a:r>
              <a:rPr lang="en-US" altLang="ko-KR" dirty="0"/>
              <a:t>)</a:t>
            </a:r>
            <a:r>
              <a:rPr lang="ko-KR" altLang="en-US" dirty="0"/>
              <a:t>이란 학습 데이터에서도 성능이 좋지 않은 경우이다</a:t>
            </a:r>
            <a:r>
              <a:rPr lang="en-US" altLang="ko-KR" dirty="0"/>
              <a:t>. </a:t>
            </a:r>
            <a:r>
              <a:rPr lang="ko-KR" altLang="en-US" dirty="0"/>
              <a:t>이 경우에는 모델 자체가 </a:t>
            </a:r>
            <a:r>
              <a:rPr lang="ko-KR" altLang="en-US" dirty="0" err="1"/>
              <a:t>적합지</a:t>
            </a:r>
            <a:r>
              <a:rPr lang="ko-KR" altLang="en-US" dirty="0"/>
              <a:t> 않은 경우가 많다</a:t>
            </a:r>
            <a:r>
              <a:rPr lang="en-US" altLang="ko-KR" dirty="0"/>
              <a:t>. </a:t>
            </a:r>
            <a:r>
              <a:rPr lang="ko-KR" altLang="en-US" dirty="0"/>
              <a:t>더 나은 모델을 찾아야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62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과잉 적합 </a:t>
            </a:r>
            <a:r>
              <a:rPr lang="en-US" altLang="ko-KR" dirty="0"/>
              <a:t>vs </a:t>
            </a:r>
            <a:r>
              <a:rPr lang="ko-KR" altLang="en-US" dirty="0"/>
              <a:t>과소 적합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36468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24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당뇨병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라이브러리에는 당뇨병 환자들의 데이터가 기본적으로 포함되어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E8209-724D-4F96-8B47-213FABA3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69" y="2492896"/>
            <a:ext cx="8244408" cy="22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2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48FF84-A31D-41D5-B277-2D7AF186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088"/>
            <a:ext cx="9144000" cy="319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05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F134FE-53B9-4440-BA7D-E9A93CCE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362400" cy="52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00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F856B-225B-45F3-BD88-834AA086B2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97DA7E-2A10-4BA5-B4B8-003A9B48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88640"/>
            <a:ext cx="5114359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7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Mini Project: </a:t>
            </a:r>
            <a:r>
              <a:rPr lang="ko-KR" altLang="en-US" dirty="0"/>
              <a:t>면적에 따른 집값 예측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사용자가 아파트 면적을 입력하면 아파트의 가격이 출력되는 시스템을 만들어보자</a:t>
            </a:r>
            <a:r>
              <a:rPr lang="en-US" altLang="ko-KR" dirty="0"/>
              <a:t>. </a:t>
            </a:r>
            <a:r>
              <a:rPr lang="ko-KR" altLang="en-US" dirty="0"/>
              <a:t>아파트 면적과 가격은 모두 실수이므로 기계 학습의 방법 중에서 선형 회귀를 사용하여야 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3D85F-CC4A-4F32-9502-8EE8F804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28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지도 학습에는 회귀</a:t>
            </a:r>
            <a:r>
              <a:rPr lang="en-US" altLang="ko-KR" dirty="0"/>
              <a:t>(regression)</a:t>
            </a:r>
            <a:r>
              <a:rPr lang="ko-KR" altLang="en-US" dirty="0"/>
              <a:t>와 분류</a:t>
            </a:r>
            <a:r>
              <a:rPr lang="en-US" altLang="ko-KR" dirty="0"/>
              <a:t>(classification)</a:t>
            </a:r>
            <a:r>
              <a:rPr lang="ko-KR" altLang="en-US" dirty="0"/>
              <a:t>가 있었다</a:t>
            </a:r>
            <a:r>
              <a:rPr lang="en-US" altLang="ko-KR" dirty="0"/>
              <a:t>. </a:t>
            </a:r>
            <a:r>
              <a:rPr lang="ko-KR" altLang="en-US" dirty="0"/>
              <a:t>전자는 연속적인 값을 예측하고 후자는 입력을 어떤 카테고리 중의 하나로 예측한다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선형 회귀는 입력 데이터를 가장 잘 설명하는 직선의 기울기와 </a:t>
            </a:r>
            <a:r>
              <a:rPr lang="ko-KR" altLang="en-US" dirty="0" err="1"/>
              <a:t>절편값을</a:t>
            </a:r>
            <a:r>
              <a:rPr lang="ko-KR" altLang="en-US" dirty="0"/>
              <a:t> 찾는 문제이다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손실 함수</a:t>
            </a:r>
            <a:r>
              <a:rPr lang="en-US" altLang="ko-KR" dirty="0"/>
              <a:t>(loss function)</a:t>
            </a:r>
            <a:r>
              <a:rPr lang="ko-KR" altLang="en-US" dirty="0"/>
              <a:t>란 실제 데이터와 직선 간의 차이를 제곱한 값이다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 err="1"/>
              <a:t>회귀란</a:t>
            </a:r>
            <a:r>
              <a:rPr lang="ko-KR" altLang="en-US" dirty="0"/>
              <a:t> 손실 함수를 최소로 하는 직선의 기울기와 </a:t>
            </a:r>
            <a:r>
              <a:rPr lang="ko-KR" altLang="en-US" dirty="0" err="1"/>
              <a:t>절편값을</a:t>
            </a:r>
            <a:r>
              <a:rPr lang="ko-KR" altLang="en-US" dirty="0"/>
              <a:t> 계산하는 것이다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손실 함수의 값이 작아지는 방향을 알려면 일반적으로 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 method)</a:t>
            </a:r>
            <a:r>
              <a:rPr lang="ko-KR" altLang="en-US" dirty="0"/>
              <a:t>과 같은 방법을 많이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회귀란</a:t>
            </a:r>
            <a:r>
              <a:rPr lang="ko-KR" altLang="en-US" dirty="0"/>
              <a:t> 일반적으로 데이터들을 </a:t>
            </a:r>
            <a:r>
              <a:rPr lang="en-US" altLang="ko-KR" dirty="0"/>
              <a:t>2</a:t>
            </a:r>
            <a:r>
              <a:rPr lang="ko-KR" altLang="en-US" dirty="0"/>
              <a:t>차원 공간에 찍은 후에 이들 데이터들을 가장 잘 설명하는 직선이나 곡선을 찾는 문제라고 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y = f(x)</a:t>
            </a:r>
            <a:r>
              <a:rPr lang="ko-KR" altLang="en-US" dirty="0"/>
              <a:t>에서 출력 </a:t>
            </a:r>
            <a:r>
              <a:rPr lang="en-US" altLang="ko-KR" dirty="0"/>
              <a:t>y</a:t>
            </a:r>
            <a:r>
              <a:rPr lang="ko-KR" altLang="en-US" dirty="0"/>
              <a:t>가 실수이고 입력 </a:t>
            </a:r>
            <a:r>
              <a:rPr lang="en-US" altLang="ko-KR" dirty="0"/>
              <a:t>x</a:t>
            </a:r>
            <a:r>
              <a:rPr lang="ko-KR" altLang="en-US" dirty="0"/>
              <a:t>도 실수일 때 함수 </a:t>
            </a:r>
            <a:r>
              <a:rPr lang="en-US" altLang="ko-KR" dirty="0"/>
              <a:t>f(x)</a:t>
            </a:r>
            <a:r>
              <a:rPr lang="ko-KR" altLang="en-US" dirty="0"/>
              <a:t>를 예측하는 것이 회귀이다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211C47-FA10-4E6A-AEBA-1B07838C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5943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8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2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부모의 키와 자녀의 키의 관계 조사</a:t>
            </a:r>
          </a:p>
          <a:p>
            <a:pPr lvl="0" fontAlgn="base"/>
            <a:r>
              <a:rPr lang="ko-KR" altLang="en-US" dirty="0"/>
              <a:t>면적에 따른 주택의 가격</a:t>
            </a:r>
          </a:p>
          <a:p>
            <a:pPr lvl="0" fontAlgn="base"/>
            <a:r>
              <a:rPr lang="ko-KR" altLang="en-US" dirty="0"/>
              <a:t>연령에 따른 실업률 예측</a:t>
            </a:r>
          </a:p>
          <a:p>
            <a:pPr lvl="0" fontAlgn="base"/>
            <a:r>
              <a:rPr lang="ko-KR" altLang="en-US" dirty="0"/>
              <a:t>공부 시간과 학점 과의 관계</a:t>
            </a:r>
          </a:p>
          <a:p>
            <a:pPr lvl="0" fontAlgn="base"/>
            <a:r>
              <a:rPr lang="en-US" altLang="ko-KR" dirty="0"/>
              <a:t>CPU </a:t>
            </a:r>
            <a:r>
              <a:rPr lang="ko-KR" altLang="en-US" dirty="0"/>
              <a:t>속도와 프로그램 실행 시간 예측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65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회귀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직선의 방정식</a:t>
            </a:r>
            <a:r>
              <a:rPr lang="en-US" altLang="ko-KR" dirty="0"/>
              <a:t>: f(x) = </a:t>
            </a:r>
            <a:r>
              <a:rPr lang="en-US" altLang="ko-KR" dirty="0" err="1"/>
              <a:t>mx+b</a:t>
            </a:r>
            <a:endParaRPr lang="en-US" altLang="ko-KR" dirty="0"/>
          </a:p>
          <a:p>
            <a:r>
              <a:rPr lang="ko-KR" altLang="en-US" dirty="0"/>
              <a:t>선형 회귀는 입력 데이터를 가장 잘 설명하는 기울기와 </a:t>
            </a:r>
            <a:r>
              <a:rPr lang="ko-KR" altLang="en-US" dirty="0" err="1"/>
              <a:t>절편값을</a:t>
            </a:r>
            <a:r>
              <a:rPr lang="ko-KR" altLang="en-US" dirty="0"/>
              <a:t> 찾는 문제이다</a:t>
            </a:r>
          </a:p>
          <a:p>
            <a:endParaRPr lang="en-US" altLang="ko-KR" dirty="0"/>
          </a:p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회귀의 </a:t>
            </a:r>
            <a:r>
              <a:rPr lang="ko-KR" altLang="en-US" dirty="0" err="1"/>
              <a:t>기본식</a:t>
            </a:r>
            <a:r>
              <a:rPr lang="en-US" altLang="ko-KR" dirty="0"/>
              <a:t>: f(x) = </a:t>
            </a:r>
            <a:r>
              <a:rPr lang="en-US" altLang="ko-KR" dirty="0" err="1"/>
              <a:t>Wx+b</a:t>
            </a:r>
            <a:endParaRPr lang="en-US" altLang="ko-KR" dirty="0"/>
          </a:p>
          <a:p>
            <a:pPr lvl="1"/>
            <a:r>
              <a:rPr lang="ko-KR" altLang="en-US" dirty="0"/>
              <a:t>기울기</a:t>
            </a:r>
            <a:r>
              <a:rPr lang="en-US" altLang="ko-KR" dirty="0"/>
              <a:t>-&gt;</a:t>
            </a:r>
            <a:r>
              <a:rPr lang="ko-KR" altLang="en-US" dirty="0"/>
              <a:t>가중치</a:t>
            </a:r>
            <a:endParaRPr lang="en-US" altLang="ko-KR" dirty="0"/>
          </a:p>
          <a:p>
            <a:pPr lvl="1"/>
            <a:r>
              <a:rPr lang="ko-KR" altLang="en-US" dirty="0"/>
              <a:t>절편</a:t>
            </a:r>
            <a:r>
              <a:rPr lang="en-US" altLang="ko-KR" dirty="0"/>
              <a:t>-&gt;</a:t>
            </a:r>
            <a:r>
              <a:rPr lang="ko-KR" altLang="en-US" dirty="0"/>
              <a:t>바이어스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63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회귀 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87428B4-2F22-47DE-9C74-D67C58377D4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1362" y="2066925"/>
            <a:ext cx="7896225" cy="3562350"/>
          </a:xfrm>
        </p:spPr>
      </p:pic>
    </p:spTree>
    <p:extLst>
      <p:ext uri="{BB962C8B-B14F-4D97-AF65-F5344CB8AC3E}">
        <p14:creationId xmlns:p14="http://schemas.microsoft.com/office/powerpoint/2010/main" val="10270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B20E1-8B48-42F3-803E-5C282B68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종류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496D0BB-6FC2-4CBC-B983-DE0C5A5529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단순 선형 회귀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단순 선형 회귀는 독립 변수</a:t>
                </a:r>
                <a:r>
                  <a:rPr lang="en-US" altLang="ko-KR" dirty="0"/>
                  <a:t>(x)</a:t>
                </a:r>
                <a:r>
                  <a:rPr lang="ko-KR" altLang="en-US" dirty="0"/>
                  <a:t>가 하나인 선형 회귀이다</a:t>
                </a:r>
                <a:r>
                  <a:rPr lang="en-US" altLang="ko-KR" dirty="0"/>
                  <a:t>. 	</a:t>
                </a:r>
              </a:p>
              <a:p>
                <a:pPr marL="16002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다중 선형 회귀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독립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변수가 여러 개인 경우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496D0BB-6FC2-4CBC-B983-DE0C5A552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5CA075D-A28A-4521-A7E1-1B87594A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4427558"/>
            <a:ext cx="6264696" cy="3943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1EEAE7-EE8B-417D-99AC-4C0A6590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913911"/>
            <a:ext cx="3600400" cy="4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6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원리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716D3B-2A16-4138-810C-8725997C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05" y="1700808"/>
            <a:ext cx="2400300" cy="1571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58F5B3-E5C7-4B95-B6C2-CFEBEFB3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492896"/>
            <a:ext cx="4675262" cy="35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4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2923</TotalTime>
  <Words>641</Words>
  <Application>Microsoft Office PowerPoint</Application>
  <PresentationFormat>화면 슬라이드 쇼(4:3)</PresentationFormat>
  <Paragraphs>91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SandSm</vt:lpstr>
      <vt:lpstr>맑은 고딕</vt:lpstr>
      <vt:lpstr>휴먼편지체</vt:lpstr>
      <vt:lpstr>Arial</vt:lpstr>
      <vt:lpstr>Cambria Math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1_Crayons</vt:lpstr>
      <vt:lpstr>선형 회귀</vt:lpstr>
      <vt:lpstr>학습 목표</vt:lpstr>
      <vt:lpstr>회귀(regression)와 분류(classification)</vt:lpstr>
      <vt:lpstr>선형 회귀</vt:lpstr>
      <vt:lpstr>선형 회귀의 예</vt:lpstr>
      <vt:lpstr>선형 회귀 소개</vt:lpstr>
      <vt:lpstr>선형 회귀 예제</vt:lpstr>
      <vt:lpstr>선형 회귀의 종류</vt:lpstr>
      <vt:lpstr>선형 회귀의 원리</vt:lpstr>
      <vt:lpstr>직선과 데이터의 거리</vt:lpstr>
      <vt:lpstr>손실함수</vt:lpstr>
      <vt:lpstr>손실 함수</vt:lpstr>
      <vt:lpstr>선형 회귀에서 손실 함수 최소화 방법</vt:lpstr>
      <vt:lpstr>경사하강법</vt:lpstr>
      <vt:lpstr>경사하강법</vt:lpstr>
      <vt:lpstr>학습률</vt:lpstr>
      <vt:lpstr>지역최소값 문제</vt:lpstr>
      <vt:lpstr>입자군집 최적화</vt:lpstr>
      <vt:lpstr>선형 회귀에서 경사 하강법</vt:lpstr>
      <vt:lpstr>경사 하강법 구현</vt:lpstr>
      <vt:lpstr>경사 하강법 구현</vt:lpstr>
      <vt:lpstr>경사 하강법 구현</vt:lpstr>
      <vt:lpstr>Lab: 학습률 실습</vt:lpstr>
      <vt:lpstr>Lab: 학습률 실습</vt:lpstr>
      <vt:lpstr>선형 회귀 예제</vt:lpstr>
      <vt:lpstr>학습 데이터 만들기</vt:lpstr>
      <vt:lpstr>그래프를 그려보자. </vt:lpstr>
      <vt:lpstr>실행 결과</vt:lpstr>
      <vt:lpstr>Lab: 선형 회귀 실습</vt:lpstr>
      <vt:lpstr>Sol.</vt:lpstr>
      <vt:lpstr>Sol.</vt:lpstr>
      <vt:lpstr>과잉 적합 vs 과소 적합</vt:lpstr>
      <vt:lpstr>과잉 적합 vs 과소 적합</vt:lpstr>
      <vt:lpstr>Lab: 당뇨병 예제</vt:lpstr>
      <vt:lpstr>선형 회귀 예제</vt:lpstr>
      <vt:lpstr>선형 회귀 예제</vt:lpstr>
      <vt:lpstr>실행 결과</vt:lpstr>
      <vt:lpstr>Mini Project: 면적에 따른 집값 예측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Hyuntai Kim</cp:lastModifiedBy>
  <cp:revision>720</cp:revision>
  <dcterms:created xsi:type="dcterms:W3CDTF">2012-03-12T19:09:15Z</dcterms:created>
  <dcterms:modified xsi:type="dcterms:W3CDTF">2022-04-10T12:51:58Z</dcterms:modified>
</cp:coreProperties>
</file>