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449" r:id="rId2"/>
    <p:sldId id="266" r:id="rId3"/>
    <p:sldId id="592" r:id="rId4"/>
    <p:sldId id="450" r:id="rId5"/>
    <p:sldId id="503" r:id="rId6"/>
    <p:sldId id="453" r:id="rId7"/>
    <p:sldId id="504" r:id="rId8"/>
    <p:sldId id="456" r:id="rId9"/>
    <p:sldId id="506" r:id="rId10"/>
    <p:sldId id="457" r:id="rId11"/>
    <p:sldId id="459" r:id="rId12"/>
    <p:sldId id="460" r:id="rId13"/>
    <p:sldId id="507" r:id="rId14"/>
    <p:sldId id="508" r:id="rId15"/>
    <p:sldId id="509" r:id="rId16"/>
    <p:sldId id="464" r:id="rId17"/>
    <p:sldId id="510" r:id="rId18"/>
    <p:sldId id="593" r:id="rId19"/>
    <p:sldId id="468" r:id="rId20"/>
    <p:sldId id="511" r:id="rId21"/>
    <p:sldId id="512" r:id="rId22"/>
    <p:sldId id="513" r:id="rId23"/>
    <p:sldId id="471" r:id="rId24"/>
    <p:sldId id="514" r:id="rId25"/>
    <p:sldId id="515" r:id="rId26"/>
    <p:sldId id="516" r:id="rId27"/>
    <p:sldId id="517" r:id="rId28"/>
    <p:sldId id="475" r:id="rId29"/>
    <p:sldId id="477" r:id="rId30"/>
    <p:sldId id="518" r:id="rId31"/>
    <p:sldId id="478" r:id="rId32"/>
    <p:sldId id="519" r:id="rId33"/>
    <p:sldId id="481" r:id="rId34"/>
    <p:sldId id="520" r:id="rId35"/>
    <p:sldId id="521" r:id="rId36"/>
    <p:sldId id="594" r:id="rId37"/>
    <p:sldId id="483" r:id="rId38"/>
    <p:sldId id="522" r:id="rId39"/>
    <p:sldId id="523" r:id="rId40"/>
    <p:sldId id="524" r:id="rId41"/>
    <p:sldId id="525" r:id="rId42"/>
    <p:sldId id="527" r:id="rId43"/>
    <p:sldId id="526" r:id="rId44"/>
    <p:sldId id="490" r:id="rId45"/>
    <p:sldId id="492" r:id="rId46"/>
    <p:sldId id="595" r:id="rId47"/>
    <p:sldId id="493" r:id="rId48"/>
    <p:sldId id="528" r:id="rId49"/>
    <p:sldId id="495" r:id="rId50"/>
    <p:sldId id="596" r:id="rId51"/>
    <p:sldId id="499" r:id="rId52"/>
    <p:sldId id="530" r:id="rId53"/>
    <p:sldId id="501" r:id="rId54"/>
    <p:sldId id="531" r:id="rId55"/>
    <p:sldId id="532" r:id="rId5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929" autoAdjust="0"/>
    <p:restoredTop sz="99281" autoAdjust="0"/>
  </p:normalViewPr>
  <p:slideViewPr>
    <p:cSldViewPr>
      <p:cViewPr>
        <p:scale>
          <a:sx n="100" d="100"/>
          <a:sy n="100" d="100"/>
        </p:scale>
        <p:origin x="72" y="348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2022-08-03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4657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4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for Beginner(4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5098" y="116632"/>
            <a:ext cx="484890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 Beginner(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017793" y="6524849"/>
            <a:ext cx="1104081" cy="3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06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2022-08-03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87167"/>
            <a:ext cx="6143382" cy="1902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i="1" dirty="0"/>
              <a:t>Chapter 08</a:t>
            </a:r>
            <a:br>
              <a:rPr lang="en-US" altLang="ko-KR" dirty="0"/>
            </a:br>
            <a:r>
              <a:rPr lang="ko-KR" altLang="en-US" b="1" dirty="0"/>
              <a:t>배열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배열의 활용 범위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9</a:t>
            </a:r>
            <a:r>
              <a:rPr lang="ko-KR" altLang="en-US" sz="1600" dirty="0"/>
              <a:t>행에서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부터 </a:t>
            </a:r>
            <a:r>
              <a:rPr lang="en-US" altLang="ko-KR" sz="1600" dirty="0"/>
              <a:t>3</a:t>
            </a:r>
            <a:r>
              <a:rPr lang="ko-KR" altLang="en-US" sz="1600" dirty="0"/>
              <a:t>까지 네 번 실행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12</a:t>
            </a:r>
            <a:r>
              <a:rPr lang="ko-KR" altLang="en-US" sz="1600" dirty="0"/>
              <a:t>행에서도 첨자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부터 </a:t>
            </a:r>
            <a:r>
              <a:rPr lang="en-US" altLang="ko-KR" sz="1600" dirty="0"/>
              <a:t>3</a:t>
            </a:r>
            <a:r>
              <a:rPr lang="ko-KR" altLang="en-US" sz="1600" dirty="0"/>
              <a:t>까지 네 번 변경되므로 변수 </a:t>
            </a:r>
            <a:r>
              <a:rPr lang="en-US" altLang="ko-KR" sz="1600" dirty="0"/>
              <a:t>aa[0], aa[1], aa[2], aa[3]</a:t>
            </a:r>
            <a:r>
              <a:rPr lang="ko-KR" altLang="en-US" sz="1600" dirty="0"/>
              <a:t>에 값을 차 </a:t>
            </a:r>
            <a:r>
              <a:rPr lang="ko-KR" altLang="en-US" sz="1600" dirty="0" err="1"/>
              <a:t>례대로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입력받음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15</a:t>
            </a:r>
            <a:r>
              <a:rPr lang="ko-KR" altLang="en-US" sz="1600" dirty="0"/>
              <a:t>행에서는 변수 </a:t>
            </a:r>
            <a:r>
              <a:rPr lang="en-US" altLang="ko-KR" sz="1600" dirty="0"/>
              <a:t>4</a:t>
            </a:r>
            <a:r>
              <a:rPr lang="ko-KR" altLang="en-US" sz="1600" dirty="0"/>
              <a:t>개를 더했는데</a:t>
            </a:r>
            <a:r>
              <a:rPr lang="en-US" altLang="ko-KR" sz="1600" dirty="0"/>
              <a:t>, </a:t>
            </a:r>
            <a:r>
              <a:rPr lang="ko-KR" altLang="en-US" sz="1600" dirty="0"/>
              <a:t>만약 배열이 </a:t>
            </a:r>
            <a:r>
              <a:rPr lang="en-US" altLang="ko-KR" sz="1600" dirty="0"/>
              <a:t>100</a:t>
            </a:r>
            <a:r>
              <a:rPr lang="ko-KR" altLang="en-US" sz="1600" dirty="0"/>
              <a:t>개라면 ‘</a:t>
            </a:r>
            <a:r>
              <a:rPr lang="en-US" altLang="ko-KR" sz="1600" dirty="0"/>
              <a:t>hap = aa[0] + aa[1] + … aa[99]’</a:t>
            </a:r>
            <a:r>
              <a:rPr lang="ko-KR" altLang="en-US" sz="1600" dirty="0"/>
              <a:t>로 코딩을 해야 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이럴 때는 다음과 같이 </a:t>
            </a:r>
            <a:r>
              <a:rPr lang="en-US" altLang="ko-KR" sz="1600" dirty="0"/>
              <a:t>for</a:t>
            </a:r>
            <a:r>
              <a:rPr lang="ko-KR" altLang="en-US" sz="1600" dirty="0"/>
              <a:t>문으로 변경하는 것이 </a:t>
            </a:r>
            <a:r>
              <a:rPr lang="ko-KR" altLang="en-US" sz="1600" dirty="0" err="1"/>
              <a:t>바람직</a:t>
            </a:r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221088"/>
            <a:ext cx="2667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배열의 초기화</a:t>
            </a:r>
            <a:endParaRPr lang="en-US" altLang="ko-KR" sz="1600" dirty="0"/>
          </a:p>
          <a:p>
            <a:pPr lvl="2"/>
            <a:r>
              <a:rPr lang="ko-KR" altLang="en-US" sz="1600" dirty="0"/>
              <a:t>배열을 정의하는 동시에 값을 대입하는 것</a:t>
            </a:r>
          </a:p>
          <a:p>
            <a:pPr lvl="2"/>
            <a:r>
              <a:rPr lang="en-US" altLang="ko-KR" sz="1600" dirty="0"/>
              <a:t>4</a:t>
            </a:r>
            <a:r>
              <a:rPr lang="ko-KR" altLang="en-US" sz="1600" dirty="0"/>
              <a:t>개의 값을 담은 배열 </a:t>
            </a:r>
            <a:r>
              <a:rPr lang="en-US" altLang="ko-KR" sz="1600" dirty="0" err="1"/>
              <a:t>aa</a:t>
            </a:r>
            <a:r>
              <a:rPr lang="ko-KR" altLang="en-US" sz="1600" dirty="0"/>
              <a:t>의 초기화 </a:t>
            </a:r>
            <a:r>
              <a:rPr lang="en-US" altLang="ko-KR" sz="1600" dirty="0"/>
              <a:t>(</a:t>
            </a:r>
            <a:r>
              <a:rPr lang="ko-KR" altLang="en-US" sz="1600" dirty="0"/>
              <a:t>블록</a:t>
            </a:r>
            <a:r>
              <a:rPr lang="en-US" altLang="ko-KR" sz="1600" dirty="0"/>
              <a:t>({ })</a:t>
            </a:r>
            <a:r>
              <a:rPr lang="ko-KR" altLang="en-US" sz="1600" dirty="0"/>
              <a:t>과 콤마</a:t>
            </a:r>
            <a:r>
              <a:rPr lang="en-US" altLang="ko-KR" sz="1600" dirty="0"/>
              <a:t>(,)</a:t>
            </a:r>
            <a:r>
              <a:rPr lang="ko-KR" altLang="en-US" sz="1600" dirty="0"/>
              <a:t>를 사용</a:t>
            </a:r>
            <a:r>
              <a:rPr lang="en-US" altLang="ko-KR" sz="1600" dirty="0"/>
              <a:t>)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이때 배열의 개수</a:t>
            </a:r>
            <a:r>
              <a:rPr lang="en-US" altLang="ko-KR" sz="1600" dirty="0"/>
              <a:t>(</a:t>
            </a:r>
            <a:r>
              <a:rPr lang="ko-KR" altLang="en-US" sz="1600" dirty="0"/>
              <a:t>첨자</a:t>
            </a:r>
            <a:r>
              <a:rPr lang="en-US" altLang="ko-KR" sz="1600" dirty="0"/>
              <a:t>)</a:t>
            </a:r>
            <a:r>
              <a:rPr lang="ko-KR" altLang="en-US" sz="1600" dirty="0"/>
              <a:t>를 반드시 지정하지 않아도 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개수를 지정하지 않으면 블록</a:t>
            </a:r>
            <a:r>
              <a:rPr lang="en-US" altLang="ko-KR" sz="1600" dirty="0"/>
              <a:t>({ }) </a:t>
            </a:r>
            <a:r>
              <a:rPr lang="ko-KR" altLang="en-US" sz="1600" dirty="0"/>
              <a:t>안 의 </a:t>
            </a:r>
            <a:r>
              <a:rPr lang="ko-KR" altLang="en-US" sz="1600" dirty="0" err="1"/>
              <a:t>초깃값</a:t>
            </a:r>
            <a:r>
              <a:rPr lang="ko-KR" altLang="en-US" sz="1600" dirty="0"/>
              <a:t> 개수에 따라 자동으로 배열의 개수가 정해지기 때문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배열을 선언하기만 하고 초기화하지 않으면 각 배열에 아무것도 넣지 않았기 때문에 쓰레기 값이 들어감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r>
              <a:rPr lang="en-US" altLang="ko-KR" sz="1600" dirty="0"/>
              <a:t>   </a:t>
            </a:r>
          </a:p>
          <a:p>
            <a:pPr lvl="2"/>
            <a:endParaRPr lang="en-US" altLang="ko-KR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961" y="2150399"/>
            <a:ext cx="3870555" cy="508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86" y="2138037"/>
            <a:ext cx="1981200" cy="1257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61" y="4590403"/>
            <a:ext cx="3997031" cy="5265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85" y="5619973"/>
            <a:ext cx="19716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ko-KR" altLang="en-US" sz="1600" dirty="0"/>
              <a:t>배열의 개수보다 초기화 값의 개수가 적은 경우에는 </a:t>
            </a:r>
            <a:r>
              <a:rPr lang="ko-KR" altLang="en-US" sz="1600" dirty="0" err="1"/>
              <a:t>초깃값이</a:t>
            </a:r>
            <a:r>
              <a:rPr lang="ko-KR" altLang="en-US" sz="1600" dirty="0"/>
              <a:t> 주어진 </a:t>
            </a:r>
            <a:r>
              <a:rPr lang="en-US" altLang="ko-KR" sz="1600" dirty="0"/>
              <a:t>aa[0]</a:t>
            </a:r>
            <a:r>
              <a:rPr lang="ko-KR" altLang="en-US" sz="1600" dirty="0"/>
              <a:t>과 </a:t>
            </a:r>
            <a:r>
              <a:rPr lang="en-US" altLang="ko-KR" sz="1600" dirty="0"/>
              <a:t>aa[1]</a:t>
            </a:r>
            <a:r>
              <a:rPr lang="ko-KR" altLang="en-US" sz="1600" dirty="0"/>
              <a:t>에는 각각 </a:t>
            </a:r>
            <a:r>
              <a:rPr lang="en-US" altLang="ko-KR" sz="1600" dirty="0"/>
              <a:t>100</a:t>
            </a:r>
            <a:r>
              <a:rPr lang="ko-KR" altLang="en-US" sz="1600" dirty="0"/>
              <a:t>과 </a:t>
            </a:r>
            <a:r>
              <a:rPr lang="en-US" altLang="ko-KR" sz="1600" dirty="0"/>
              <a:t>200</a:t>
            </a:r>
            <a:r>
              <a:rPr lang="ko-KR" altLang="en-US" sz="1600" dirty="0"/>
              <a:t>이 들어가고 나머지 </a:t>
            </a:r>
            <a:r>
              <a:rPr lang="en-US" altLang="ko-KR" sz="1600" dirty="0"/>
              <a:t>aa[2]</a:t>
            </a:r>
            <a:r>
              <a:rPr lang="ko-KR" altLang="en-US" sz="1600" dirty="0"/>
              <a:t>와 </a:t>
            </a:r>
            <a:r>
              <a:rPr lang="en-US" altLang="ko-KR" sz="1600" dirty="0"/>
              <a:t>aa[3] </a:t>
            </a:r>
            <a:r>
              <a:rPr lang="ko-KR" altLang="en-US" sz="1600" dirty="0"/>
              <a:t>에는 </a:t>
            </a:r>
            <a:r>
              <a:rPr lang="en-US" altLang="ko-KR" sz="1600" dirty="0"/>
              <a:t>0</a:t>
            </a:r>
            <a:r>
              <a:rPr lang="ko-KR" altLang="en-US" sz="1600" dirty="0"/>
              <a:t>이 들어감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lvl="2"/>
            <a:r>
              <a:rPr lang="ko-KR" altLang="en-US" sz="1600" dirty="0" err="1"/>
              <a:t>초깃값을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  <a:r>
              <a:rPr lang="ko-KR" altLang="en-US" sz="1600" dirty="0"/>
              <a:t>이라고 직접 써도 되고 초기화할 부분을 </a:t>
            </a:r>
            <a:r>
              <a:rPr lang="ko-KR" altLang="en-US" sz="1600" dirty="0" err="1"/>
              <a:t>비워놓아도</a:t>
            </a:r>
            <a:r>
              <a:rPr lang="ko-KR" altLang="en-US" sz="1600" dirty="0"/>
              <a:t> 됨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배열 </a:t>
            </a:r>
            <a:r>
              <a:rPr lang="en-US" altLang="ko-KR" sz="1600" dirty="0"/>
              <a:t>1000</a:t>
            </a:r>
            <a:r>
              <a:rPr lang="ko-KR" altLang="en-US" sz="1600" dirty="0"/>
              <a:t>개를 모두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초기화하고 싶다면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배열의 개수보다 초기화할 값의 개수가 많다면 마지막의 </a:t>
            </a:r>
            <a:r>
              <a:rPr lang="en-US" altLang="ko-KR" sz="1600" dirty="0"/>
              <a:t>500</a:t>
            </a:r>
            <a:r>
              <a:rPr lang="ko-KR" altLang="en-US" sz="1600" dirty="0"/>
              <a:t>이 들어갈 곳이 없기 때문에 컴파일 오류가 발생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16832"/>
            <a:ext cx="1910107" cy="12188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583827"/>
            <a:ext cx="5800725" cy="447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680444"/>
            <a:ext cx="2752725" cy="409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22" y="5589240"/>
            <a:ext cx="3950593" cy="118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8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배열의 활용 범위</a:t>
            </a:r>
            <a:endParaRPr lang="en-US" altLang="ko-KR" sz="2000" dirty="0"/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6326781" cy="474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7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배열의 활용 범위</a:t>
            </a: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69818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37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배열의 활용 범위</a:t>
            </a: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753269"/>
            <a:ext cx="4968551" cy="25966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4447917"/>
            <a:ext cx="6633496" cy="220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55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배열의 크기 알아내기</a:t>
            </a:r>
            <a:endParaRPr lang="en-US" altLang="ko-KR" sz="1600" dirty="0"/>
          </a:p>
          <a:p>
            <a:pPr lvl="2"/>
            <a:r>
              <a:rPr lang="en-US" altLang="ko-KR" sz="1600" dirty="0" err="1"/>
              <a:t>sizeof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 사용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/>
              <a:t>int aa[4];</a:t>
            </a:r>
            <a:r>
              <a:rPr lang="ko-KR" altLang="en-US" sz="1600" dirty="0"/>
              <a:t> 배열의 크기 알아내기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sz="1600" dirty="0"/>
              <a:t>    ① </a:t>
            </a:r>
            <a:r>
              <a:rPr lang="en-US" altLang="ko-KR" sz="1600" dirty="0" err="1"/>
              <a:t>aa</a:t>
            </a:r>
            <a:r>
              <a:rPr lang="en-US" altLang="ko-KR" sz="1600" dirty="0"/>
              <a:t> </a:t>
            </a:r>
            <a:r>
              <a:rPr lang="ko-KR" altLang="en-US" sz="1600" dirty="0"/>
              <a:t>배열이 메모리에서 차지하고 있는 크기</a:t>
            </a:r>
            <a:r>
              <a:rPr lang="en-US" altLang="ko-KR" sz="1600" dirty="0"/>
              <a:t>(4</a:t>
            </a:r>
            <a:r>
              <a:rPr lang="ko-KR" altLang="en-US" sz="1600" dirty="0"/>
              <a:t>바이트</a:t>
            </a:r>
            <a:r>
              <a:rPr lang="en-US" altLang="ko-KR" sz="1600" dirty="0"/>
              <a:t>×4</a:t>
            </a:r>
            <a:r>
              <a:rPr lang="ko-KR" altLang="en-US" sz="1600" dirty="0"/>
              <a:t>개</a:t>
            </a:r>
            <a:r>
              <a:rPr lang="en-US" altLang="ko-KR" sz="1600" dirty="0"/>
              <a:t>=16</a:t>
            </a:r>
            <a:r>
              <a:rPr lang="ko-KR" altLang="en-US" sz="1600" dirty="0"/>
              <a:t>바이트</a:t>
            </a:r>
            <a:r>
              <a:rPr lang="en-US" altLang="ko-KR" sz="1600" dirty="0"/>
              <a:t>)</a:t>
            </a:r>
            <a:r>
              <a:rPr lang="ko-KR" altLang="en-US" sz="1600" dirty="0"/>
              <a:t>를 알아냄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sz="1600" dirty="0"/>
              <a:t>    ② 선언한 배열의 데이터 형식의 크기</a:t>
            </a:r>
            <a:r>
              <a:rPr lang="en-US" altLang="ko-KR" sz="1600" dirty="0"/>
              <a:t>(4</a:t>
            </a:r>
            <a:r>
              <a:rPr lang="ko-KR" altLang="en-US" sz="1600" dirty="0"/>
              <a:t>바이트</a:t>
            </a:r>
            <a:r>
              <a:rPr lang="en-US" altLang="ko-KR" sz="1600" dirty="0"/>
              <a:t>)</a:t>
            </a:r>
            <a:r>
              <a:rPr lang="ko-KR" altLang="en-US" sz="1600" dirty="0"/>
              <a:t>로 나눔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marL="447675" lvl="2" indent="0">
              <a:buNone/>
            </a:pPr>
            <a:r>
              <a:rPr lang="en-US" altLang="ko-KR" sz="1600" dirty="0"/>
              <a:t>   </a:t>
            </a:r>
          </a:p>
          <a:p>
            <a:pPr lvl="2"/>
            <a:endParaRPr lang="en-US" altLang="ko-KR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98" y="1841193"/>
            <a:ext cx="6696744" cy="48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98" y="2730673"/>
            <a:ext cx="6696744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32" y="4379615"/>
            <a:ext cx="31623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71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배열의 크기 알아내기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42" y="1645344"/>
            <a:ext cx="70294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15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배열과 문자열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37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600400" cy="5472608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ko-KR" altLang="en-US" sz="2000" dirty="0"/>
              <a:t>정수형 배열과 문자형 배열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b="0" dirty="0"/>
              <a:t>정수형 배열은 각각의 배열 요소에 정수</a:t>
            </a:r>
            <a:r>
              <a:rPr lang="en-US" altLang="ko-KR" sz="1600" b="0" dirty="0"/>
              <a:t>(100, 200, 300, 400)</a:t>
            </a:r>
            <a:r>
              <a:rPr lang="ko-KR" altLang="en-US" sz="1600" b="0" dirty="0"/>
              <a:t>를 입력하고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문자형 배열은 각 각의 배열 요소에 문자</a:t>
            </a:r>
            <a:r>
              <a:rPr lang="en-US" altLang="ko-KR" sz="1600" b="0" dirty="0"/>
              <a:t>(‘X’, ‘Y’, ‘Z’, ‘\0’)</a:t>
            </a:r>
            <a:r>
              <a:rPr lang="ko-KR" altLang="en-US" sz="1600" b="0" dirty="0"/>
              <a:t>를 입력</a:t>
            </a:r>
            <a:endParaRPr lang="en-US" altLang="ko-KR" sz="1600" b="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{‘X’, ‘Y’, ‘Z’, ‘\0’} </a:t>
            </a:r>
            <a:r>
              <a:rPr lang="ko-KR" altLang="en-US" sz="1600" dirty="0"/>
              <a:t>대신 “</a:t>
            </a:r>
            <a:r>
              <a:rPr lang="en-US" altLang="ko-KR" sz="1600" dirty="0"/>
              <a:t>XYZ”</a:t>
            </a:r>
            <a:r>
              <a:rPr lang="ko-KR" altLang="en-US" sz="1600" dirty="0"/>
              <a:t>와 같은 문자열을 대입하면 편리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문자열은 문자형 배열에 입력하는 ‘문자의 </a:t>
            </a:r>
            <a:r>
              <a:rPr lang="ko-KR" altLang="en-US" sz="1600" dirty="0" err="1"/>
              <a:t>집합’이라고</a:t>
            </a:r>
            <a:r>
              <a:rPr lang="ko-KR" altLang="en-US" sz="1600" dirty="0"/>
              <a:t> 할 수 있음</a:t>
            </a:r>
            <a:endParaRPr lang="en-US" altLang="ko-KR" sz="1600" dirty="0"/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529" y="1700808"/>
            <a:ext cx="4774674" cy="39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3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400" b="1" dirty="0"/>
              <a:t>배열의 이해</a:t>
            </a:r>
            <a:endParaRPr lang="en-US" altLang="ko-KR" sz="2400" b="1" dirty="0"/>
          </a:p>
          <a:p>
            <a:r>
              <a:rPr lang="ko-KR" altLang="en-US" sz="2400" b="1" dirty="0"/>
              <a:t>배열과 문자열</a:t>
            </a:r>
            <a:endParaRPr lang="en-US" altLang="ko-KR" sz="2400" b="1" dirty="0"/>
          </a:p>
          <a:p>
            <a:r>
              <a:rPr lang="en-US" altLang="ko-KR" sz="2400" b="1" dirty="0"/>
              <a:t>2</a:t>
            </a:r>
            <a:r>
              <a:rPr lang="ko-KR" altLang="en-US" sz="2400" b="1" dirty="0"/>
              <a:t>차원 배열</a:t>
            </a:r>
            <a:endParaRPr lang="en-US" altLang="ko-KR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ko-KR" altLang="en-US" sz="2000" dirty="0"/>
              <a:t>정수형 배열과 문자형 배열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56" y="1772816"/>
            <a:ext cx="5974534" cy="41044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4555809"/>
            <a:ext cx="1709894" cy="21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81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80920" cy="5472608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ko-KR" altLang="en-US" sz="2000" dirty="0"/>
              <a:t>정수형 배열과 문자형 배열</a:t>
            </a:r>
            <a:endParaRPr lang="en-US" altLang="ko-KR" sz="2000" dirty="0"/>
          </a:p>
          <a:p>
            <a:pPr lvl="2" algn="just">
              <a:lnSpc>
                <a:spcPct val="150000"/>
              </a:lnSpc>
            </a:pPr>
            <a:r>
              <a:rPr lang="en-US" altLang="ko-KR" sz="1600" b="0" dirty="0"/>
              <a:t>[</a:t>
            </a:r>
            <a:r>
              <a:rPr lang="ko-KR" altLang="en-US" sz="1600" b="0" dirty="0"/>
              <a:t>기본 </a:t>
            </a:r>
            <a:r>
              <a:rPr lang="en-US" altLang="ko-KR" sz="1600" b="0" dirty="0"/>
              <a:t>8-7]</a:t>
            </a:r>
            <a:r>
              <a:rPr lang="ko-KR" altLang="en-US" sz="1600" b="0" dirty="0"/>
              <a:t>의 </a:t>
            </a:r>
            <a:r>
              <a:rPr lang="en-US" altLang="ko-KR" sz="1600" b="0" dirty="0"/>
              <a:t>5</a:t>
            </a:r>
            <a:r>
              <a:rPr lang="ko-KR" altLang="en-US" sz="1600" b="0" dirty="0"/>
              <a:t>행에서 “</a:t>
            </a:r>
            <a:r>
              <a:rPr lang="en-US" altLang="ko-KR" sz="1600" b="0" dirty="0"/>
              <a:t>Basic-C”</a:t>
            </a:r>
            <a:r>
              <a:rPr lang="ko-KR" altLang="en-US" sz="1600" b="0" dirty="0"/>
              <a:t>라는 일곱 글자를 넣기 위해 널 문자</a:t>
            </a:r>
            <a:r>
              <a:rPr lang="en-US" altLang="ko-KR" sz="1600" b="0" dirty="0"/>
              <a:t>(‘\0’) </a:t>
            </a:r>
            <a:r>
              <a:rPr lang="ko-KR" altLang="en-US" sz="1600" b="0" dirty="0"/>
              <a:t>자리까지 포함해서 여덟 자리의 배열을 정의</a:t>
            </a:r>
            <a:endParaRPr lang="en-US" altLang="ko-KR" sz="1600" b="0" dirty="0"/>
          </a:p>
          <a:p>
            <a:pPr lvl="2" algn="just">
              <a:lnSpc>
                <a:spcPct val="150000"/>
              </a:lnSpc>
            </a:pPr>
            <a:endParaRPr lang="en-US" altLang="ko-KR" sz="1600" b="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8-10]</a:t>
            </a:r>
            <a:r>
              <a:rPr lang="ko-KR" altLang="en-US" sz="1600" dirty="0"/>
              <a:t>의 ➌은 문자 </a:t>
            </a:r>
            <a:r>
              <a:rPr lang="en-US" altLang="ko-KR" sz="1600" dirty="0"/>
              <a:t>1</a:t>
            </a:r>
            <a:r>
              <a:rPr lang="ko-KR" altLang="en-US" sz="1600" dirty="0"/>
              <a:t>개를 출력하는 방식</a:t>
            </a:r>
            <a:r>
              <a:rPr lang="en-US" altLang="ko-KR" sz="1600" dirty="0"/>
              <a:t>,</a:t>
            </a:r>
            <a:r>
              <a:rPr lang="ko-KR" altLang="en-US" sz="1600" dirty="0"/>
              <a:t> ➍는 전체 문자열을 출력하는 방식</a:t>
            </a:r>
            <a:endParaRPr lang="en-US" altLang="ko-KR" sz="1600" dirty="0"/>
          </a:p>
          <a:p>
            <a:pPr marL="447675" lvl="2" indent="0" algn="just">
              <a:lnSpc>
                <a:spcPct val="150000"/>
              </a:lnSpc>
              <a:buNone/>
            </a:pPr>
            <a:endParaRPr lang="en-US" altLang="ko-KR" sz="1600" dirty="0"/>
          </a:p>
          <a:p>
            <a:pPr lvl="2" algn="just">
              <a:lnSpc>
                <a:spcPct val="150000"/>
              </a:lnSpc>
            </a:pPr>
            <a:endParaRPr lang="en-US" altLang="ko-KR" sz="1600" b="0" dirty="0"/>
          </a:p>
          <a:p>
            <a:pPr algn="just">
              <a:buFont typeface="+mj-lt"/>
              <a:buAutoNum type="arabicPeriod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16" y="3459942"/>
            <a:ext cx="3445768" cy="309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40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ko-KR" altLang="en-US" sz="2000" dirty="0"/>
              <a:t>정수형 배열과 문자형 배열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13638"/>
            <a:ext cx="5903345" cy="26629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445"/>
          <a:stretch/>
        </p:blipFill>
        <p:spPr>
          <a:xfrm>
            <a:off x="988226" y="4365104"/>
            <a:ext cx="5888030" cy="22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04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문자열 함수로 문자열 다루기</a:t>
            </a:r>
            <a:endParaRPr lang="en-US" altLang="ko-KR" sz="2000" dirty="0"/>
          </a:p>
          <a:p>
            <a:pPr lvl="1"/>
            <a:r>
              <a:rPr lang="ko-KR" altLang="en-US" sz="1600" dirty="0"/>
              <a:t>문자열 처리 함수</a:t>
            </a:r>
            <a:endParaRPr lang="en-US" altLang="ko-KR" sz="1600" dirty="0"/>
          </a:p>
          <a:p>
            <a:pPr lvl="2"/>
            <a:r>
              <a:rPr lang="ko-KR" altLang="en-US" sz="1600" dirty="0"/>
              <a:t>문자열 함수를 사용하려면 소스를 시작하는 부분에 다음과 같은 구문을 써야 함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이는 문자열 함수의 목록이 정의된 </a:t>
            </a:r>
            <a:r>
              <a:rPr lang="en-US" altLang="ko-KR" sz="1600" dirty="0" err="1"/>
              <a:t>string.h</a:t>
            </a:r>
            <a:r>
              <a:rPr lang="en-US" altLang="ko-KR" sz="1600" dirty="0"/>
              <a:t> </a:t>
            </a:r>
            <a:r>
              <a:rPr lang="ko-KR" altLang="en-US" sz="1600" dirty="0"/>
              <a:t>파일을 포함하라는 의미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33623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09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문자열 함수로 문자열 다루기</a:t>
            </a:r>
            <a:endParaRPr lang="en-US" altLang="ko-KR" sz="2000" dirty="0"/>
          </a:p>
          <a:p>
            <a:pPr lvl="1"/>
            <a:r>
              <a:rPr lang="ko-KR" altLang="en-US" sz="1600" dirty="0"/>
              <a:t>문자열의 길이를 알려주는 함수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strlen</a:t>
            </a:r>
            <a:r>
              <a:rPr lang="en-US" altLang="ko-KR" sz="1600" dirty="0"/>
              <a:t>( 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91" y="2112665"/>
            <a:ext cx="70294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5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문자열 함수로 문자열 다루기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문자열의 길이를 알려주는 함수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strlen</a:t>
            </a:r>
            <a:r>
              <a:rPr lang="en-US" altLang="ko-KR" sz="1600" dirty="0"/>
              <a:t>( 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6</a:t>
            </a:r>
            <a:r>
              <a:rPr lang="ko-KR" altLang="en-US" sz="1600" dirty="0"/>
              <a:t>행에서 선언한 배열 </a:t>
            </a:r>
            <a:r>
              <a:rPr lang="en-US" altLang="ko-KR" sz="1600" dirty="0" err="1"/>
              <a:t>ss</a:t>
            </a:r>
            <a:r>
              <a:rPr lang="ko-KR" altLang="en-US" sz="1600" dirty="0"/>
              <a:t>의 크기는 널 문자를 포함하므로 </a:t>
            </a:r>
            <a:r>
              <a:rPr lang="en-US" altLang="ko-KR" sz="1600" dirty="0"/>
              <a:t>4</a:t>
            </a:r>
            <a:r>
              <a:rPr lang="ko-KR" altLang="en-US" sz="1600" dirty="0"/>
              <a:t>로 설정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9</a:t>
            </a:r>
            <a:r>
              <a:rPr lang="ko-KR" altLang="en-US" sz="1600" dirty="0"/>
              <a:t>행에서는 </a:t>
            </a:r>
            <a:r>
              <a:rPr lang="en-US" altLang="ko-KR" sz="1600" dirty="0" err="1"/>
              <a:t>strlen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함수를 사용하여 </a:t>
            </a:r>
            <a:r>
              <a:rPr lang="en-US" altLang="ko-KR" sz="1600" dirty="0" err="1"/>
              <a:t>ss</a:t>
            </a:r>
            <a:r>
              <a:rPr lang="ko-KR" altLang="en-US" sz="1600" dirty="0"/>
              <a:t>의 길이를 구함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11</a:t>
            </a:r>
            <a:r>
              <a:rPr lang="ko-KR" altLang="en-US" sz="1600" dirty="0"/>
              <a:t>행에서는 문자열을 “</a:t>
            </a:r>
            <a:r>
              <a:rPr lang="en-US" altLang="ko-KR" sz="1600" dirty="0"/>
              <a:t>XYZ” </a:t>
            </a:r>
            <a:r>
              <a:rPr lang="ko-KR" altLang="en-US" sz="1600" dirty="0"/>
              <a:t>형식으로 출력하고 그 길이도 출력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strlen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함수로 길이를 구할 때는 </a:t>
            </a: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8-11]</a:t>
            </a:r>
            <a:r>
              <a:rPr lang="ko-KR" altLang="en-US" sz="1600" dirty="0"/>
              <a:t>과 같이 널 문자를 제외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그러므로 배열의 크기는 </a:t>
            </a:r>
            <a:r>
              <a:rPr lang="en-US" altLang="ko-KR" sz="1600" dirty="0"/>
              <a:t>4</a:t>
            </a:r>
            <a:r>
              <a:rPr lang="ko-KR" altLang="en-US" sz="1600" dirty="0"/>
              <a:t>이지만 문자열의 길이인 </a:t>
            </a:r>
            <a:r>
              <a:rPr lang="en-US" altLang="ko-KR" sz="1600" dirty="0"/>
              <a:t>3</a:t>
            </a:r>
            <a:r>
              <a:rPr lang="ko-KR" altLang="en-US" sz="1600" dirty="0"/>
              <a:t>이 출력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437112"/>
            <a:ext cx="38862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63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문자열 함수로 문자열 다루기</a:t>
            </a:r>
            <a:endParaRPr lang="en-US" altLang="ko-KR" sz="2000" dirty="0"/>
          </a:p>
          <a:p>
            <a:pPr lvl="1"/>
            <a:r>
              <a:rPr lang="ko-KR" altLang="en-US" sz="1600" dirty="0"/>
              <a:t>문자열을 복사하는 함수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strcpy</a:t>
            </a:r>
            <a:r>
              <a:rPr lang="en-US" altLang="ko-KR" sz="1600" dirty="0"/>
              <a:t>( )</a:t>
            </a:r>
          </a:p>
          <a:p>
            <a:pPr lvl="2"/>
            <a:r>
              <a:rPr lang="en-US" altLang="ko-KR" sz="1600" dirty="0" err="1"/>
              <a:t>strcpy</a:t>
            </a:r>
            <a:r>
              <a:rPr lang="en-US" altLang="ko-KR" sz="1600" dirty="0"/>
              <a:t>(</a:t>
            </a:r>
            <a:r>
              <a:rPr lang="ko-KR" altLang="en-US" sz="1600" dirty="0"/>
              <a:t>문자열 배열 </a:t>
            </a:r>
            <a:r>
              <a:rPr lang="en-US" altLang="ko-KR" sz="1600" dirty="0"/>
              <a:t>A, 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B) </a:t>
            </a:r>
            <a:r>
              <a:rPr lang="ko-KR" altLang="en-US" sz="1600" dirty="0"/>
              <a:t>함수는 ‘문자열 배열 </a:t>
            </a:r>
            <a:r>
              <a:rPr lang="en-US" altLang="ko-KR" sz="1600" dirty="0"/>
              <a:t>A’</a:t>
            </a:r>
            <a:r>
              <a:rPr lang="ko-KR" altLang="en-US" sz="1600" dirty="0"/>
              <a:t>에 ‘문자열 </a:t>
            </a:r>
            <a:r>
              <a:rPr lang="en-US" altLang="ko-KR" sz="1600" dirty="0"/>
              <a:t>B’</a:t>
            </a:r>
            <a:r>
              <a:rPr lang="ko-KR" altLang="en-US" sz="1600" dirty="0"/>
              <a:t>를 복사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53" y="2420888"/>
            <a:ext cx="6174259" cy="378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7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문자열 함수로 문자열 다루기</a:t>
            </a:r>
            <a:endParaRPr lang="en-US" altLang="ko-KR" sz="2000" dirty="0"/>
          </a:p>
          <a:p>
            <a:pPr lvl="1"/>
            <a:r>
              <a:rPr lang="ko-KR" altLang="en-US" sz="1600" dirty="0"/>
              <a:t>문자열을 복사하는 함수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strcpy</a:t>
            </a:r>
            <a:r>
              <a:rPr lang="en-US" altLang="ko-KR" sz="1600" dirty="0"/>
              <a:t>( 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8</a:t>
            </a:r>
            <a:r>
              <a:rPr lang="ko-KR" altLang="en-US" sz="1600" dirty="0"/>
              <a:t>행에서는 문자열 “</a:t>
            </a:r>
            <a:r>
              <a:rPr lang="en-US" altLang="ko-KR" sz="1600" dirty="0"/>
              <a:t>XYZ”</a:t>
            </a:r>
            <a:r>
              <a:rPr lang="ko-KR" altLang="en-US" sz="1600" dirty="0"/>
              <a:t>의 내용을 배열 </a:t>
            </a:r>
            <a:r>
              <a:rPr lang="en-US" altLang="ko-KR" sz="1600" dirty="0" err="1"/>
              <a:t>ss</a:t>
            </a:r>
            <a:r>
              <a:rPr lang="ko-KR" altLang="en-US" sz="1600" dirty="0"/>
              <a:t>에 복사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문자열 상수인 “</a:t>
            </a:r>
            <a:r>
              <a:rPr lang="en-US" altLang="ko-KR" sz="1600" dirty="0"/>
              <a:t>XYZ”</a:t>
            </a:r>
            <a:r>
              <a:rPr lang="ko-KR" altLang="en-US" sz="1600" dirty="0"/>
              <a:t>의 맨 뒤에는 문자열의 끝을 나타내는 널 문자가 있으므로 </a:t>
            </a:r>
            <a:r>
              <a:rPr lang="en-US" altLang="ko-KR" sz="1600" dirty="0" err="1"/>
              <a:t>ss</a:t>
            </a:r>
            <a:r>
              <a:rPr lang="ko-KR" altLang="en-US" sz="1600" dirty="0"/>
              <a:t>의 크기는 </a:t>
            </a:r>
            <a:r>
              <a:rPr lang="en-US" altLang="ko-KR" sz="1600" dirty="0"/>
              <a:t>4 </a:t>
            </a:r>
            <a:r>
              <a:rPr lang="ko-KR" altLang="en-US" sz="1600" dirty="0"/>
              <a:t>이상이어야 함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94364"/>
            <a:ext cx="46482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sz="1600" dirty="0" err="1"/>
              <a:t>strcpy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함수는 이미 선언된 문자열 배열에 다른 문자열을 대입하고 싶을 때 주로 사용</a:t>
            </a:r>
            <a:endParaRPr lang="en-US" altLang="ko-KR" sz="1600" dirty="0"/>
          </a:p>
          <a:p>
            <a:pPr lvl="3"/>
            <a:r>
              <a:rPr lang="ko-KR" altLang="en-US" sz="1400" dirty="0"/>
              <a:t>오류</a:t>
            </a:r>
            <a:endParaRPr lang="en-US" altLang="ko-KR" sz="1400" dirty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/>
          </a:p>
          <a:p>
            <a:pPr lvl="3"/>
            <a:r>
              <a:rPr lang="ko-KR" altLang="en-US" sz="1400" dirty="0"/>
              <a:t>올바른 사용</a:t>
            </a:r>
            <a:r>
              <a:rPr lang="en-US" altLang="ko-KR" sz="1400" dirty="0"/>
              <a:t>(</a:t>
            </a:r>
            <a:r>
              <a:rPr lang="ko-KR" altLang="en-US" sz="1400" dirty="0"/>
              <a:t>문자열을 바로 배열에 대입할 수 없으므로 </a:t>
            </a:r>
            <a:r>
              <a:rPr lang="en-US" altLang="ko-KR" sz="1400" dirty="0" err="1"/>
              <a:t>strcpy</a:t>
            </a:r>
            <a:r>
              <a:rPr lang="en-US" altLang="ko-KR" sz="1400" dirty="0"/>
              <a:t>( ) </a:t>
            </a:r>
            <a:r>
              <a:rPr lang="ko-KR" altLang="en-US" sz="1400" dirty="0"/>
              <a:t>함수를 사용</a:t>
            </a:r>
            <a:r>
              <a:rPr lang="en-US" altLang="ko-KR" sz="1400" dirty="0"/>
              <a:t>)</a:t>
            </a:r>
          </a:p>
          <a:p>
            <a:pPr lvl="3"/>
            <a:endParaRPr lang="en-US" altLang="ko-KR" sz="1400" dirty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/>
          </a:p>
          <a:p>
            <a:pPr lvl="3"/>
            <a:r>
              <a:rPr lang="ko-KR" altLang="en-US" sz="1400" dirty="0"/>
              <a:t>한 글자씩 대입할 수도 있음</a:t>
            </a:r>
            <a:endParaRPr lang="en-US" altLang="ko-KR" sz="1400" dirty="0"/>
          </a:p>
          <a:p>
            <a:pPr marL="628650" lvl="3" indent="0">
              <a:buNone/>
            </a:pPr>
            <a:endParaRPr lang="en-US" altLang="ko-KR" sz="1400" dirty="0"/>
          </a:p>
          <a:p>
            <a:pPr lvl="2"/>
            <a:endParaRPr lang="en-US" altLang="ko-KR" sz="1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39" y="1988840"/>
            <a:ext cx="60483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39" y="3171825"/>
            <a:ext cx="60769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683" y="4402435"/>
            <a:ext cx="25622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261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두 문자열을 이어주는 함수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strcat_s</a:t>
            </a:r>
            <a:r>
              <a:rPr lang="en-US" altLang="ko-KR" sz="1600" dirty="0"/>
              <a:t>( )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‘문자열 배열 </a:t>
            </a:r>
            <a:r>
              <a:rPr lang="en-US" altLang="ko-KR" sz="1600" dirty="0"/>
              <a:t>A’</a:t>
            </a:r>
            <a:r>
              <a:rPr lang="ko-KR" altLang="en-US" sz="1600" dirty="0"/>
              <a:t>와 ‘문자열 </a:t>
            </a:r>
            <a:r>
              <a:rPr lang="en-US" altLang="ko-KR" sz="1600" dirty="0"/>
              <a:t>B’</a:t>
            </a:r>
            <a:r>
              <a:rPr lang="ko-KR" altLang="en-US" sz="1600" dirty="0"/>
              <a:t>를 이어 다시 ‘문자열 배열 </a:t>
            </a:r>
            <a:r>
              <a:rPr lang="en-US" altLang="ko-KR" sz="1600" dirty="0"/>
              <a:t>A’</a:t>
            </a:r>
            <a:r>
              <a:rPr lang="ko-KR" altLang="en-US" sz="1600" dirty="0"/>
              <a:t>에 넣음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sz="1600" dirty="0"/>
              <a:t>   (</a:t>
            </a:r>
            <a:r>
              <a:rPr lang="ko-KR" altLang="en-US" sz="1600" dirty="0"/>
              <a:t>최대 길이는 ‘문자열 배열 </a:t>
            </a:r>
            <a:r>
              <a:rPr lang="en-US" altLang="ko-KR" sz="1600" dirty="0"/>
              <a:t>A</a:t>
            </a:r>
            <a:r>
              <a:rPr lang="ko-KR" altLang="en-US" sz="1600" dirty="0"/>
              <a:t>와 문자열 </a:t>
            </a:r>
            <a:r>
              <a:rPr lang="en-US" altLang="ko-KR" sz="1600" dirty="0"/>
              <a:t>B</a:t>
            </a:r>
            <a:r>
              <a:rPr lang="ko-KR" altLang="en-US" sz="1600" dirty="0"/>
              <a:t>를 합친 길이 </a:t>
            </a:r>
            <a:r>
              <a:rPr lang="en-US" altLang="ko-KR" sz="1600" dirty="0"/>
              <a:t>+1 </a:t>
            </a:r>
            <a:r>
              <a:rPr lang="ko-KR" altLang="en-US" sz="1600" dirty="0"/>
              <a:t>이상’ 이어야 함</a:t>
            </a:r>
            <a:r>
              <a:rPr lang="en-US" altLang="ko-KR" sz="1600" dirty="0"/>
              <a:t>)</a:t>
            </a:r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sz="1600" dirty="0"/>
              <a:t>   </a:t>
            </a:r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64904"/>
            <a:ext cx="6140067" cy="30243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132" y="5265390"/>
            <a:ext cx="26574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0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배열의 이해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두 문자열을 이어주는 함수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strcat_s</a:t>
            </a:r>
            <a:r>
              <a:rPr lang="en-US" altLang="ko-KR" sz="1600" dirty="0"/>
              <a:t>( 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strcat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함수는 두 문자열을 그냥 이어주는 원리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이어주는 자리는 널 문자 자리부터 시작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결과적으로 </a:t>
            </a:r>
            <a:r>
              <a:rPr lang="en-US" altLang="ko-KR" sz="1600" dirty="0" err="1"/>
              <a:t>ss</a:t>
            </a:r>
            <a:r>
              <a:rPr lang="ko-KR" altLang="en-US" sz="1600" dirty="0"/>
              <a:t>는 “</a:t>
            </a:r>
            <a:r>
              <a:rPr lang="en-US" altLang="ko-KR" sz="1600" dirty="0"/>
              <a:t>XYZABC”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68960"/>
            <a:ext cx="5472608" cy="20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76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두 문자열을 비교하는 함수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strcmp</a:t>
            </a:r>
            <a:r>
              <a:rPr lang="en-US" altLang="ko-KR" sz="1600" dirty="0"/>
              <a:t>( 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strcmp</a:t>
            </a:r>
            <a:r>
              <a:rPr lang="en-US" altLang="ko-KR" sz="1600" dirty="0"/>
              <a:t>(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A, 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B)</a:t>
            </a:r>
            <a:r>
              <a:rPr lang="ko-KR" altLang="en-US" sz="1600" dirty="0"/>
              <a:t>는 ‘</a:t>
            </a:r>
            <a:r>
              <a:rPr lang="en-US" altLang="ko-KR" sz="1600" dirty="0"/>
              <a:t>A-B’</a:t>
            </a:r>
            <a:r>
              <a:rPr lang="ko-KR" altLang="en-US" sz="1600" dirty="0"/>
              <a:t>의 결과를 돌려줌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결과가 </a:t>
            </a:r>
            <a:r>
              <a:rPr lang="en-US" altLang="ko-KR" sz="1600" dirty="0"/>
              <a:t>0</a:t>
            </a:r>
            <a:r>
              <a:rPr lang="ko-KR" altLang="en-US" sz="1600" dirty="0"/>
              <a:t>이 나오면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가 같은 문자열이라는 뜻</a:t>
            </a:r>
            <a:r>
              <a:rPr lang="en-US" altLang="ko-KR" sz="1600" dirty="0"/>
              <a:t>, </a:t>
            </a:r>
            <a:r>
              <a:rPr lang="ko-KR" altLang="en-US" sz="1600" dirty="0"/>
              <a:t>그 외의 값은 두 문자열이 다르다는 의미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r>
              <a:rPr lang="en-US" altLang="ko-KR" sz="1600" dirty="0"/>
              <a:t>   </a:t>
            </a:r>
          </a:p>
          <a:p>
            <a:pPr lvl="2"/>
            <a:endParaRPr lang="en-US" altLang="ko-KR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33259"/>
              </p:ext>
            </p:extLst>
          </p:nvPr>
        </p:nvGraphicFramePr>
        <p:xfrm>
          <a:off x="1187624" y="2852936"/>
          <a:ext cx="7260468" cy="30931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60468">
                  <a:extLst>
                    <a:ext uri="{9D8B030D-6E8A-4147-A177-3AD203B41FA5}">
                      <a16:colId xmlns:a16="http://schemas.microsoft.com/office/drawing/2014/main" val="2895386119"/>
                    </a:ext>
                  </a:extLst>
                </a:gridCol>
              </a:tblGrid>
              <a:tr h="4077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 잠깐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strcat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 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함수 사용 시 주의점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310237"/>
                  </a:ext>
                </a:extLst>
              </a:tr>
              <a:tr h="268537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/>
                        <a:t>strcat</a:t>
                      </a:r>
                      <a:r>
                        <a:rPr lang="en-US" altLang="ko-KR" sz="1400" dirty="0"/>
                        <a:t>(A, B) </a:t>
                      </a:r>
                      <a:r>
                        <a:rPr lang="ko-KR" altLang="en-US" sz="1400" dirty="0"/>
                        <a:t>함수의 경우에 </a:t>
                      </a:r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는 꼭 문자형 배열이어야 함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를 이은 결과를 다시 </a:t>
                      </a:r>
                      <a:r>
                        <a:rPr lang="en-US" altLang="ko-KR" sz="1400" dirty="0"/>
                        <a:t>A(</a:t>
                      </a:r>
                      <a:r>
                        <a:rPr lang="ko-KR" altLang="en-US" sz="1400" dirty="0"/>
                        <a:t>배열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에 넣어야 하기 때문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4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66216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934675"/>
            <a:ext cx="21621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98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두 문자열을 비교하는 함수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strcmp</a:t>
            </a:r>
            <a:r>
              <a:rPr lang="en-US" altLang="ko-KR" sz="1600" dirty="0"/>
              <a:t>( 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strcmp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함수는 두 문자열을 비교해서 같으면 </a:t>
            </a:r>
            <a:r>
              <a:rPr lang="en-US" altLang="ko-KR" sz="1600" dirty="0"/>
              <a:t>0, </a:t>
            </a:r>
            <a:r>
              <a:rPr lang="ko-KR" altLang="en-US" sz="1600" dirty="0"/>
              <a:t>다르면 그 외의 숫자를 돌려줌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주로 두 문자열이 같은지 확인할 때 사용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90" y="2564904"/>
            <a:ext cx="5638800" cy="203835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52936"/>
              </p:ext>
            </p:extLst>
          </p:nvPr>
        </p:nvGraphicFramePr>
        <p:xfrm>
          <a:off x="1259632" y="4707415"/>
          <a:ext cx="7056784" cy="13811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221275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 잠깐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strcmp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 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함수의 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7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/>
                        <a:t>strcmp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ss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tt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함수는 </a:t>
                      </a:r>
                      <a:r>
                        <a:rPr lang="en-US" altLang="ko-KR" sz="1400" dirty="0" err="1"/>
                        <a:t>ss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ko-KR" altLang="en-US" sz="1400" dirty="0" err="1"/>
                        <a:t>아스키코드</a:t>
                      </a:r>
                      <a:r>
                        <a:rPr lang="ko-KR" altLang="en-US" sz="1400" dirty="0"/>
                        <a:t> 값에서 </a:t>
                      </a:r>
                      <a:r>
                        <a:rPr lang="en-US" altLang="ko-KR" sz="1400" dirty="0" err="1"/>
                        <a:t>tt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ko-KR" altLang="en-US" sz="1400" dirty="0" err="1"/>
                        <a:t>아스키코드</a:t>
                      </a:r>
                      <a:r>
                        <a:rPr lang="ko-KR" altLang="en-US" sz="1400" dirty="0"/>
                        <a:t> 값을 뺌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0 </a:t>
                      </a:r>
                      <a:r>
                        <a:rPr lang="ko-KR" altLang="en-US" sz="1400" dirty="0"/>
                        <a:t>이외의 값은 두 문자열의 </a:t>
                      </a:r>
                      <a:r>
                        <a:rPr lang="ko-KR" altLang="en-US" sz="1400" dirty="0" err="1"/>
                        <a:t>아스키코드</a:t>
                      </a:r>
                      <a:r>
                        <a:rPr lang="ko-KR" altLang="en-US" sz="1400" dirty="0"/>
                        <a:t> 값 차이를 나타내는데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그다지 활용할 일은 없고 단지 두 문자열이 다르다는 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67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024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문자열 입출력 함수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문자열을 </a:t>
            </a:r>
            <a:r>
              <a:rPr lang="ko-KR" altLang="en-US" sz="1600" dirty="0" err="1"/>
              <a:t>입력받는</a:t>
            </a:r>
            <a:r>
              <a:rPr lang="ko-KR" altLang="en-US" sz="1600" dirty="0"/>
              <a:t> 함수 </a:t>
            </a:r>
            <a:r>
              <a:rPr lang="en-US" altLang="ko-KR" sz="1600" dirty="0"/>
              <a:t>: gets( 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scanf</a:t>
            </a:r>
            <a:r>
              <a:rPr lang="en-US" altLang="ko-KR" sz="1600" dirty="0"/>
              <a:t>()</a:t>
            </a:r>
            <a:r>
              <a:rPr lang="ko-KR" altLang="en-US" sz="1600" dirty="0"/>
              <a:t>와 비슷한 기능으로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 입력 시 상대적으로 유용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최대 입력 문자는 널 문자를 고려해서 ‘배열크기 </a:t>
            </a:r>
            <a:r>
              <a:rPr lang="en-US" altLang="ko-KR" sz="1600" dirty="0"/>
              <a:t>–1’</a:t>
            </a:r>
            <a:r>
              <a:rPr lang="ko-KR" altLang="en-US" sz="1600" dirty="0"/>
              <a:t>까지 입력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Enter </a:t>
            </a:r>
            <a:r>
              <a:rPr lang="ko-KR" altLang="en-US" sz="1600" dirty="0"/>
              <a:t>키를 입력할 때까지 </a:t>
            </a:r>
            <a:r>
              <a:rPr lang="en-US" altLang="ko-KR" sz="1600" dirty="0" err="1"/>
              <a:t>ss</a:t>
            </a:r>
            <a:r>
              <a:rPr lang="ko-KR" altLang="en-US" sz="1600" dirty="0"/>
              <a:t>에 문자열을 받아들임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문자열을 출력하는 함수 </a:t>
            </a:r>
            <a:r>
              <a:rPr lang="en-US" altLang="ko-KR" sz="1600" dirty="0"/>
              <a:t>: puts( 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()</a:t>
            </a:r>
            <a:r>
              <a:rPr lang="ko-KR" altLang="en-US" sz="1600" dirty="0"/>
              <a:t>와 비슷한 기능으로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 출력 시 상대적으로 유용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‘</a:t>
            </a:r>
            <a:r>
              <a:rPr lang="en-US" altLang="ko-KR" sz="1600" dirty="0">
                <a:solidFill>
                  <a:prstClr val="black"/>
                </a:solidFill>
                <a:latin typeface="Garamond" panose="02020404030301010803" pitchFamily="18" charset="0"/>
              </a:rPr>
              <a:t>\</a:t>
            </a:r>
            <a:r>
              <a:rPr lang="en-US" altLang="ko-KR" sz="1600" dirty="0"/>
              <a:t>n’</a:t>
            </a:r>
            <a:r>
              <a:rPr lang="ko-KR" altLang="en-US" sz="1600" dirty="0"/>
              <a:t>이 없어도 출력한 후 자동으로 줄을 넘김</a:t>
            </a:r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r>
              <a:rPr lang="en-US" altLang="ko-KR" sz="1600" dirty="0"/>
              <a:t>   </a:t>
            </a:r>
          </a:p>
          <a:p>
            <a:pPr lvl="2"/>
            <a:endParaRPr lang="en-US" altLang="ko-KR" sz="16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14" y="3284984"/>
            <a:ext cx="35528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29" y="5689938"/>
            <a:ext cx="35433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621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문자열 입출력 함수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6465946" cy="3184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19" y="4725144"/>
            <a:ext cx="6444072" cy="171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5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문자열 입출력 함수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50" y="1628800"/>
            <a:ext cx="70104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41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800" b="1" dirty="0"/>
              <a:t>2</a:t>
            </a:r>
            <a:r>
              <a:rPr lang="ko-KR" altLang="en-US" sz="4800" b="1" dirty="0"/>
              <a:t>차원 배열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388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차원 배열의 기본 개념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차원 배열을 여러 개 연결한 것으로</a:t>
            </a:r>
            <a:r>
              <a:rPr lang="en-US" altLang="ko-KR" dirty="0"/>
              <a:t>, </a:t>
            </a:r>
            <a:r>
              <a:rPr lang="ko-KR" altLang="en-US" dirty="0"/>
              <a:t>두 개의 첨자 사용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‘</a:t>
            </a:r>
            <a:r>
              <a:rPr lang="en-US" altLang="ko-KR" dirty="0" err="1"/>
              <a:t>int</a:t>
            </a:r>
            <a:r>
              <a:rPr lang="en-US" altLang="ko-KR" dirty="0"/>
              <a:t> aa[3];’</a:t>
            </a:r>
            <a:r>
              <a:rPr lang="ko-KR" altLang="en-US" dirty="0"/>
              <a:t>으로 정의했다면 </a:t>
            </a:r>
            <a:r>
              <a:rPr lang="en-US" altLang="ko-KR" dirty="0"/>
              <a:t>aa [0], aa[1], aa[2]</a:t>
            </a:r>
            <a:r>
              <a:rPr lang="ko-KR" altLang="en-US" dirty="0"/>
              <a:t>라는 요소가 생성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이를 확장해서 </a:t>
            </a:r>
            <a:r>
              <a:rPr lang="en-US" altLang="ko-KR" dirty="0"/>
              <a:t>2</a:t>
            </a:r>
            <a:r>
              <a:rPr lang="ko-KR" altLang="en-US" dirty="0"/>
              <a:t>차원 배열 ‘</a:t>
            </a:r>
            <a:r>
              <a:rPr lang="en-US" altLang="ko-KR" dirty="0" err="1"/>
              <a:t>int</a:t>
            </a:r>
            <a:r>
              <a:rPr lang="en-US" altLang="ko-KR" dirty="0"/>
              <a:t> aa[3][4]’</a:t>
            </a:r>
            <a:r>
              <a:rPr lang="ko-KR" altLang="en-US" dirty="0"/>
              <a:t>를 정의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이때 앞의 </a:t>
            </a:r>
            <a:r>
              <a:rPr lang="en-US" altLang="ko-KR" dirty="0"/>
              <a:t>3</a:t>
            </a:r>
            <a:r>
              <a:rPr lang="ko-KR" altLang="en-US" dirty="0"/>
              <a:t>은 가로줄 수를</a:t>
            </a:r>
            <a:r>
              <a:rPr lang="en-US" altLang="ko-KR" dirty="0"/>
              <a:t>, </a:t>
            </a:r>
            <a:r>
              <a:rPr lang="ko-KR" altLang="en-US" dirty="0"/>
              <a:t>뒤의 </a:t>
            </a:r>
            <a:r>
              <a:rPr lang="en-US" altLang="ko-KR" dirty="0"/>
              <a:t>4</a:t>
            </a:r>
            <a:r>
              <a:rPr lang="ko-KR" altLang="en-US" dirty="0"/>
              <a:t>는 세로줄 수를 의미</a:t>
            </a:r>
            <a:r>
              <a:rPr lang="en-US" altLang="ko-KR" dirty="0"/>
              <a:t>(3</a:t>
            </a:r>
            <a:r>
              <a:rPr lang="ko-KR" altLang="en-US" dirty="0"/>
              <a:t>행 </a:t>
            </a:r>
            <a:r>
              <a:rPr lang="en-US" altLang="ko-KR" dirty="0"/>
              <a:t>4</a:t>
            </a:r>
            <a:r>
              <a:rPr lang="ko-KR" altLang="en-US" dirty="0" err="1"/>
              <a:t>열짜리</a:t>
            </a:r>
            <a:r>
              <a:rPr lang="ko-KR" altLang="en-US" dirty="0"/>
              <a:t> 배열이 생성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</a:t>
            </a:r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24" y="2450071"/>
            <a:ext cx="2733551" cy="10983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4913015"/>
            <a:ext cx="53149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35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배열의 기본 개념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971600" y="1772816"/>
            <a:ext cx="6396941" cy="43924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655" y="4438997"/>
            <a:ext cx="24098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51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배열의 기본 개념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1" y="1700808"/>
            <a:ext cx="6552728" cy="468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3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배열을 사용하는 이유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배열의 개념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여러 개의 변수를 나란히 연결하는 개념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박스</a:t>
            </a:r>
            <a:r>
              <a:rPr lang="en-US" altLang="ko-KR" sz="1600" dirty="0"/>
              <a:t>(</a:t>
            </a:r>
            <a:r>
              <a:rPr lang="ko-KR" altLang="en-US" sz="1600" dirty="0"/>
              <a:t>변수</a:t>
            </a:r>
            <a:r>
              <a:rPr lang="en-US" altLang="ko-KR" sz="1600" dirty="0"/>
              <a:t>)</a:t>
            </a:r>
            <a:r>
              <a:rPr lang="ko-KR" altLang="en-US" sz="1600" dirty="0"/>
              <a:t>를 한 줄로 붙이고</a:t>
            </a:r>
            <a:r>
              <a:rPr lang="en-US" altLang="ko-KR" sz="1600" dirty="0"/>
              <a:t>, </a:t>
            </a:r>
            <a:r>
              <a:rPr lang="ko-KR" altLang="en-US" sz="1600" dirty="0"/>
              <a:t>박스의 이름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aa</a:t>
            </a:r>
            <a:r>
              <a:rPr lang="en-US" altLang="ko-KR" sz="1600" dirty="0"/>
              <a:t>)</a:t>
            </a:r>
            <a:r>
              <a:rPr lang="ko-KR" altLang="en-US" sz="1600" dirty="0"/>
              <a:t>을 지정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각각의 박스는 </a:t>
            </a:r>
            <a:r>
              <a:rPr lang="en-US" altLang="ko-KR" sz="1600" dirty="0" err="1"/>
              <a:t>aa</a:t>
            </a:r>
            <a:r>
              <a:rPr lang="en-US" altLang="ko-KR" sz="1600" dirty="0"/>
              <a:t>[0], </a:t>
            </a:r>
            <a:r>
              <a:rPr lang="en-US" altLang="ko-KR" sz="1600" dirty="0" err="1"/>
              <a:t>aa</a:t>
            </a:r>
            <a:r>
              <a:rPr lang="en-US" altLang="ko-KR" sz="1600" dirty="0"/>
              <a:t>[1], … </a:t>
            </a:r>
            <a:r>
              <a:rPr lang="ko-KR" altLang="en-US" sz="1600" dirty="0"/>
              <a:t>과 같이 첨자를 붙임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573016"/>
            <a:ext cx="55721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배열의 기본 개념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629674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99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배열의 초기화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70580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48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배열의 초기화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62472"/>
            <a:ext cx="69342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70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배열의 초기화</a:t>
            </a:r>
            <a:endParaRPr lang="en-US" altLang="ko-KR" sz="2000" dirty="0"/>
          </a:p>
          <a:p>
            <a:pPr lvl="2"/>
            <a:r>
              <a:rPr lang="en-US" altLang="ko-KR" sz="1600" dirty="0"/>
              <a:t>3</a:t>
            </a:r>
            <a:r>
              <a:rPr lang="ko-KR" altLang="en-US" sz="1600" dirty="0"/>
              <a:t>행 </a:t>
            </a:r>
            <a:r>
              <a:rPr lang="en-US" altLang="ko-KR" sz="1600" dirty="0"/>
              <a:t>4</a:t>
            </a:r>
            <a:r>
              <a:rPr lang="ko-KR" altLang="en-US" sz="1600" dirty="0"/>
              <a:t>열의 배열이므로 </a:t>
            </a: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8-17] </a:t>
            </a:r>
            <a:r>
              <a:rPr lang="ko-KR" altLang="en-US" sz="1600" dirty="0"/>
              <a:t>과 같이 초기화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60848"/>
            <a:ext cx="60102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00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sz="2000" dirty="0"/>
              <a:t>3</a:t>
            </a:r>
            <a:r>
              <a:rPr lang="ko-KR" altLang="en-US" sz="2000" dirty="0"/>
              <a:t>차원 이상의 배열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2</a:t>
            </a:r>
            <a:r>
              <a:rPr lang="ko-KR" altLang="en-US" sz="1600" dirty="0"/>
              <a:t>차원 배열 위에 또 다른 </a:t>
            </a:r>
            <a:r>
              <a:rPr lang="en-US" altLang="ko-KR" sz="1600" dirty="0"/>
              <a:t>2</a:t>
            </a:r>
            <a:r>
              <a:rPr lang="ko-KR" altLang="en-US" sz="1600" dirty="0"/>
              <a:t>차원 배열을 쌓은 것</a:t>
            </a:r>
          </a:p>
          <a:p>
            <a:endParaRPr lang="en-US" altLang="ko-KR" sz="2000" dirty="0"/>
          </a:p>
          <a:p>
            <a:pPr marL="447675" lvl="2" indent="0">
              <a:buNone/>
            </a:pPr>
            <a:r>
              <a:rPr lang="en-US" altLang="ko-KR" sz="1600" dirty="0"/>
              <a:t>   </a:t>
            </a:r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92" y="2176462"/>
            <a:ext cx="70866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99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sz="1600" dirty="0"/>
              <a:t>3</a:t>
            </a:r>
            <a:r>
              <a:rPr lang="ko-KR" altLang="en-US" sz="1600" dirty="0"/>
              <a:t>차원 배열의 초기화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2</a:t>
            </a:r>
            <a:r>
              <a:rPr lang="ko-KR" altLang="en-US" sz="1600" dirty="0"/>
              <a:t>차원 배열의 초기화를 한번 더 하는 개념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콤마로 분리하고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전체를 다시 블록으로 묶음</a:t>
            </a:r>
          </a:p>
          <a:p>
            <a:pPr lvl="1"/>
            <a:endParaRPr lang="en-US" altLang="ko-KR" sz="1600" dirty="0"/>
          </a:p>
          <a:p>
            <a:pPr marL="447675" lvl="2" indent="0">
              <a:buNone/>
            </a:pPr>
            <a:r>
              <a:rPr lang="en-US" altLang="ko-KR" sz="1600" dirty="0"/>
              <a:t>   </a:t>
            </a:r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2492896"/>
            <a:ext cx="3840366" cy="400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243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예제 모음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1970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20]</a:t>
            </a:r>
            <a:r>
              <a:rPr lang="ko-KR" altLang="en-US" dirty="0"/>
              <a:t> 입력된 문자열을 반대 순서로 출력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94" y="2481262"/>
            <a:ext cx="70389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608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20]</a:t>
            </a:r>
            <a:r>
              <a:rPr lang="ko-KR" altLang="en-US" dirty="0"/>
              <a:t> 입력된 문자열을 반대 순서로 출력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17" y="923925"/>
            <a:ext cx="70008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71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21]</a:t>
            </a:r>
            <a:r>
              <a:rPr lang="ko-KR" altLang="en-US" dirty="0"/>
              <a:t> 대문자와 소문자의 변환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01" y="2343150"/>
            <a:ext cx="70294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7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배열을 사용하는 이유</a:t>
            </a:r>
            <a:endParaRPr lang="en-US" altLang="ko-KR" sz="2000" dirty="0"/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57" y="1628800"/>
            <a:ext cx="5649763" cy="47183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638"/>
          <a:stretch/>
        </p:blipFill>
        <p:spPr>
          <a:xfrm>
            <a:off x="5962451" y="4968315"/>
            <a:ext cx="2314575" cy="16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81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21]</a:t>
            </a:r>
            <a:r>
              <a:rPr lang="ko-KR" altLang="en-US" dirty="0"/>
              <a:t> 대문자와 소문자의 변환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51347"/>
          <a:stretch/>
        </p:blipFill>
        <p:spPr>
          <a:xfrm>
            <a:off x="1752972" y="923553"/>
            <a:ext cx="5638056" cy="28636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97FEE9-7676-4D1B-B3B2-43811EBFF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75"/>
          <a:stretch/>
        </p:blipFill>
        <p:spPr>
          <a:xfrm>
            <a:off x="1752972" y="3787193"/>
            <a:ext cx="5638056" cy="30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328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22]</a:t>
            </a:r>
            <a:r>
              <a:rPr lang="ko-KR" altLang="en-US" dirty="0"/>
              <a:t> 구구단의 결과를 </a:t>
            </a:r>
            <a:r>
              <a:rPr lang="en-US" altLang="ko-KR" dirty="0"/>
              <a:t>2</a:t>
            </a:r>
            <a:r>
              <a:rPr lang="ko-KR" altLang="en-US" dirty="0"/>
              <a:t>차원 배열에 저장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38" y="1772816"/>
            <a:ext cx="70485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341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22]</a:t>
            </a:r>
            <a:r>
              <a:rPr lang="ko-KR" altLang="en-US" dirty="0"/>
              <a:t> 구구단의 결과를 </a:t>
            </a:r>
            <a:r>
              <a:rPr lang="en-US" altLang="ko-KR" dirty="0"/>
              <a:t>2</a:t>
            </a:r>
            <a:r>
              <a:rPr lang="ko-KR" altLang="en-US" dirty="0"/>
              <a:t>차원 배열에 저장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24744"/>
            <a:ext cx="69627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277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23]</a:t>
            </a:r>
            <a:r>
              <a:rPr lang="ko-KR" altLang="en-US" dirty="0"/>
              <a:t> 문자열 내 특정 문자의 변환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92" y="2228850"/>
            <a:ext cx="7048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536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23]</a:t>
            </a:r>
            <a:r>
              <a:rPr lang="ko-KR" altLang="en-US" dirty="0"/>
              <a:t> 문자열 내 특정 문자의 변환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45613"/>
            <a:ext cx="6612260" cy="586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19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412776"/>
            <a:ext cx="3528392" cy="216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  <a:latin typeface="+mj-lt"/>
              </a:rPr>
              <a:t>감사합니다</a:t>
            </a:r>
            <a:r>
              <a:rPr lang="en-US" altLang="ko-KR" sz="4000" b="1" dirty="0">
                <a:solidFill>
                  <a:schemeClr val="tx2"/>
                </a:solidFill>
                <a:latin typeface="+mj-lt"/>
              </a:rPr>
              <a:t>!</a:t>
            </a:r>
            <a:endParaRPr lang="ko-KR" altLang="en-US" sz="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891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배열을 사용하는 이유</a:t>
            </a:r>
            <a:endParaRPr lang="en-US" altLang="ko-KR" sz="2000" dirty="0"/>
          </a:p>
          <a:p>
            <a:pPr lvl="1"/>
            <a:r>
              <a:rPr lang="ko-KR" altLang="en-US" sz="1600" dirty="0"/>
              <a:t>배열의 선언 방법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r>
              <a:rPr lang="ko-KR" altLang="en-US" sz="1600" dirty="0"/>
              <a:t>변수 </a:t>
            </a:r>
            <a:r>
              <a:rPr lang="en-US" altLang="ko-KR" sz="1600" dirty="0"/>
              <a:t>4</a:t>
            </a:r>
            <a:r>
              <a:rPr lang="ko-KR" altLang="en-US" sz="1600" dirty="0"/>
              <a:t>개를 담은 정수형 배열을 선언의</a:t>
            </a:r>
            <a:r>
              <a:rPr lang="en-US" altLang="ko-KR" sz="1600" dirty="0"/>
              <a:t> </a:t>
            </a:r>
            <a:r>
              <a:rPr lang="ko-KR" altLang="en-US" sz="1600" dirty="0"/>
              <a:t>예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배열을 사용하지 않는다면 각각의 변수를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b, c, d;</a:t>
            </a:r>
            <a:r>
              <a:rPr lang="ko-KR" altLang="en-US" sz="1600" dirty="0"/>
              <a:t>와 같이 선언해야 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배열의 경우에는 첨자를 사용하여 </a:t>
            </a:r>
            <a:r>
              <a:rPr lang="en-US" altLang="ko-KR" sz="1600" dirty="0"/>
              <a:t>aa[0], aa[1], aa[2], aa[3]</a:t>
            </a:r>
            <a:r>
              <a:rPr lang="ko-KR" altLang="en-US" sz="1600" dirty="0"/>
              <a:t>과 같이 선언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배열을 </a:t>
            </a:r>
            <a:r>
              <a:rPr lang="en-US" altLang="ko-KR" sz="1600" dirty="0"/>
              <a:t>4</a:t>
            </a:r>
            <a:r>
              <a:rPr lang="ko-KR" altLang="en-US" sz="1600" dirty="0"/>
              <a:t>개 선언할 때는 첨자를 </a:t>
            </a:r>
            <a:r>
              <a:rPr lang="en-US" altLang="ko-KR" sz="1600" dirty="0"/>
              <a:t>1~4</a:t>
            </a:r>
            <a:r>
              <a:rPr lang="ko-KR" altLang="en-US" sz="1600" dirty="0"/>
              <a:t>가 아닌 </a:t>
            </a:r>
            <a:r>
              <a:rPr lang="en-US" altLang="ko-KR" sz="1600" dirty="0"/>
              <a:t>0~3</a:t>
            </a:r>
            <a:r>
              <a:rPr lang="ko-KR" altLang="en-US" sz="1600" dirty="0"/>
              <a:t>을 사용 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52630"/>
            <a:ext cx="33432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96952"/>
            <a:ext cx="33147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119099"/>
            <a:ext cx="7056784" cy="112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20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배열을 사용하는 이유</a:t>
            </a:r>
            <a:endParaRPr lang="en-US" altLang="ko-KR" sz="20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78" y="1661914"/>
            <a:ext cx="5832076" cy="44017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42" y="6041822"/>
            <a:ext cx="5826287" cy="4455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767" y="5103110"/>
            <a:ext cx="2016224" cy="133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1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배열의 활용 범위</a:t>
            </a:r>
            <a:endParaRPr lang="en-US" altLang="ko-KR" sz="2000" dirty="0"/>
          </a:p>
          <a:p>
            <a:pPr lvl="1"/>
            <a:r>
              <a:rPr lang="ko-KR" altLang="en-US" sz="1600" b="0" dirty="0"/>
              <a:t>배열의 첨자가 순서대로 변할 수 있도록 반복문과 함께 활용해야만 배열의 효율성이 극대화</a:t>
            </a:r>
            <a:endParaRPr lang="en-US" altLang="ko-KR" sz="1600" b="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for</a:t>
            </a:r>
            <a:r>
              <a:rPr lang="ko-KR" altLang="en-US" sz="1600" dirty="0"/>
              <a:t>문을 네 번 돌면서 </a:t>
            </a:r>
            <a:r>
              <a:rPr lang="en-US" altLang="ko-KR" sz="1600" dirty="0"/>
              <a:t>aa[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</a:t>
            </a:r>
            <a:r>
              <a:rPr lang="ko-KR" altLang="en-US" sz="1600" dirty="0"/>
              <a:t>의 첨자가 </a:t>
            </a:r>
            <a:r>
              <a:rPr lang="en-US" altLang="ko-KR" sz="1600" dirty="0"/>
              <a:t>aa[0]~aa[3]</a:t>
            </a:r>
            <a:r>
              <a:rPr lang="ko-KR" altLang="en-US" sz="1600" dirty="0"/>
              <a:t>으로 변하게 하면 변수 </a:t>
            </a:r>
            <a:r>
              <a:rPr lang="en-US" altLang="ko-KR" sz="1600" dirty="0"/>
              <a:t>4</a:t>
            </a:r>
            <a:r>
              <a:rPr lang="ko-KR" altLang="en-US" sz="1600" dirty="0"/>
              <a:t>개에 자동으로 값이 입력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01" y="2307332"/>
            <a:ext cx="5314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2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배열의 활용 범위</a:t>
            </a:r>
            <a:endParaRPr lang="en-US" altLang="ko-KR" sz="20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06" y="1700808"/>
            <a:ext cx="6174828" cy="39689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06" y="5654994"/>
            <a:ext cx="6174828" cy="10010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5010032"/>
            <a:ext cx="2069579" cy="141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6174</TotalTime>
  <Words>1562</Words>
  <Application>Microsoft Office PowerPoint</Application>
  <PresentationFormat>화면 슬라이드 쇼(4:3)</PresentationFormat>
  <Paragraphs>378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3" baseType="lpstr">
      <vt:lpstr>HY견고딕</vt:lpstr>
      <vt:lpstr>굴림</vt:lpstr>
      <vt:lpstr>맑은 고딕</vt:lpstr>
      <vt:lpstr>Arial</vt:lpstr>
      <vt:lpstr>Garamond</vt:lpstr>
      <vt:lpstr>Tahoma</vt:lpstr>
      <vt:lpstr>Wingdings</vt:lpstr>
      <vt:lpstr>Office 테마</vt:lpstr>
      <vt:lpstr>Chapter 08 배열</vt:lpstr>
      <vt:lpstr>PowerPoint 프레젠테이션</vt:lpstr>
      <vt:lpstr>PowerPoint 프레젠테이션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1. 배열의 이해 </vt:lpstr>
      <vt:lpstr>PowerPoint 프레젠테이션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2. 배열과 문자열</vt:lpstr>
      <vt:lpstr>PowerPoint 프레젠테이션</vt:lpstr>
      <vt:lpstr>3. 2차원 배열</vt:lpstr>
      <vt:lpstr>3. 2차원 배열</vt:lpstr>
      <vt:lpstr>3. 2차원 배열</vt:lpstr>
      <vt:lpstr>3. 2차원 배열</vt:lpstr>
      <vt:lpstr>3. 2차원 배열</vt:lpstr>
      <vt:lpstr>3. 2차원 배열</vt:lpstr>
      <vt:lpstr>3. 2차원 배열</vt:lpstr>
      <vt:lpstr>3. 2차원 배열</vt:lpstr>
      <vt:lpstr>3. 2차원 배열</vt:lpstr>
      <vt:lpstr>PowerPoint 프레젠테이션</vt:lpstr>
      <vt:lpstr>[예제모음 20] 입력된 문자열을 반대 순서로 출력 </vt:lpstr>
      <vt:lpstr>[예제모음 20] 입력된 문자열을 반대 순서로 출력 </vt:lpstr>
      <vt:lpstr>[예제모음 21] 대문자와 소문자의 변환</vt:lpstr>
      <vt:lpstr>[예제모음 21] 대문자와 소문자의 변환</vt:lpstr>
      <vt:lpstr>[예제모음 22] 구구단의 결과를 2차원 배열에 저장</vt:lpstr>
      <vt:lpstr>[예제모음 22] 구구단의 결과를 2차원 배열에 저장</vt:lpstr>
      <vt:lpstr>[예제모음 23] 문자열 내 특정 문자의 변환</vt:lpstr>
      <vt:lpstr>[예제모음 23] 문자열 내 특정 문자의 변환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WSU</cp:lastModifiedBy>
  <cp:revision>788</cp:revision>
  <dcterms:created xsi:type="dcterms:W3CDTF">2012-07-11T10:23:22Z</dcterms:created>
  <dcterms:modified xsi:type="dcterms:W3CDTF">2022-08-03T06:05:10Z</dcterms:modified>
</cp:coreProperties>
</file>