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37863A1-54F7-428E-9109-03BACEC2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774F60-10DA-4D7F-BC9C-E9FBFFB38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687286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F9EB1F5-0A3E-446D-B428-00D62197A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654710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02F56B-C569-7817-B9B1-C710BAAA62EF}"/>
              </a:ext>
            </a:extLst>
          </p:cNvPr>
          <p:cNvSpPr>
            <a:spLocks noGrp="1"/>
          </p:cNvSpPr>
          <p:nvPr>
            <p:ph type="ctrTitle"/>
          </p:nvPr>
        </p:nvSpPr>
        <p:spPr>
          <a:xfrm>
            <a:off x="1468140" y="1385822"/>
            <a:ext cx="5260170" cy="2876305"/>
          </a:xfrm>
        </p:spPr>
        <p:txBody>
          <a:bodyPr>
            <a:normAutofit/>
          </a:bodyPr>
          <a:lstStyle/>
          <a:p>
            <a:r>
              <a:rPr lang="en-US" sz="6100">
                <a:solidFill>
                  <a:schemeClr val="bg1"/>
                </a:solidFill>
              </a:rPr>
              <a:t>ADVENTURE WORKS</a:t>
            </a:r>
          </a:p>
        </p:txBody>
      </p:sp>
      <p:sp>
        <p:nvSpPr>
          <p:cNvPr id="3" name="Subtitle 2">
            <a:extLst>
              <a:ext uri="{FF2B5EF4-FFF2-40B4-BE49-F238E27FC236}">
                <a16:creationId xmlns:a16="http://schemas.microsoft.com/office/drawing/2014/main" id="{0827D0BB-69E9-205B-1822-3212FB98A488}"/>
              </a:ext>
            </a:extLst>
          </p:cNvPr>
          <p:cNvSpPr>
            <a:spLocks noGrp="1"/>
          </p:cNvSpPr>
          <p:nvPr>
            <p:ph type="subTitle" idx="1"/>
          </p:nvPr>
        </p:nvSpPr>
        <p:spPr>
          <a:xfrm>
            <a:off x="1468140" y="4533060"/>
            <a:ext cx="5260170" cy="952308"/>
          </a:xfrm>
        </p:spPr>
        <p:txBody>
          <a:bodyPr>
            <a:normAutofit/>
          </a:bodyPr>
          <a:lstStyle/>
          <a:p>
            <a:endParaRPr lang="en-US" dirty="0">
              <a:solidFill>
                <a:schemeClr val="bg1"/>
              </a:solidFill>
            </a:endParaRPr>
          </a:p>
        </p:txBody>
      </p:sp>
      <p:cxnSp>
        <p:nvCxnSpPr>
          <p:cNvPr id="57" name="Straight Connector 56">
            <a:extLst>
              <a:ext uri="{FF2B5EF4-FFF2-40B4-BE49-F238E27FC236}">
                <a16:creationId xmlns:a16="http://schemas.microsoft.com/office/drawing/2014/main" id="{55C1F48A-3DEE-477F-9F90-15D411D98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20785" y="4397593"/>
            <a:ext cx="475488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6BBA973-1AC5-E9A7-E6F3-61B591031CB3}"/>
              </a:ext>
            </a:extLst>
          </p:cNvPr>
          <p:cNvSpPr txBox="1"/>
          <p:nvPr/>
        </p:nvSpPr>
        <p:spPr>
          <a:xfrm>
            <a:off x="7697533" y="742355"/>
            <a:ext cx="4217376" cy="3539430"/>
          </a:xfrm>
          <a:prstGeom prst="rect">
            <a:avLst/>
          </a:prstGeom>
          <a:noFill/>
        </p:spPr>
        <p:txBody>
          <a:bodyPr wrap="square" rtlCol="0">
            <a:spAutoFit/>
          </a:bodyPr>
          <a:lstStyle/>
          <a:p>
            <a:r>
              <a:rPr lang="en-US" sz="2800" dirty="0"/>
              <a:t>By Group.1</a:t>
            </a:r>
          </a:p>
          <a:p>
            <a:endParaRPr lang="en-US" sz="2800" dirty="0"/>
          </a:p>
          <a:p>
            <a:r>
              <a:rPr lang="en-US" sz="2800" dirty="0"/>
              <a:t>Mr. </a:t>
            </a:r>
            <a:r>
              <a:rPr lang="en-US" sz="2800" dirty="0" err="1"/>
              <a:t>Vyankatesh</a:t>
            </a:r>
            <a:r>
              <a:rPr lang="en-US" sz="2800" dirty="0"/>
              <a:t> </a:t>
            </a:r>
            <a:r>
              <a:rPr lang="en-US" sz="2800" dirty="0" err="1"/>
              <a:t>Magnur</a:t>
            </a:r>
            <a:endParaRPr lang="en-US" sz="2800" dirty="0"/>
          </a:p>
          <a:p>
            <a:r>
              <a:rPr lang="en-US" sz="2800" dirty="0"/>
              <a:t>Mr. </a:t>
            </a:r>
            <a:r>
              <a:rPr lang="en-US" sz="2800" dirty="0" err="1"/>
              <a:t>ArjunSingh</a:t>
            </a:r>
            <a:r>
              <a:rPr lang="en-US" sz="2800" dirty="0"/>
              <a:t> </a:t>
            </a:r>
          </a:p>
          <a:p>
            <a:r>
              <a:rPr lang="en-US" sz="2800" dirty="0"/>
              <a:t>Miss. Sharmila Shetty</a:t>
            </a:r>
          </a:p>
          <a:p>
            <a:r>
              <a:rPr lang="en-US" sz="2800" dirty="0"/>
              <a:t>Miss. </a:t>
            </a:r>
            <a:r>
              <a:rPr lang="en-US" sz="2800" dirty="0" err="1"/>
              <a:t>Dhanya</a:t>
            </a:r>
            <a:r>
              <a:rPr lang="en-US" sz="2800" dirty="0"/>
              <a:t> D Shetty</a:t>
            </a:r>
          </a:p>
          <a:p>
            <a:r>
              <a:rPr lang="en-US" sz="2800" dirty="0"/>
              <a:t>Mrs. </a:t>
            </a:r>
            <a:r>
              <a:rPr lang="en-US" sz="2800" dirty="0" err="1"/>
              <a:t>Krutika</a:t>
            </a:r>
            <a:r>
              <a:rPr lang="en-US" sz="2800" dirty="0"/>
              <a:t> </a:t>
            </a:r>
            <a:r>
              <a:rPr lang="en-US" sz="2800" dirty="0" err="1"/>
              <a:t>Chougule</a:t>
            </a:r>
            <a:endParaRPr lang="en-US" sz="2800" dirty="0"/>
          </a:p>
          <a:p>
            <a:r>
              <a:rPr lang="en-US" sz="2800" dirty="0"/>
              <a:t>Mr. Sahil Palande</a:t>
            </a:r>
          </a:p>
        </p:txBody>
      </p:sp>
    </p:spTree>
    <p:extLst>
      <p:ext uri="{BB962C8B-B14F-4D97-AF65-F5344CB8AC3E}">
        <p14:creationId xmlns:p14="http://schemas.microsoft.com/office/powerpoint/2010/main" val="421038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51C588E-6338-2834-485D-E2EC2DF3B326}"/>
              </a:ext>
            </a:extLst>
          </p:cNvPr>
          <p:cNvSpPr>
            <a:spLocks noGrp="1"/>
          </p:cNvSpPr>
          <p:nvPr>
            <p:ph type="title"/>
          </p:nvPr>
        </p:nvSpPr>
        <p:spPr>
          <a:xfrm>
            <a:off x="7535825" y="982132"/>
            <a:ext cx="3360772" cy="1303867"/>
          </a:xfrm>
        </p:spPr>
        <p:txBody>
          <a:bodyPr>
            <a:normAutofit fontScale="90000"/>
          </a:bodyPr>
          <a:lstStyle/>
          <a:p>
            <a:r>
              <a:rPr lang="en-US" b="1" u="sng" dirty="0"/>
              <a:t>Power BI Dashboard</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AD81307-7DDD-496F-E120-978803B86CBC}"/>
              </a:ext>
            </a:extLst>
          </p:cNvPr>
          <p:cNvPicPr>
            <a:picLocks noChangeAspect="1"/>
          </p:cNvPicPr>
          <p:nvPr/>
        </p:nvPicPr>
        <p:blipFill rotWithShape="1">
          <a:blip r:embed="rId5"/>
          <a:srcRect l="664" r="22386" b="-1"/>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7F308BD7-02C1-B530-C5D9-EF644274FED1}"/>
              </a:ext>
            </a:extLst>
          </p:cNvPr>
          <p:cNvSpPr>
            <a:spLocks noGrp="1"/>
          </p:cNvSpPr>
          <p:nvPr>
            <p:ph idx="1"/>
          </p:nvPr>
        </p:nvSpPr>
        <p:spPr>
          <a:xfrm>
            <a:off x="7535824" y="2556932"/>
            <a:ext cx="3360771" cy="3318936"/>
          </a:xfrm>
        </p:spPr>
        <p:txBody>
          <a:bodyPr>
            <a:normAutofit lnSpcReduction="10000"/>
          </a:bodyPr>
          <a:lstStyle/>
          <a:p>
            <a:r>
              <a:rPr lang="en-US" dirty="0"/>
              <a:t>And finally we have Power BI Dashboard that shows Sum of Profit, Sum of Sales Amount, Sum of Total Product Cost &amp; Sum of Total Amt followed with year and Region slicer.</a:t>
            </a:r>
          </a:p>
          <a:p>
            <a:endParaRPr lang="en-US" dirty="0"/>
          </a:p>
        </p:txBody>
      </p:sp>
    </p:spTree>
    <p:extLst>
      <p:ext uri="{BB962C8B-B14F-4D97-AF65-F5344CB8AC3E}">
        <p14:creationId xmlns:p14="http://schemas.microsoft.com/office/powerpoint/2010/main" val="185325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flowers on a green background">
            <a:extLst>
              <a:ext uri="{FF2B5EF4-FFF2-40B4-BE49-F238E27FC236}">
                <a16:creationId xmlns:a16="http://schemas.microsoft.com/office/drawing/2014/main" id="{85BC3C3B-7061-F752-9EDC-657C5C4AA748}"/>
              </a:ext>
            </a:extLst>
          </p:cNvPr>
          <p:cNvPicPr>
            <a:picLocks noChangeAspect="1"/>
          </p:cNvPicPr>
          <p:nvPr/>
        </p:nvPicPr>
        <p:blipFill rotWithShape="1">
          <a:blip r:embed="rId2">
            <a:alphaModFix amt="35000"/>
          </a:blip>
          <a:srcRect t="5064" b="10666"/>
          <a:stretch/>
        </p:blipFill>
        <p:spPr>
          <a:xfrm>
            <a:off x="0" y="270174"/>
            <a:ext cx="12191980" cy="6857990"/>
          </a:xfrm>
          <a:prstGeom prst="rect">
            <a:avLst/>
          </a:prstGeom>
        </p:spPr>
      </p:pic>
      <p:sp>
        <p:nvSpPr>
          <p:cNvPr id="2" name="Title 1">
            <a:extLst>
              <a:ext uri="{FF2B5EF4-FFF2-40B4-BE49-F238E27FC236}">
                <a16:creationId xmlns:a16="http://schemas.microsoft.com/office/drawing/2014/main" id="{6034BFBA-4666-CAB0-C642-212B867BB555}"/>
              </a:ext>
            </a:extLst>
          </p:cNvPr>
          <p:cNvSpPr>
            <a:spLocks noGrp="1"/>
          </p:cNvSpPr>
          <p:nvPr>
            <p:ph type="title"/>
          </p:nvPr>
        </p:nvSpPr>
        <p:spPr>
          <a:xfrm>
            <a:off x="1295402" y="982132"/>
            <a:ext cx="9601196" cy="1303867"/>
          </a:xfrm>
        </p:spPr>
        <p:txBody>
          <a:bodyPr>
            <a:normAutofit/>
          </a:bodyPr>
          <a:lstStyle/>
          <a:p>
            <a:r>
              <a:rPr lang="en-US" sz="6000" b="1" u="sng" dirty="0">
                <a:solidFill>
                  <a:srgbClr val="FFFFFF"/>
                </a:solidFill>
              </a:rPr>
              <a:t>Thankyou</a:t>
            </a:r>
          </a:p>
        </p:txBody>
      </p:sp>
      <p:cxnSp>
        <p:nvCxnSpPr>
          <p:cNvPr id="18" name="Straight Connector 17">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7" name="Content Placeholder 6">
            <a:extLst>
              <a:ext uri="{FF2B5EF4-FFF2-40B4-BE49-F238E27FC236}">
                <a16:creationId xmlns:a16="http://schemas.microsoft.com/office/drawing/2014/main" id="{ADB60850-65E7-4995-2FDC-F992D22A7EC2}"/>
              </a:ext>
            </a:extLst>
          </p:cNvPr>
          <p:cNvSpPr>
            <a:spLocks noGrp="1"/>
          </p:cNvSpPr>
          <p:nvPr>
            <p:ph idx="1"/>
          </p:nvPr>
        </p:nvSpPr>
        <p:spPr>
          <a:xfrm>
            <a:off x="1295401" y="2556932"/>
            <a:ext cx="9601196" cy="3318936"/>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5579970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 name="Picture 4" descr="A logo for a company&#10;&#10;Description automatically generated">
            <a:extLst>
              <a:ext uri="{FF2B5EF4-FFF2-40B4-BE49-F238E27FC236}">
                <a16:creationId xmlns:a16="http://schemas.microsoft.com/office/drawing/2014/main" id="{017F5485-D643-CEFC-F1AF-C5049EFD35D0}"/>
              </a:ext>
            </a:extLst>
          </p:cNvPr>
          <p:cNvPicPr>
            <a:picLocks noChangeAspect="1"/>
          </p:cNvPicPr>
          <p:nvPr/>
        </p:nvPicPr>
        <p:blipFill rotWithShape="1">
          <a:blip r:embed="rId3">
            <a:alphaModFix amt="25000"/>
          </a:blip>
          <a:srcRect t="20436" r="1" b="16620"/>
          <a:stretch/>
        </p:blipFill>
        <p:spPr>
          <a:xfrm>
            <a:off x="486138" y="496959"/>
            <a:ext cx="11227442" cy="5883295"/>
          </a:xfrm>
          <a:prstGeom prst="rect">
            <a:avLst/>
          </a:prstGeom>
        </p:spPr>
      </p:pic>
      <p:sp>
        <p:nvSpPr>
          <p:cNvPr id="35" name="Rectangle 3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E5BCF22-CF66-F8C3-6938-9873197451DA}"/>
              </a:ext>
            </a:extLst>
          </p:cNvPr>
          <p:cNvSpPr>
            <a:spLocks noGrp="1"/>
          </p:cNvSpPr>
          <p:nvPr>
            <p:ph type="title"/>
          </p:nvPr>
        </p:nvSpPr>
        <p:spPr>
          <a:xfrm>
            <a:off x="1295402" y="982132"/>
            <a:ext cx="9601196" cy="2172548"/>
          </a:xfrm>
        </p:spPr>
        <p:txBody>
          <a:bodyPr>
            <a:normAutofit/>
          </a:bodyPr>
          <a:lstStyle/>
          <a:p>
            <a:pPr>
              <a:lnSpc>
                <a:spcPct val="90000"/>
              </a:lnSpc>
            </a:pPr>
            <a:r>
              <a:rPr lang="en-US" sz="4100" b="1" u="sng" dirty="0">
                <a:solidFill>
                  <a:schemeClr val="tx1"/>
                </a:solidFill>
              </a:rPr>
              <a:t>Introduction</a:t>
            </a:r>
            <a:br>
              <a:rPr lang="en-US" sz="4100" b="1" u="sng" dirty="0">
                <a:solidFill>
                  <a:schemeClr val="tx1"/>
                </a:solidFill>
              </a:rPr>
            </a:br>
            <a:endParaRPr lang="en-US" sz="4100" b="1" u="sng" dirty="0">
              <a:solidFill>
                <a:schemeClr val="tx1"/>
              </a:solidFill>
            </a:endParaRPr>
          </a:p>
        </p:txBody>
      </p:sp>
      <p:cxnSp>
        <p:nvCxnSpPr>
          <p:cNvPr id="37" name="Straight Connector 3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4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1" name="Picture 4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3" name="Picture 4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9BB219D1-ECD8-B897-1C16-83AE17D7FBC4}"/>
              </a:ext>
            </a:extLst>
          </p:cNvPr>
          <p:cNvSpPr>
            <a:spLocks noGrp="1"/>
          </p:cNvSpPr>
          <p:nvPr>
            <p:ph idx="1"/>
          </p:nvPr>
        </p:nvSpPr>
        <p:spPr>
          <a:xfrm>
            <a:off x="1295401" y="2556932"/>
            <a:ext cx="9601196" cy="3318936"/>
          </a:xfrm>
        </p:spPr>
        <p:txBody>
          <a:bodyPr>
            <a:normAutofit/>
          </a:bodyPr>
          <a:lstStyle/>
          <a:p>
            <a:pPr>
              <a:lnSpc>
                <a:spcPct val="90000"/>
              </a:lnSpc>
              <a:spcAft>
                <a:spcPts val="800"/>
              </a:spcAft>
            </a:pPr>
            <a:r>
              <a:rPr lang="en-IN" sz="1700">
                <a:solidFill>
                  <a:schemeClr val="tx1"/>
                </a:solidFill>
                <a:effectLst/>
                <a:latin typeface="Calibri" panose="020F0502020204030204" pitchFamily="34" charset="0"/>
                <a:ea typeface="Calibri" panose="020F0502020204030204" pitchFamily="34" charset="0"/>
              </a:rPr>
              <a:t>Adventure Works Cycles,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p>
          <a:p>
            <a:pPr>
              <a:lnSpc>
                <a:spcPct val="90000"/>
              </a:lnSpc>
              <a:spcAft>
                <a:spcPts val="800"/>
              </a:spcAft>
            </a:pPr>
            <a:r>
              <a:rPr lang="en-IN" sz="1700">
                <a:solidFill>
                  <a:schemeClr val="tx1"/>
                </a:solidFill>
                <a:effectLst/>
                <a:latin typeface="Calibri" panose="020F0502020204030204" pitchFamily="34" charset="0"/>
                <a:ea typeface="Calibri" panose="020F0502020204030204" pitchFamily="34" charset="0"/>
              </a:rPr>
              <a:t>In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p>
          <a:p>
            <a:pPr>
              <a:lnSpc>
                <a:spcPct val="90000"/>
              </a:lnSpc>
              <a:spcAft>
                <a:spcPts val="800"/>
              </a:spcAft>
            </a:pPr>
            <a:r>
              <a:rPr lang="en-IN" sz="1700">
                <a:solidFill>
                  <a:schemeClr val="tx1"/>
                </a:solidFill>
                <a:effectLst/>
                <a:latin typeface="Calibri" panose="020F0502020204030204" pitchFamily="34" charset="0"/>
                <a:ea typeface="Calibri" panose="020F0502020204030204" pitchFamily="34"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p>
          <a:p>
            <a:pPr>
              <a:lnSpc>
                <a:spcPct val="90000"/>
              </a:lnSpc>
            </a:pPr>
            <a:endParaRPr lang="en-US" sz="1700">
              <a:solidFill>
                <a:schemeClr val="tx1"/>
              </a:solidFill>
            </a:endParaRPr>
          </a:p>
        </p:txBody>
      </p:sp>
    </p:spTree>
    <p:extLst>
      <p:ext uri="{BB962C8B-B14F-4D97-AF65-F5344CB8AC3E}">
        <p14:creationId xmlns:p14="http://schemas.microsoft.com/office/powerpoint/2010/main" val="12513363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 name="Content Placeholder 4" descr="A hand holding a dart board&#10;&#10;Description automatically generated">
            <a:extLst>
              <a:ext uri="{FF2B5EF4-FFF2-40B4-BE49-F238E27FC236}">
                <a16:creationId xmlns:a16="http://schemas.microsoft.com/office/drawing/2014/main" id="{07A98CE7-A31B-58B3-3869-99DED1EB09E2}"/>
              </a:ext>
            </a:extLst>
          </p:cNvPr>
          <p:cNvPicPr>
            <a:picLocks noChangeAspect="1"/>
          </p:cNvPicPr>
          <p:nvPr/>
        </p:nvPicPr>
        <p:blipFill rotWithShape="1">
          <a:blip r:embed="rId3">
            <a:alphaModFix amt="25000"/>
          </a:blip>
          <a:srcRect b="12665"/>
          <a:stretch/>
        </p:blipFill>
        <p:spPr>
          <a:xfrm flipH="1">
            <a:off x="486138" y="486568"/>
            <a:ext cx="11227442" cy="5883295"/>
          </a:xfrm>
          <a:prstGeom prst="rect">
            <a:avLst/>
          </a:prstGeom>
        </p:spPr>
      </p:pic>
      <p:sp>
        <p:nvSpPr>
          <p:cNvPr id="16" name="Rectangle 15">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64F012-8732-F54A-0D26-77ED8A26953E}"/>
              </a:ext>
            </a:extLst>
          </p:cNvPr>
          <p:cNvSpPr>
            <a:spLocks noGrp="1"/>
          </p:cNvSpPr>
          <p:nvPr>
            <p:ph type="title"/>
          </p:nvPr>
        </p:nvSpPr>
        <p:spPr>
          <a:xfrm>
            <a:off x="1295402" y="982132"/>
            <a:ext cx="9601196" cy="1303867"/>
          </a:xfrm>
        </p:spPr>
        <p:txBody>
          <a:bodyPr>
            <a:normAutofit/>
          </a:bodyPr>
          <a:lstStyle/>
          <a:p>
            <a:r>
              <a:rPr lang="en-US" b="1" u="sng" dirty="0">
                <a:solidFill>
                  <a:schemeClr val="tx1"/>
                </a:solidFill>
              </a:rPr>
              <a:t>Objective…..</a:t>
            </a:r>
          </a:p>
        </p:txBody>
      </p:sp>
      <p:cxnSp>
        <p:nvCxnSpPr>
          <p:cNvPr id="18" name="Straight Connector 17">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21"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2" name="Picture 21">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3"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4" name="Picture 23">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9" name="Content Placeholder 8">
            <a:extLst>
              <a:ext uri="{FF2B5EF4-FFF2-40B4-BE49-F238E27FC236}">
                <a16:creationId xmlns:a16="http://schemas.microsoft.com/office/drawing/2014/main" id="{7AD10B42-4C24-665B-75F2-1F911B350BAF}"/>
              </a:ext>
            </a:extLst>
          </p:cNvPr>
          <p:cNvSpPr>
            <a:spLocks noGrp="1"/>
          </p:cNvSpPr>
          <p:nvPr>
            <p:ph idx="1"/>
          </p:nvPr>
        </p:nvSpPr>
        <p:spPr>
          <a:xfrm>
            <a:off x="1295401" y="2556932"/>
            <a:ext cx="9601196" cy="3318936"/>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12645169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drawing a graph&#10;&#10;Description automatically generated">
            <a:extLst>
              <a:ext uri="{FF2B5EF4-FFF2-40B4-BE49-F238E27FC236}">
                <a16:creationId xmlns:a16="http://schemas.microsoft.com/office/drawing/2014/main" id="{1740055A-3631-82C3-E0D3-ABE3EB999F7E}"/>
              </a:ext>
            </a:extLst>
          </p:cNvPr>
          <p:cNvPicPr>
            <a:picLocks noChangeAspect="1"/>
          </p:cNvPicPr>
          <p:nvPr/>
        </p:nvPicPr>
        <p:blipFill rotWithShape="1">
          <a:blip r:embed="rId2">
            <a:alphaModFix amt="35000"/>
          </a:blip>
          <a:srcRect t="8167" b="7247"/>
          <a:stretch/>
        </p:blipFill>
        <p:spPr>
          <a:xfrm>
            <a:off x="20" y="10"/>
            <a:ext cx="12191980" cy="6857990"/>
          </a:xfrm>
          <a:prstGeom prst="rect">
            <a:avLst/>
          </a:prstGeom>
        </p:spPr>
      </p:pic>
      <p:sp>
        <p:nvSpPr>
          <p:cNvPr id="2" name="Title 1">
            <a:extLst>
              <a:ext uri="{FF2B5EF4-FFF2-40B4-BE49-F238E27FC236}">
                <a16:creationId xmlns:a16="http://schemas.microsoft.com/office/drawing/2014/main" id="{A0EC1C1D-8DD6-C857-D8F2-72AA8A82DE76}"/>
              </a:ext>
            </a:extLst>
          </p:cNvPr>
          <p:cNvSpPr>
            <a:spLocks noGrp="1"/>
          </p:cNvSpPr>
          <p:nvPr>
            <p:ph type="title"/>
          </p:nvPr>
        </p:nvSpPr>
        <p:spPr>
          <a:xfrm>
            <a:off x="1295402" y="982132"/>
            <a:ext cx="9601196" cy="1303867"/>
          </a:xfrm>
        </p:spPr>
        <p:txBody>
          <a:bodyPr>
            <a:normAutofit/>
          </a:bodyPr>
          <a:lstStyle/>
          <a:p>
            <a:r>
              <a:rPr lang="en-US" b="1" u="sng" dirty="0">
                <a:solidFill>
                  <a:srgbClr val="FFFFFF"/>
                </a:solidFill>
              </a:rPr>
              <a:t>Broaden Market Shares</a:t>
            </a:r>
          </a:p>
        </p:txBody>
      </p:sp>
      <p:cxnSp>
        <p:nvCxnSpPr>
          <p:cNvPr id="12" name="Straight Connector 1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85EFEB1-83F3-F773-9260-5AE5D89E1FD1}"/>
              </a:ext>
            </a:extLst>
          </p:cNvPr>
          <p:cNvSpPr>
            <a:spLocks noGrp="1"/>
          </p:cNvSpPr>
          <p:nvPr>
            <p:ph idx="1"/>
          </p:nvPr>
        </p:nvSpPr>
        <p:spPr>
          <a:xfrm>
            <a:off x="1295401" y="2556932"/>
            <a:ext cx="9601196" cy="3318936"/>
          </a:xfrm>
        </p:spPr>
        <p:txBody>
          <a:bodyPr>
            <a:normAutofit/>
          </a:bodyPr>
          <a:lstStyle/>
          <a:p>
            <a:pPr>
              <a:lnSpc>
                <a:spcPct val="90000"/>
              </a:lnSpc>
            </a:pPr>
            <a:r>
              <a:rPr lang="en-IN" sz="1700">
                <a:solidFill>
                  <a:srgbClr val="FFFFFF"/>
                </a:solidFill>
                <a:effectLst/>
                <a:latin typeface="Helvetica Neue" panose="02000503000000020004" pitchFamily="2" charset="0"/>
              </a:rPr>
              <a:t>Broadening market share by targeting sales to best customers involves focusing sales and marketing efforts on the most profitable and loyal customers within a market. Rather than spreading resources thinly across all customer segments, the company identifies and prioritizes customers who consistently generate the highest revenue or profits, exhibit strong brand loyalty, and have the potential for long-term value.</a:t>
            </a:r>
          </a:p>
          <a:p>
            <a:pPr>
              <a:lnSpc>
                <a:spcPct val="90000"/>
              </a:lnSpc>
            </a:pPr>
            <a:r>
              <a:rPr lang="en-IN" sz="1700">
                <a:solidFill>
                  <a:srgbClr val="FFFFFF"/>
                </a:solidFill>
                <a:effectLst/>
                <a:latin typeface="Helvetica Neue" panose="02000503000000020004" pitchFamily="2" charset="0"/>
              </a:rPr>
              <a:t>By understanding the needs, preferences, and behaviors of these best customers, the company can tailor its products, services, and marketing strategies to better serve and retain them. This targeted approach not only strengthens relationships with existing customers but also attracts similar high-value customers within the broader market. As a result, the company can expand its market share by capturing a larger portion of the most profitable customer segments.</a:t>
            </a:r>
          </a:p>
          <a:p>
            <a:pPr>
              <a:lnSpc>
                <a:spcPct val="90000"/>
              </a:lnSpc>
            </a:pPr>
            <a:endParaRPr lang="en-US" sz="1700">
              <a:solidFill>
                <a:srgbClr val="FFFFFF"/>
              </a:solidFill>
            </a:endParaRPr>
          </a:p>
        </p:txBody>
      </p:sp>
    </p:spTree>
    <p:extLst>
      <p:ext uri="{BB962C8B-B14F-4D97-AF65-F5344CB8AC3E}">
        <p14:creationId xmlns:p14="http://schemas.microsoft.com/office/powerpoint/2010/main" val="9316825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xes On Rack In Warehouse">
            <a:extLst>
              <a:ext uri="{FF2B5EF4-FFF2-40B4-BE49-F238E27FC236}">
                <a16:creationId xmlns:a16="http://schemas.microsoft.com/office/drawing/2014/main" id="{4757FE95-CF79-9585-7976-2CD2EF035FE3}"/>
              </a:ext>
            </a:extLst>
          </p:cNvPr>
          <p:cNvPicPr>
            <a:picLocks noChangeAspect="1"/>
          </p:cNvPicPr>
          <p:nvPr/>
        </p:nvPicPr>
        <p:blipFill rotWithShape="1">
          <a:blip r:embed="rId2">
            <a:alphaModFix amt="35000"/>
          </a:blip>
          <a:srcRect t="4349" b="11382"/>
          <a:stretch/>
        </p:blipFill>
        <p:spPr>
          <a:xfrm>
            <a:off x="20" y="280564"/>
            <a:ext cx="12191980" cy="6857990"/>
          </a:xfrm>
          <a:prstGeom prst="rect">
            <a:avLst/>
          </a:prstGeom>
        </p:spPr>
      </p:pic>
      <p:sp>
        <p:nvSpPr>
          <p:cNvPr id="2" name="Title 1">
            <a:extLst>
              <a:ext uri="{FF2B5EF4-FFF2-40B4-BE49-F238E27FC236}">
                <a16:creationId xmlns:a16="http://schemas.microsoft.com/office/drawing/2014/main" id="{86CB2B05-97A3-4163-7D46-785391D28EFF}"/>
              </a:ext>
            </a:extLst>
          </p:cNvPr>
          <p:cNvSpPr>
            <a:spLocks noGrp="1"/>
          </p:cNvSpPr>
          <p:nvPr>
            <p:ph type="title"/>
          </p:nvPr>
        </p:nvSpPr>
        <p:spPr>
          <a:xfrm>
            <a:off x="1295402" y="982132"/>
            <a:ext cx="9601196" cy="1303867"/>
          </a:xfrm>
        </p:spPr>
        <p:txBody>
          <a:bodyPr>
            <a:normAutofit/>
          </a:bodyPr>
          <a:lstStyle/>
          <a:p>
            <a:r>
              <a:rPr lang="en-US" b="1" u="sng" dirty="0">
                <a:solidFill>
                  <a:srgbClr val="FFFFFF"/>
                </a:solidFill>
              </a:rPr>
              <a:t>Product Availability</a:t>
            </a: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E13CE58-583C-379D-C627-50F225F0FE08}"/>
              </a:ext>
            </a:extLst>
          </p:cNvPr>
          <p:cNvSpPr>
            <a:spLocks noGrp="1"/>
          </p:cNvSpPr>
          <p:nvPr>
            <p:ph idx="1"/>
          </p:nvPr>
        </p:nvSpPr>
        <p:spPr>
          <a:xfrm>
            <a:off x="1295401" y="2556932"/>
            <a:ext cx="9601196" cy="3318936"/>
          </a:xfrm>
        </p:spPr>
        <p:txBody>
          <a:bodyPr>
            <a:normAutofit lnSpcReduction="10000"/>
          </a:bodyPr>
          <a:lstStyle/>
          <a:p>
            <a:r>
              <a:rPr lang="en-IN" dirty="0">
                <a:effectLst/>
                <a:latin typeface="Helvetica Neue" panose="02000503000000020004" pitchFamily="2" charset="0"/>
              </a:rPr>
              <a:t>Extending product availability through an external website refers to the practice of making products available for purchase or access on a website that is not directly owned or managed by the company producing the products. This allows customers to find and purchase the products through additional channels beyond the company's official website or physical stores. For example, a company might partner with an online retailer or marketplace to list and sell their products, thereby reaching a broader audience and potentially increasing sales</a:t>
            </a:r>
          </a:p>
          <a:p>
            <a:endParaRPr lang="en-US" dirty="0">
              <a:solidFill>
                <a:srgbClr val="FFFFFF"/>
              </a:solidFill>
            </a:endParaRPr>
          </a:p>
        </p:txBody>
      </p:sp>
    </p:spTree>
    <p:extLst>
      <p:ext uri="{BB962C8B-B14F-4D97-AF65-F5344CB8AC3E}">
        <p14:creationId xmlns:p14="http://schemas.microsoft.com/office/powerpoint/2010/main" val="25927727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B64CB76C-A5C5-AAFE-79B1-FA0303203562}"/>
              </a:ext>
            </a:extLst>
          </p:cNvPr>
          <p:cNvPicPr>
            <a:picLocks noChangeAspect="1"/>
          </p:cNvPicPr>
          <p:nvPr/>
        </p:nvPicPr>
        <p:blipFill rotWithShape="1">
          <a:blip r:embed="rId2">
            <a:alphaModFix amt="35000"/>
          </a:blip>
          <a:srcRect b="6639"/>
          <a:stretch/>
        </p:blipFill>
        <p:spPr>
          <a:xfrm>
            <a:off x="0" y="10"/>
            <a:ext cx="12191980" cy="6857990"/>
          </a:xfrm>
          <a:prstGeom prst="rect">
            <a:avLst/>
          </a:prstGeom>
        </p:spPr>
      </p:pic>
      <p:sp>
        <p:nvSpPr>
          <p:cNvPr id="2" name="Title 1">
            <a:extLst>
              <a:ext uri="{FF2B5EF4-FFF2-40B4-BE49-F238E27FC236}">
                <a16:creationId xmlns:a16="http://schemas.microsoft.com/office/drawing/2014/main" id="{694B1F30-18B7-3CB6-5A7C-CDF6E43F43BE}"/>
              </a:ext>
            </a:extLst>
          </p:cNvPr>
          <p:cNvSpPr>
            <a:spLocks noGrp="1"/>
          </p:cNvSpPr>
          <p:nvPr>
            <p:ph type="title"/>
          </p:nvPr>
        </p:nvSpPr>
        <p:spPr>
          <a:xfrm>
            <a:off x="1295402" y="982132"/>
            <a:ext cx="9601196" cy="1303867"/>
          </a:xfrm>
        </p:spPr>
        <p:txBody>
          <a:bodyPr>
            <a:normAutofit/>
          </a:bodyPr>
          <a:lstStyle/>
          <a:p>
            <a:r>
              <a:rPr lang="en-US" b="1" u="sng" dirty="0">
                <a:solidFill>
                  <a:srgbClr val="FFFFFF"/>
                </a:solidFill>
              </a:rPr>
              <a:t>Reducing Cost of Sales</a:t>
            </a: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16A27F9-3EE9-64FD-EC25-6F7624A340D0}"/>
              </a:ext>
            </a:extLst>
          </p:cNvPr>
          <p:cNvSpPr>
            <a:spLocks noGrp="1"/>
          </p:cNvSpPr>
          <p:nvPr>
            <p:ph idx="1"/>
          </p:nvPr>
        </p:nvSpPr>
        <p:spPr>
          <a:xfrm>
            <a:off x="1295401" y="2556932"/>
            <a:ext cx="9601196" cy="3318936"/>
          </a:xfrm>
        </p:spPr>
        <p:txBody>
          <a:bodyPr>
            <a:normAutofit/>
          </a:bodyPr>
          <a:lstStyle/>
          <a:p>
            <a:pPr>
              <a:lnSpc>
                <a:spcPct val="90000"/>
              </a:lnSpc>
            </a:pPr>
            <a:r>
              <a:rPr lang="en-IN" sz="2200">
                <a:solidFill>
                  <a:srgbClr val="FFFFFF"/>
                </a:solidFill>
                <a:effectLst/>
                <a:latin typeface="Helvetica Neue" panose="02000503000000020004" pitchFamily="2" charset="0"/>
              </a:rPr>
              <a:t>Reducing the cost of sales through lower production costs involves finding ways to decrease the expenses associated with manufacturing goods or providing services. By optimizing production processes, negotiating better deals with suppliers, streamlining operations, or investing in more efficient technologies, a company can lower the overall cost of producing each unit. This reduction in production costs directly impacts the cost of sales, as it allows the company to maintain or improve profit margins while potentially offering competitive pricing to customers. Ultimately, reducing production costs can lead to increased profitability and competitiveness in the market.</a:t>
            </a:r>
          </a:p>
          <a:p>
            <a:pPr>
              <a:lnSpc>
                <a:spcPct val="90000"/>
              </a:lnSpc>
            </a:pPr>
            <a:endParaRPr lang="en-US" sz="2200">
              <a:solidFill>
                <a:srgbClr val="FFFFFF"/>
              </a:solidFill>
            </a:endParaRPr>
          </a:p>
        </p:txBody>
      </p:sp>
    </p:spTree>
    <p:extLst>
      <p:ext uri="{BB962C8B-B14F-4D97-AF65-F5344CB8AC3E}">
        <p14:creationId xmlns:p14="http://schemas.microsoft.com/office/powerpoint/2010/main" val="42768014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B762D1F0-8FB6-40A1-36F3-920B5D6EF497}"/>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2DF089-D6D4-0969-F952-E93D22087C80}"/>
              </a:ext>
            </a:extLst>
          </p:cNvPr>
          <p:cNvSpPr>
            <a:spLocks noGrp="1"/>
          </p:cNvSpPr>
          <p:nvPr>
            <p:ph type="title"/>
          </p:nvPr>
        </p:nvSpPr>
        <p:spPr>
          <a:xfrm>
            <a:off x="1295402" y="982132"/>
            <a:ext cx="9601196" cy="1303867"/>
          </a:xfrm>
        </p:spPr>
        <p:txBody>
          <a:bodyPr>
            <a:normAutofit/>
          </a:bodyPr>
          <a:lstStyle/>
          <a:p>
            <a:pPr>
              <a:lnSpc>
                <a:spcPct val="90000"/>
              </a:lnSpc>
            </a:pPr>
            <a:r>
              <a:rPr lang="en-US" sz="4100" b="1" u="sng" dirty="0">
                <a:solidFill>
                  <a:srgbClr val="FFFFFF"/>
                </a:solidFill>
              </a:rPr>
              <a:t>Conclusion</a:t>
            </a:r>
            <a:br>
              <a:rPr lang="en-US" sz="4100" dirty="0">
                <a:solidFill>
                  <a:srgbClr val="FFFFFF"/>
                </a:solidFill>
              </a:rPr>
            </a:br>
            <a:endParaRPr lang="en-US" sz="4100" dirty="0">
              <a:solidFill>
                <a:srgbClr val="FFFFFF"/>
              </a:solidFill>
            </a:endParaRP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F2D55A6-9553-16F2-2887-77BDA495F80E}"/>
              </a:ext>
            </a:extLst>
          </p:cNvPr>
          <p:cNvSpPr>
            <a:spLocks noGrp="1"/>
          </p:cNvSpPr>
          <p:nvPr>
            <p:ph idx="1"/>
          </p:nvPr>
        </p:nvSpPr>
        <p:spPr>
          <a:xfrm>
            <a:off x="1295401" y="2556932"/>
            <a:ext cx="9601196" cy="3318936"/>
          </a:xfrm>
        </p:spPr>
        <p:txBody>
          <a:bodyPr>
            <a:normAutofit/>
          </a:bodyPr>
          <a:lstStyle/>
          <a:p>
            <a:r>
              <a:rPr lang="en-US" dirty="0">
                <a:solidFill>
                  <a:srgbClr val="FFFFFF"/>
                </a:solidFill>
              </a:rPr>
              <a:t>So to </a:t>
            </a:r>
            <a:r>
              <a:rPr lang="en-US" dirty="0" err="1">
                <a:solidFill>
                  <a:srgbClr val="FFFFFF"/>
                </a:solidFill>
              </a:rPr>
              <a:t>analyse</a:t>
            </a:r>
            <a:r>
              <a:rPr lang="en-US" dirty="0">
                <a:solidFill>
                  <a:srgbClr val="FFFFFF"/>
                </a:solidFill>
              </a:rPr>
              <a:t> the sales and production cost we have made KPI’s and Dashboards</a:t>
            </a:r>
          </a:p>
        </p:txBody>
      </p:sp>
    </p:spTree>
    <p:extLst>
      <p:ext uri="{BB962C8B-B14F-4D97-AF65-F5344CB8AC3E}">
        <p14:creationId xmlns:p14="http://schemas.microsoft.com/office/powerpoint/2010/main" val="35152822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6" name="Picture 25">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28">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E41F1F8-808A-7191-A8FB-147A03085CC1}"/>
              </a:ext>
            </a:extLst>
          </p:cNvPr>
          <p:cNvSpPr>
            <a:spLocks noGrp="1"/>
          </p:cNvSpPr>
          <p:nvPr>
            <p:ph type="title"/>
          </p:nvPr>
        </p:nvSpPr>
        <p:spPr>
          <a:xfrm>
            <a:off x="7535825" y="982132"/>
            <a:ext cx="3360772" cy="1303867"/>
          </a:xfrm>
        </p:spPr>
        <p:txBody>
          <a:bodyPr>
            <a:normAutofit fontScale="90000"/>
          </a:bodyPr>
          <a:lstStyle/>
          <a:p>
            <a:r>
              <a:rPr lang="en-US" b="1" u="sng" dirty="0"/>
              <a:t>Excel Dashboard </a:t>
            </a:r>
          </a:p>
        </p:txBody>
      </p:sp>
      <p:sp>
        <p:nvSpPr>
          <p:cNvPr id="31" name="Rectangle 30">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346F5693-07B9-9930-B25E-4686063A4FDE}"/>
              </a:ext>
            </a:extLst>
          </p:cNvPr>
          <p:cNvPicPr>
            <a:picLocks noChangeAspect="1"/>
          </p:cNvPicPr>
          <p:nvPr/>
        </p:nvPicPr>
        <p:blipFill rotWithShape="1">
          <a:blip r:embed="rId5"/>
          <a:srcRect l="17669" r="12906" b="1"/>
          <a:stretch/>
        </p:blipFill>
        <p:spPr>
          <a:xfrm>
            <a:off x="1246135" y="1250696"/>
            <a:ext cx="5605472" cy="4194140"/>
          </a:xfrm>
          <a:prstGeom prst="rect">
            <a:avLst/>
          </a:prstGeom>
        </p:spPr>
      </p:pic>
      <p:cxnSp>
        <p:nvCxnSpPr>
          <p:cNvPr id="33" name="Straight Connector 32">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Content Placeholder 19">
            <a:extLst>
              <a:ext uri="{FF2B5EF4-FFF2-40B4-BE49-F238E27FC236}">
                <a16:creationId xmlns:a16="http://schemas.microsoft.com/office/drawing/2014/main" id="{66D32369-7A64-7389-B966-80D964221D9E}"/>
              </a:ext>
            </a:extLst>
          </p:cNvPr>
          <p:cNvSpPr>
            <a:spLocks noGrp="1"/>
          </p:cNvSpPr>
          <p:nvPr>
            <p:ph idx="1"/>
          </p:nvPr>
        </p:nvSpPr>
        <p:spPr>
          <a:xfrm>
            <a:off x="7535824" y="2556932"/>
            <a:ext cx="3360771" cy="3318936"/>
          </a:xfrm>
        </p:spPr>
        <p:txBody>
          <a:bodyPr>
            <a:normAutofit/>
          </a:bodyPr>
          <a:lstStyle/>
          <a:p>
            <a:pPr marL="0" indent="0">
              <a:buNone/>
            </a:pPr>
            <a:r>
              <a:rPr lang="en-US" dirty="0"/>
              <a:t>Here’s the Excel Dashboard it shows the production cost, sales amount, Tax and Total Profit along with the year and product slicer.</a:t>
            </a:r>
          </a:p>
          <a:p>
            <a:pPr marL="0" indent="0">
              <a:buNone/>
            </a:pPr>
            <a:endParaRPr lang="en-US" dirty="0"/>
          </a:p>
        </p:txBody>
      </p:sp>
    </p:spTree>
    <p:extLst>
      <p:ext uri="{BB962C8B-B14F-4D97-AF65-F5344CB8AC3E}">
        <p14:creationId xmlns:p14="http://schemas.microsoft.com/office/powerpoint/2010/main" val="152797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6" name="Picture 25">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8" name="Picture 27">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28">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D1595C3-614B-F9E0-661B-762E26CF8E3F}"/>
              </a:ext>
            </a:extLst>
          </p:cNvPr>
          <p:cNvSpPr>
            <a:spLocks noGrp="1"/>
          </p:cNvSpPr>
          <p:nvPr>
            <p:ph type="title"/>
          </p:nvPr>
        </p:nvSpPr>
        <p:spPr>
          <a:xfrm>
            <a:off x="7535825" y="982132"/>
            <a:ext cx="3360772" cy="1303867"/>
          </a:xfrm>
        </p:spPr>
        <p:txBody>
          <a:bodyPr>
            <a:normAutofit fontScale="90000"/>
          </a:bodyPr>
          <a:lstStyle/>
          <a:p>
            <a:r>
              <a:rPr lang="en-US" b="1" u="sng" dirty="0"/>
              <a:t>Tableau Dashboard</a:t>
            </a:r>
          </a:p>
        </p:txBody>
      </p:sp>
      <p:sp>
        <p:nvSpPr>
          <p:cNvPr id="31" name="Rectangle 30">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85C529BE-52B1-A38E-D812-C646E39461F2}"/>
              </a:ext>
            </a:extLst>
          </p:cNvPr>
          <p:cNvPicPr>
            <a:picLocks noChangeAspect="1"/>
          </p:cNvPicPr>
          <p:nvPr/>
        </p:nvPicPr>
        <p:blipFill rotWithShape="1">
          <a:blip r:embed="rId5"/>
          <a:srcRect l="11081" r="-3" b="-3"/>
          <a:stretch/>
        </p:blipFill>
        <p:spPr>
          <a:xfrm>
            <a:off x="1412683" y="1410208"/>
            <a:ext cx="5278777" cy="3858780"/>
          </a:xfrm>
          <a:prstGeom prst="rect">
            <a:avLst/>
          </a:prstGeom>
        </p:spPr>
      </p:pic>
      <p:cxnSp>
        <p:nvCxnSpPr>
          <p:cNvPr id="33" name="Straight Connector 32">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Content Placeholder 19">
            <a:extLst>
              <a:ext uri="{FF2B5EF4-FFF2-40B4-BE49-F238E27FC236}">
                <a16:creationId xmlns:a16="http://schemas.microsoft.com/office/drawing/2014/main" id="{DD65744A-3FE8-C949-8E2A-AA6882EF043D}"/>
              </a:ext>
            </a:extLst>
          </p:cNvPr>
          <p:cNvSpPr>
            <a:spLocks noGrp="1"/>
          </p:cNvSpPr>
          <p:nvPr>
            <p:ph idx="1"/>
          </p:nvPr>
        </p:nvSpPr>
        <p:spPr>
          <a:xfrm>
            <a:off x="7535824" y="2556932"/>
            <a:ext cx="3360771" cy="3318936"/>
          </a:xfrm>
        </p:spPr>
        <p:txBody>
          <a:bodyPr>
            <a:normAutofit/>
          </a:bodyPr>
          <a:lstStyle/>
          <a:p>
            <a:r>
              <a:rPr lang="en-US" dirty="0"/>
              <a:t>Followed by Tableau Dashboard that shows Year wise, Quarter wise and Month wise sales and combination chart of order date.</a:t>
            </a:r>
          </a:p>
        </p:txBody>
      </p:sp>
    </p:spTree>
    <p:extLst>
      <p:ext uri="{BB962C8B-B14F-4D97-AF65-F5344CB8AC3E}">
        <p14:creationId xmlns:p14="http://schemas.microsoft.com/office/powerpoint/2010/main" val="34525308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205</TotalTime>
  <Words>653</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Helvetica Neue</vt:lpstr>
      <vt:lpstr>Organic</vt:lpstr>
      <vt:lpstr>ADVENTURE WORKS</vt:lpstr>
      <vt:lpstr>Introduction </vt:lpstr>
      <vt:lpstr>Objective…..</vt:lpstr>
      <vt:lpstr>Broaden Market Shares</vt:lpstr>
      <vt:lpstr>Product Availability</vt:lpstr>
      <vt:lpstr>Reducing Cost of Sales</vt:lpstr>
      <vt:lpstr>Conclusion </vt:lpstr>
      <vt:lpstr>Excel Dashboard </vt:lpstr>
      <vt:lpstr>Tableau Dashboard</vt:lpstr>
      <vt:lpstr>Power BI Dashboard</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palandesahil13@gmail.com</dc:creator>
  <cp:lastModifiedBy>palandesahil13@gmail.com</cp:lastModifiedBy>
  <cp:revision>5</cp:revision>
  <dcterms:created xsi:type="dcterms:W3CDTF">2024-05-04T04:49:33Z</dcterms:created>
  <dcterms:modified xsi:type="dcterms:W3CDTF">2024-05-09T15:38:06Z</dcterms:modified>
</cp:coreProperties>
</file>