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257" r:id="rId4"/>
    <p:sldId id="258" r:id="rId5"/>
    <p:sldId id="272" r:id="rId6"/>
    <p:sldId id="259" r:id="rId7"/>
    <p:sldId id="260" r:id="rId8"/>
    <p:sldId id="273" r:id="rId9"/>
    <p:sldId id="262" r:id="rId10"/>
    <p:sldId id="263" r:id="rId11"/>
    <p:sldId id="264" r:id="rId12"/>
    <p:sldId id="267" r:id="rId13"/>
    <p:sldId id="268" r:id="rId14"/>
    <p:sldId id="269" r:id="rId15"/>
    <p:sldId id="270" r:id="rId16"/>
    <p:sldId id="271" r:id="rId17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95297" autoAdjust="0"/>
  </p:normalViewPr>
  <p:slideViewPr>
    <p:cSldViewPr>
      <p:cViewPr varScale="1">
        <p:scale>
          <a:sx n="167" d="100"/>
          <a:sy n="167" d="100"/>
        </p:scale>
        <p:origin x="792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6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94751" y="8"/>
            <a:ext cx="3352165" cy="3288029"/>
          </a:xfrm>
          <a:custGeom>
            <a:avLst/>
            <a:gdLst/>
            <a:ahLst/>
            <a:cxnLst/>
            <a:rect l="l" t="t" r="r" b="b"/>
            <a:pathLst>
              <a:path w="3352165" h="3288029">
                <a:moveTo>
                  <a:pt x="3352159" y="0"/>
                </a:moveTo>
                <a:lnTo>
                  <a:pt x="0" y="0"/>
                </a:lnTo>
                <a:lnTo>
                  <a:pt x="0" y="3287938"/>
                </a:lnTo>
                <a:lnTo>
                  <a:pt x="3352159" y="3287938"/>
                </a:lnTo>
                <a:lnTo>
                  <a:pt x="33521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635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849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3292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980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553" y="645296"/>
            <a:ext cx="4861593" cy="2171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594" y="1045424"/>
            <a:ext cx="5029511" cy="728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3782" y="471976"/>
            <a:ext cx="4767134" cy="318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0781" y="1045433"/>
            <a:ext cx="4993136" cy="869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359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1365" y="397966"/>
            <a:ext cx="3077845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2700" b="1" spc="20" dirty="0">
                <a:solidFill>
                  <a:srgbClr val="FFFFFF"/>
                </a:solidFill>
                <a:latin typeface="Cambria"/>
                <a:cs typeface="Cambria"/>
              </a:rPr>
              <a:t>Harnessing </a:t>
            </a:r>
            <a:r>
              <a:rPr sz="2700" b="1" spc="-25" dirty="0">
                <a:solidFill>
                  <a:srgbClr val="FFFFFF"/>
                </a:solidFill>
                <a:latin typeface="Cambria"/>
                <a:cs typeface="Cambria"/>
              </a:rPr>
              <a:t>the </a:t>
            </a:r>
            <a:r>
              <a:rPr sz="2700" b="1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700" b="1" spc="-35" dirty="0">
                <a:solidFill>
                  <a:srgbClr val="FFFFFF"/>
                </a:solidFill>
                <a:latin typeface="Cambria"/>
                <a:cs typeface="Cambria"/>
              </a:rPr>
              <a:t>Power </a:t>
            </a:r>
            <a:r>
              <a:rPr sz="2700" b="1" spc="30" dirty="0">
                <a:solidFill>
                  <a:srgbClr val="FFFFFF"/>
                </a:solidFill>
                <a:latin typeface="Cambria"/>
                <a:cs typeface="Cambria"/>
              </a:rPr>
              <a:t>of </a:t>
            </a:r>
            <a:r>
              <a:rPr sz="2700" b="1" spc="70" dirty="0">
                <a:solidFill>
                  <a:srgbClr val="FFFFFF"/>
                </a:solidFill>
                <a:latin typeface="Cambria"/>
                <a:cs typeface="Cambria"/>
              </a:rPr>
              <a:t>CycleGAN </a:t>
            </a:r>
            <a:r>
              <a:rPr sz="2700" b="1" spc="-5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700" b="1" spc="-3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700" b="1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700" b="1" spc="15" dirty="0">
                <a:solidFill>
                  <a:srgbClr val="FFFFFF"/>
                </a:solidFill>
                <a:latin typeface="Cambria"/>
                <a:cs typeface="Cambria"/>
              </a:rPr>
              <a:t>Convert</a:t>
            </a:r>
            <a:r>
              <a:rPr sz="2700" b="1" spc="5" dirty="0">
                <a:solidFill>
                  <a:srgbClr val="FFFFFF"/>
                </a:solidFill>
                <a:latin typeface="Cambria"/>
                <a:cs typeface="Cambria"/>
              </a:rPr>
              <a:t> Images </a:t>
            </a:r>
            <a:r>
              <a:rPr sz="2700" b="1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Cambria"/>
                <a:cs typeface="Cambria"/>
              </a:rPr>
              <a:t>into</a:t>
            </a:r>
            <a:r>
              <a:rPr sz="2700" b="1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US" sz="2700" b="1" spc="-5" dirty="0">
                <a:solidFill>
                  <a:srgbClr val="FFFFFF"/>
                </a:solidFill>
                <a:latin typeface="Cambria"/>
                <a:cs typeface="Cambria"/>
              </a:rPr>
              <a:t>Works from Artists of Old</a:t>
            </a:r>
            <a:endParaRPr sz="2700" dirty="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207" y="365330"/>
            <a:ext cx="1637120" cy="25572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937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625"/>
              </a:spcBef>
            </a:pPr>
            <a:r>
              <a:rPr sz="1850" spc="10" dirty="0"/>
              <a:t>Future</a:t>
            </a:r>
            <a:r>
              <a:rPr sz="1850" spc="15" dirty="0"/>
              <a:t> </a:t>
            </a:r>
            <a:r>
              <a:rPr sz="1850" dirty="0"/>
              <a:t>Possibilities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3550" y="1027301"/>
            <a:ext cx="2323465" cy="11112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399"/>
              </a:lnSpc>
              <a:spcBef>
                <a:spcPts val="95"/>
              </a:spcBef>
            </a:pPr>
            <a:r>
              <a:rPr sz="900" spc="10" dirty="0">
                <a:latin typeface="Verdana"/>
                <a:cs typeface="Verdana"/>
              </a:rPr>
              <a:t>L</a:t>
            </a:r>
            <a:r>
              <a:rPr sz="900" spc="5" dirty="0">
                <a:latin typeface="Verdana"/>
                <a:cs typeface="Verdana"/>
              </a:rPr>
              <a:t>oo</a:t>
            </a:r>
            <a:r>
              <a:rPr sz="900" spc="-5" dirty="0">
                <a:latin typeface="Verdana"/>
                <a:cs typeface="Verdana"/>
              </a:rPr>
              <a:t>k</a:t>
            </a:r>
            <a:r>
              <a:rPr sz="900" spc="-15" dirty="0">
                <a:latin typeface="Verdana"/>
                <a:cs typeface="Verdana"/>
              </a:rPr>
              <a:t>i</a:t>
            </a:r>
            <a:r>
              <a:rPr sz="900" spc="25" dirty="0">
                <a:latin typeface="Verdana"/>
                <a:cs typeface="Verdana"/>
              </a:rPr>
              <a:t>n</a:t>
            </a:r>
            <a:r>
              <a:rPr sz="900" spc="40" dirty="0">
                <a:latin typeface="Verdana"/>
                <a:cs typeface="Verdana"/>
              </a:rPr>
              <a:t>g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ah</a:t>
            </a:r>
            <a:r>
              <a:rPr sz="900" spc="-15" dirty="0">
                <a:latin typeface="Verdana"/>
                <a:cs typeface="Verdana"/>
              </a:rPr>
              <a:t>ea</a:t>
            </a:r>
            <a:r>
              <a:rPr sz="900" spc="-45" dirty="0">
                <a:latin typeface="Verdana"/>
                <a:cs typeface="Verdana"/>
              </a:rPr>
              <a:t>d,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th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futu</a:t>
            </a:r>
            <a:r>
              <a:rPr sz="900" spc="-15" dirty="0">
                <a:latin typeface="Verdana"/>
                <a:cs typeface="Verdana"/>
              </a:rPr>
              <a:t>r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possibili</a:t>
            </a:r>
            <a:r>
              <a:rPr sz="900" spc="-5" dirty="0">
                <a:latin typeface="Verdana"/>
                <a:cs typeface="Verdana"/>
              </a:rPr>
              <a:t>t</a:t>
            </a:r>
            <a:r>
              <a:rPr sz="900" spc="-15" dirty="0">
                <a:latin typeface="Verdana"/>
                <a:cs typeface="Verdana"/>
              </a:rPr>
              <a:t>ies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</a:t>
            </a:r>
            <a:r>
              <a:rPr sz="900" spc="-15" dirty="0">
                <a:latin typeface="Verdana"/>
                <a:cs typeface="Verdana"/>
              </a:rPr>
              <a:t>f </a:t>
            </a:r>
            <a:r>
              <a:rPr sz="900" dirty="0">
                <a:latin typeface="Verdana"/>
                <a:cs typeface="Verdana"/>
              </a:rPr>
              <a:t>CycleGAN </a:t>
            </a:r>
            <a:r>
              <a:rPr sz="900" spc="-5" dirty="0">
                <a:latin typeface="Verdana"/>
                <a:cs typeface="Verdana"/>
              </a:rPr>
              <a:t>extend </a:t>
            </a:r>
            <a:r>
              <a:rPr sz="900" dirty="0">
                <a:latin typeface="Verdana"/>
                <a:cs typeface="Verdana"/>
              </a:rPr>
              <a:t>to </a:t>
            </a:r>
            <a:r>
              <a:rPr sz="900" spc="15" dirty="0">
                <a:latin typeface="Verdana"/>
                <a:cs typeface="Verdana"/>
              </a:rPr>
              <a:t>augmented </a:t>
            </a:r>
            <a:r>
              <a:rPr sz="900" spc="-35" dirty="0">
                <a:latin typeface="Verdana"/>
                <a:cs typeface="Verdana"/>
              </a:rPr>
              <a:t>reality,</a:t>
            </a:r>
            <a:r>
              <a:rPr sz="900" spc="-3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interactive art </a:t>
            </a:r>
            <a:r>
              <a:rPr sz="900" spc="-15" dirty="0">
                <a:latin typeface="Verdana"/>
                <a:cs typeface="Verdana"/>
              </a:rPr>
              <a:t>installations, </a:t>
            </a:r>
            <a:r>
              <a:rPr sz="900" spc="15" dirty="0">
                <a:latin typeface="Verdana"/>
                <a:cs typeface="Verdana"/>
              </a:rPr>
              <a:t>and </a:t>
            </a:r>
            <a:r>
              <a:rPr sz="900" spc="-5" dirty="0">
                <a:latin typeface="Verdana"/>
                <a:cs typeface="Verdana"/>
              </a:rPr>
              <a:t>personalized </a:t>
            </a:r>
            <a:r>
              <a:rPr sz="900" spc="-270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visual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experiences.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50" dirty="0">
                <a:latin typeface="Verdana"/>
                <a:cs typeface="Verdana"/>
              </a:rPr>
              <a:t>It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is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poised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dirty="0">
                <a:latin typeface="Verdana"/>
                <a:cs typeface="Verdana"/>
              </a:rPr>
              <a:t>to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revolutionize</a:t>
            </a:r>
            <a:r>
              <a:rPr lang="en-US" sz="900" spc="-10" dirty="0">
                <a:latin typeface="Verdana"/>
                <a:cs typeface="Verdana"/>
              </a:rPr>
              <a:t> </a:t>
            </a:r>
            <a:r>
              <a:rPr sz="900" spc="-26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th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w</a:t>
            </a:r>
            <a:r>
              <a:rPr sz="900" spc="-25" dirty="0">
                <a:latin typeface="Verdana"/>
                <a:cs typeface="Verdana"/>
              </a:rPr>
              <a:t>a</a:t>
            </a:r>
            <a:r>
              <a:rPr sz="900" spc="-45" dirty="0">
                <a:latin typeface="Verdana"/>
                <a:cs typeface="Verdana"/>
              </a:rPr>
              <a:t>y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w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20" dirty="0">
                <a:latin typeface="Verdana"/>
                <a:cs typeface="Verdana"/>
              </a:rPr>
              <a:t>p</a:t>
            </a:r>
            <a:r>
              <a:rPr sz="900" spc="10" dirty="0">
                <a:latin typeface="Verdana"/>
                <a:cs typeface="Verdana"/>
              </a:rPr>
              <a:t>e</a:t>
            </a:r>
            <a:r>
              <a:rPr sz="900" spc="-40" dirty="0">
                <a:latin typeface="Verdana"/>
                <a:cs typeface="Verdana"/>
              </a:rPr>
              <a:t>r</a:t>
            </a:r>
            <a:r>
              <a:rPr sz="900" spc="15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spc="-10" dirty="0">
                <a:latin typeface="Verdana"/>
                <a:cs typeface="Verdana"/>
              </a:rPr>
              <a:t>i</a:t>
            </a:r>
            <a:r>
              <a:rPr sz="900" spc="-60" dirty="0">
                <a:latin typeface="Verdana"/>
                <a:cs typeface="Verdana"/>
              </a:rPr>
              <a:t>v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spc="25" dirty="0">
                <a:latin typeface="Verdana"/>
                <a:cs typeface="Verdana"/>
              </a:rPr>
              <a:t>n</a:t>
            </a:r>
            <a:r>
              <a:rPr sz="900" spc="35" dirty="0">
                <a:latin typeface="Verdana"/>
                <a:cs typeface="Verdana"/>
              </a:rPr>
              <a:t>d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in</a:t>
            </a:r>
            <a:r>
              <a:rPr sz="900" spc="-10" dirty="0">
                <a:latin typeface="Verdana"/>
                <a:cs typeface="Verdana"/>
              </a:rPr>
              <a:t>t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spc="-35" dirty="0">
                <a:latin typeface="Verdana"/>
                <a:cs typeface="Verdana"/>
              </a:rPr>
              <a:t>r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spc="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with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45" dirty="0">
                <a:latin typeface="Verdana"/>
                <a:cs typeface="Verdana"/>
              </a:rPr>
              <a:t>v</a:t>
            </a:r>
            <a:r>
              <a:rPr sz="900" spc="-15" dirty="0">
                <a:latin typeface="Verdana"/>
                <a:cs typeface="Verdana"/>
              </a:rPr>
              <a:t>i</a:t>
            </a:r>
            <a:r>
              <a:rPr sz="900" spc="-30" dirty="0">
                <a:latin typeface="Verdana"/>
                <a:cs typeface="Verdana"/>
              </a:rPr>
              <a:t>s</a:t>
            </a:r>
            <a:r>
              <a:rPr sz="900" spc="20" dirty="0">
                <a:latin typeface="Verdana"/>
                <a:cs typeface="Verdana"/>
              </a:rPr>
              <a:t>u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spc="-10" dirty="0">
                <a:latin typeface="Verdana"/>
                <a:cs typeface="Verdana"/>
              </a:rPr>
              <a:t>l </a:t>
            </a:r>
            <a:r>
              <a:rPr sz="900" spc="-5" dirty="0">
                <a:latin typeface="Verdana"/>
                <a:cs typeface="Verdana"/>
              </a:rPr>
              <a:t>content.</a:t>
            </a:r>
            <a:endParaRPr sz="900" dirty="0">
              <a:latin typeface="Verdana"/>
              <a:cs typeface="Verdan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8A0AC-242B-E742-0EB6-A4088D108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17" y="2259816"/>
            <a:ext cx="1581689" cy="83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C998A-CB6F-65F9-DF59-9250F3DD4E70}"/>
              </a:ext>
            </a:extLst>
          </p:cNvPr>
          <p:cNvSpPr txBox="1"/>
          <p:nvPr/>
        </p:nvSpPr>
        <p:spPr>
          <a:xfrm>
            <a:off x="4527550" y="2259816"/>
            <a:ext cx="9239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Example for interactive art installations</a:t>
            </a:r>
            <a:endParaRPr lang="en-IN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2596871" cy="32879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191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645"/>
              </a:spcBef>
            </a:pPr>
            <a:r>
              <a:rPr sz="1450" spc="30" dirty="0"/>
              <a:t>Challenges</a:t>
            </a:r>
            <a:r>
              <a:rPr sz="1450" dirty="0"/>
              <a:t> </a:t>
            </a:r>
            <a:r>
              <a:rPr sz="1450" spc="15" dirty="0"/>
              <a:t>and</a:t>
            </a:r>
            <a:r>
              <a:rPr sz="1450" spc="5" dirty="0"/>
              <a:t> </a:t>
            </a:r>
            <a:r>
              <a:rPr sz="1450" spc="25" dirty="0"/>
              <a:t>Opportunities</a:t>
            </a:r>
            <a:endParaRPr sz="1450"/>
          </a:p>
        </p:txBody>
      </p:sp>
      <p:sp>
        <p:nvSpPr>
          <p:cNvPr id="8" name="object 8"/>
          <p:cNvSpPr txBox="1"/>
          <p:nvPr/>
        </p:nvSpPr>
        <p:spPr>
          <a:xfrm>
            <a:off x="2992469" y="1038225"/>
            <a:ext cx="2458085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5500"/>
              </a:lnSpc>
              <a:spcBef>
                <a:spcPts val="95"/>
              </a:spcBef>
            </a:pPr>
            <a:r>
              <a:rPr sz="800" spc="-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widesp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0" dirty="0">
                <a:latin typeface="Verdana"/>
                <a:cs typeface="Verdana"/>
              </a:rPr>
              <a:t>d</a:t>
            </a:r>
            <a:r>
              <a:rPr sz="800" spc="15" dirty="0">
                <a:latin typeface="Verdana"/>
                <a:cs typeface="Verdana"/>
              </a:rPr>
              <a:t>option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C</a:t>
            </a:r>
            <a:r>
              <a:rPr sz="800" spc="-35" dirty="0">
                <a:latin typeface="Verdana"/>
                <a:cs typeface="Verdana"/>
              </a:rPr>
              <a:t>y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l</a:t>
            </a:r>
            <a:r>
              <a:rPr sz="800" spc="10" dirty="0">
                <a:latin typeface="Verdana"/>
                <a:cs typeface="Verdana"/>
              </a:rPr>
              <a:t>eGAN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p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esents 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15" dirty="0">
                <a:latin typeface="Verdana"/>
                <a:cs typeface="Verdana"/>
              </a:rPr>
              <a:t>oth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hallenges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oppo</a:t>
            </a:r>
            <a:r>
              <a:rPr sz="800" spc="2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tunit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 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10" dirty="0">
                <a:latin typeface="Verdana"/>
                <a:cs typeface="Verdana"/>
              </a:rPr>
              <a:t>o</a:t>
            </a:r>
            <a:r>
              <a:rPr sz="800" spc="-20" dirty="0">
                <a:latin typeface="Verdana"/>
                <a:cs typeface="Verdana"/>
              </a:rPr>
              <a:t>r</a:t>
            </a:r>
            <a:r>
              <a:rPr sz="800" spc="-35" dirty="0">
                <a:latin typeface="Verdana"/>
                <a:cs typeface="Verdana"/>
              </a:rPr>
              <a:t>ld.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Emb</a:t>
            </a:r>
            <a:r>
              <a:rPr sz="800" spc="5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15" dirty="0">
                <a:latin typeface="Verdana"/>
                <a:cs typeface="Verdana"/>
              </a:rPr>
              <a:t>cin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spc="-10" dirty="0">
                <a:latin typeface="Verdana"/>
                <a:cs typeface="Verdana"/>
              </a:rPr>
              <a:t>ese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5" dirty="0">
                <a:latin typeface="Verdana"/>
                <a:cs typeface="Verdana"/>
              </a:rPr>
              <a:t>hallenges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s</a:t>
            </a:r>
            <a:r>
              <a:rPr sz="800" spc="-2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izin</a:t>
            </a:r>
            <a:r>
              <a:rPr sz="800" spc="30" dirty="0">
                <a:latin typeface="Verdana"/>
                <a:cs typeface="Verdana"/>
              </a:rPr>
              <a:t>g 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oppo</a:t>
            </a:r>
            <a:r>
              <a:rPr sz="800" spc="2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tunit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15" dirty="0">
                <a:latin typeface="Verdana"/>
                <a:cs typeface="Verdana"/>
              </a:rPr>
              <a:t>es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will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shape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futu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tistic  transformation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and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creative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innovation.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7D127F-596E-3A5E-9BD7-4B579174E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748" y="1956386"/>
            <a:ext cx="3148367" cy="536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F5F0EB-E321-59D5-A559-0972C9093642}"/>
              </a:ext>
            </a:extLst>
          </p:cNvPr>
          <p:cNvSpPr txBox="1"/>
          <p:nvPr/>
        </p:nvSpPr>
        <p:spPr>
          <a:xfrm>
            <a:off x="3071997" y="2681808"/>
            <a:ext cx="2462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What we achieved using </a:t>
            </a:r>
            <a:r>
              <a:rPr lang="en-US" sz="1050" dirty="0" err="1"/>
              <a:t>CycleGAN</a:t>
            </a:r>
            <a:r>
              <a:rPr lang="en-US" sz="1050" dirty="0"/>
              <a:t> model</a:t>
            </a:r>
            <a:endParaRPr lang="en-IN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596865" cy="32879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9117" y="359926"/>
            <a:ext cx="2764790" cy="56070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8001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630"/>
              </a:spcBef>
            </a:pPr>
            <a:r>
              <a:rPr sz="1750" spc="20" dirty="0"/>
              <a:t>Impact</a:t>
            </a:r>
            <a:r>
              <a:rPr sz="1750" spc="5" dirty="0"/>
              <a:t> </a:t>
            </a:r>
            <a:r>
              <a:rPr sz="1750" spc="15" dirty="0"/>
              <a:t>on</a:t>
            </a:r>
            <a:r>
              <a:rPr sz="1750" spc="-45" dirty="0"/>
              <a:t> </a:t>
            </a:r>
            <a:r>
              <a:rPr sz="1750" spc="10" dirty="0"/>
              <a:t>Visual</a:t>
            </a:r>
            <a:r>
              <a:rPr sz="1750" spc="15" dirty="0"/>
              <a:t> </a:t>
            </a:r>
            <a:r>
              <a:rPr sz="1750" spc="35" dirty="0"/>
              <a:t>Culture</a:t>
            </a:r>
            <a:endParaRPr sz="1750"/>
          </a:p>
        </p:txBody>
      </p:sp>
      <p:sp>
        <p:nvSpPr>
          <p:cNvPr id="8" name="object 8"/>
          <p:cNvSpPr txBox="1"/>
          <p:nvPr/>
        </p:nvSpPr>
        <p:spPr>
          <a:xfrm>
            <a:off x="2994374" y="1114425"/>
            <a:ext cx="2454275" cy="728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5500"/>
              </a:lnSpc>
              <a:spcBef>
                <a:spcPts val="95"/>
              </a:spcBef>
            </a:pPr>
            <a:r>
              <a:rPr sz="800" spc="-10" dirty="0">
                <a:latin typeface="Verdana"/>
                <a:cs typeface="Verdana"/>
              </a:rPr>
              <a:t>CycleGAN's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impact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on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visual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culture</a:t>
            </a:r>
            <a:r>
              <a:rPr sz="800" spc="-70" dirty="0">
                <a:latin typeface="Verdana"/>
                <a:cs typeface="Verdana"/>
              </a:rPr>
              <a:t> </a:t>
            </a:r>
            <a:r>
              <a:rPr sz="800" spc="-20" dirty="0">
                <a:latin typeface="Verdana"/>
                <a:cs typeface="Verdana"/>
              </a:rPr>
              <a:t>is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profound, </a:t>
            </a:r>
            <a:r>
              <a:rPr sz="800" spc="-265" dirty="0">
                <a:latin typeface="Verdana"/>
                <a:cs typeface="Verdana"/>
              </a:rPr>
              <a:t> </a:t>
            </a:r>
            <a:r>
              <a:rPr sz="800" dirty="0">
                <a:latin typeface="Verdana"/>
                <a:cs typeface="Verdana"/>
              </a:rPr>
              <a:t>inﬂ</a:t>
            </a:r>
            <a:r>
              <a:rPr sz="800" spc="15" dirty="0">
                <a:latin typeface="Verdana"/>
                <a:cs typeface="Verdana"/>
              </a:rPr>
              <a:t>uencin</a:t>
            </a:r>
            <a:r>
              <a:rPr sz="800" spc="40" dirty="0">
                <a:latin typeface="Verdana"/>
                <a:cs typeface="Verdana"/>
              </a:rPr>
              <a:t>g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w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p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engage  with </a:t>
            </a:r>
            <a:r>
              <a:rPr sz="800" spc="-15" dirty="0">
                <a:latin typeface="Verdana"/>
                <a:cs typeface="Verdana"/>
              </a:rPr>
              <a:t>images. </a:t>
            </a:r>
            <a:r>
              <a:rPr sz="800" spc="-50" dirty="0">
                <a:latin typeface="Verdana"/>
                <a:cs typeface="Verdana"/>
              </a:rPr>
              <a:t>It </a:t>
            </a:r>
            <a:r>
              <a:rPr sz="800" spc="-20" dirty="0">
                <a:latin typeface="Verdana"/>
                <a:cs typeface="Verdana"/>
              </a:rPr>
              <a:t>fosters </a:t>
            </a:r>
            <a:r>
              <a:rPr sz="800" spc="-15" dirty="0">
                <a:latin typeface="Verdana"/>
                <a:cs typeface="Verdana"/>
              </a:rPr>
              <a:t>a </a:t>
            </a:r>
            <a:r>
              <a:rPr sz="800" spc="5" dirty="0">
                <a:latin typeface="Verdana"/>
                <a:cs typeface="Verdana"/>
              </a:rPr>
              <a:t>culture </a:t>
            </a:r>
            <a:r>
              <a:rPr sz="800" spc="-5" dirty="0">
                <a:latin typeface="Verdana"/>
                <a:cs typeface="Verdana"/>
              </a:rPr>
              <a:t>of </a:t>
            </a:r>
            <a:r>
              <a:rPr sz="800" spc="-10" dirty="0">
                <a:latin typeface="Verdana"/>
                <a:cs typeface="Verdana"/>
              </a:rPr>
              <a:t>artistic </a:t>
            </a:r>
            <a:r>
              <a:rPr sz="800" spc="-5" dirty="0">
                <a:latin typeface="Verdana"/>
                <a:cs typeface="Verdana"/>
              </a:rPr>
              <a:t> di</a:t>
            </a:r>
            <a:r>
              <a:rPr sz="800" spc="-25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si</a:t>
            </a:r>
            <a:r>
              <a:rPr sz="800" spc="-2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5" dirty="0">
                <a:latin typeface="Verdana"/>
                <a:cs typeface="Verdana"/>
              </a:rPr>
              <a:t>xp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25" dirty="0">
                <a:latin typeface="Verdana"/>
                <a:cs typeface="Verdana"/>
              </a:rPr>
              <a:t>im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dirty="0">
                <a:latin typeface="Verdana"/>
                <a:cs typeface="Verdana"/>
              </a:rPr>
              <a:t>ntal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30" dirty="0">
                <a:latin typeface="Verdana"/>
                <a:cs typeface="Verdana"/>
              </a:rPr>
              <a:t>iv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45" dirty="0">
                <a:latin typeface="Verdana"/>
                <a:cs typeface="Verdana"/>
              </a:rPr>
              <a:t>y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10" dirty="0">
                <a:latin typeface="Verdana"/>
                <a:cs typeface="Verdana"/>
              </a:rPr>
              <a:t>ed</a:t>
            </a:r>
            <a:r>
              <a:rPr sz="800" spc="5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ﬁ</a:t>
            </a:r>
            <a:r>
              <a:rPr sz="800" spc="15" dirty="0">
                <a:latin typeface="Verdana"/>
                <a:cs typeface="Verdana"/>
              </a:rPr>
              <a:t>nin</a:t>
            </a:r>
            <a:r>
              <a:rPr sz="800" spc="30" dirty="0">
                <a:latin typeface="Verdana"/>
                <a:cs typeface="Verdana"/>
              </a:rPr>
              <a:t>g  </a:t>
            </a:r>
            <a:r>
              <a:rPr sz="800" spc="15" dirty="0">
                <a:latin typeface="Verdana"/>
                <a:cs typeface="Verdana"/>
              </a:rPr>
              <a:t>th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30" dirty="0">
                <a:latin typeface="Verdana"/>
                <a:cs typeface="Verdana"/>
              </a:rPr>
              <a:t>b</a:t>
            </a:r>
            <a:r>
              <a:rPr sz="800" spc="20" dirty="0">
                <a:latin typeface="Verdana"/>
                <a:cs typeface="Verdana"/>
              </a:rPr>
              <a:t>oun</a:t>
            </a:r>
            <a:r>
              <a:rPr sz="800" spc="10" dirty="0">
                <a:latin typeface="Verdana"/>
                <a:cs typeface="Verdana"/>
              </a:rPr>
              <a:t>da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i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of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visua</a:t>
            </a:r>
            <a:r>
              <a:rPr sz="800" spc="-10" dirty="0">
                <a:latin typeface="Verdana"/>
                <a:cs typeface="Verdana"/>
              </a:rPr>
              <a:t>l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5" dirty="0">
                <a:latin typeface="Verdana"/>
                <a:cs typeface="Verdana"/>
              </a:rPr>
              <a:t>ep</a:t>
            </a:r>
            <a:r>
              <a:rPr sz="800" spc="-15" dirty="0">
                <a:latin typeface="Verdana"/>
                <a:cs typeface="Verdana"/>
              </a:rPr>
              <a:t>r</a:t>
            </a:r>
            <a:r>
              <a:rPr sz="800" spc="-5" dirty="0">
                <a:latin typeface="Verdana"/>
                <a:cs typeface="Verdana"/>
              </a:rPr>
              <a:t>esenta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-25" dirty="0">
                <a:latin typeface="Verdana"/>
                <a:cs typeface="Verdana"/>
              </a:rPr>
              <a:t>ion.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A3B7D-CA96-03B2-CE62-9FF79CBC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17" y="1876425"/>
            <a:ext cx="1540354" cy="11907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0F2F3-4875-DC52-0AF8-A9810763D65D}"/>
              </a:ext>
            </a:extLst>
          </p:cNvPr>
          <p:cNvSpPr txBox="1"/>
          <p:nvPr/>
        </p:nvSpPr>
        <p:spPr>
          <a:xfrm>
            <a:off x="4379471" y="2105025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The current version of </a:t>
            </a:r>
            <a:r>
              <a:rPr lang="en-US" sz="900" dirty="0" err="1"/>
              <a:t>CycleGAN</a:t>
            </a:r>
            <a:r>
              <a:rPr lang="en-US" sz="900" dirty="0"/>
              <a:t> is not perfect and thus leads to some </a:t>
            </a:r>
            <a:r>
              <a:rPr lang="en-US" sz="900" b="1" dirty="0"/>
              <a:t>unique</a:t>
            </a:r>
            <a:r>
              <a:rPr lang="en-US" sz="900" dirty="0"/>
              <a:t> results…</a:t>
            </a:r>
            <a:endParaRPr lang="en-IN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0966" y="504825"/>
            <a:ext cx="5021597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4825">
              <a:lnSpc>
                <a:spcPct val="100000"/>
              </a:lnSpc>
              <a:spcBef>
                <a:spcPts val="105"/>
              </a:spcBef>
            </a:pPr>
            <a:r>
              <a:rPr lang="en-US" sz="1400" spc="70" dirty="0"/>
              <a:t>Exploring </a:t>
            </a:r>
            <a:r>
              <a:rPr sz="1400" spc="-10" dirty="0"/>
              <a:t>New</a:t>
            </a:r>
            <a:r>
              <a:rPr sz="1400" spc="-35" dirty="0"/>
              <a:t> </a:t>
            </a:r>
            <a:r>
              <a:rPr sz="1400" dirty="0"/>
              <a:t>Frontiers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08350" y="1182435"/>
            <a:ext cx="213360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chemeClr val="bg1"/>
                </a:solidFill>
                <a:latin typeface="Verdana"/>
                <a:cs typeface="Verdana"/>
              </a:rPr>
              <a:t>x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plo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th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chemeClr val="bg1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chemeClr val="bg1"/>
                </a:solidFill>
                <a:latin typeface="Verdana"/>
                <a:cs typeface="Verdana"/>
              </a:rPr>
              <a:t>w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00" spc="-4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on</a:t>
            </a:r>
            <a:r>
              <a:rPr sz="100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ie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-3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f  </a:t>
            </a:r>
            <a:r>
              <a:rPr sz="1000" spc="-2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00" spc="-30" dirty="0">
                <a:solidFill>
                  <a:schemeClr val="bg1"/>
                </a:solidFill>
                <a:latin typeface="Verdana"/>
                <a:cs typeface="Verdana"/>
              </a:rPr>
              <a:t>s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ic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-3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ans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00" spc="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20" dirty="0">
                <a:solidFill>
                  <a:schemeClr val="bg1"/>
                </a:solidFill>
                <a:latin typeface="Verdana"/>
                <a:cs typeface="Verdana"/>
              </a:rPr>
              <a:t>ma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ion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wi</a:t>
            </a:r>
            <a:r>
              <a:rPr sz="100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chemeClr val="bg1"/>
                </a:solidFill>
                <a:latin typeface="Verdana"/>
                <a:cs typeface="Verdana"/>
              </a:rPr>
              <a:t>h  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00" spc="-35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GAN,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00" spc="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is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chemeClr val="bg1"/>
                </a:solidFill>
                <a:latin typeface="Verdana"/>
                <a:cs typeface="Verdana"/>
              </a:rPr>
              <a:t>ss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nt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i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chemeClr val="bg1"/>
                </a:solidFill>
                <a:latin typeface="Verdana"/>
                <a:cs typeface="Verdana"/>
              </a:rPr>
              <a:t>emb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  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innovation, 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collaboration, 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and </a:t>
            </a:r>
            <a:r>
              <a:rPr sz="1000" spc="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ethical 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responsibility. 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Together, 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we can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harness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chemeClr val="bg1"/>
                </a:solidFill>
                <a:latin typeface="Verdana"/>
                <a:cs typeface="Verdana"/>
              </a:rPr>
              <a:t>the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full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potential</a:t>
            </a:r>
            <a:r>
              <a:rPr sz="1000" spc="-7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of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this </a:t>
            </a:r>
            <a:r>
              <a:rPr sz="1000" spc="-26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ans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f</a:t>
            </a:r>
            <a:r>
              <a:rPr sz="1000" spc="-1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00" spc="-20" dirty="0">
                <a:solidFill>
                  <a:schemeClr val="bg1"/>
                </a:solidFill>
                <a:latin typeface="Verdana"/>
                <a:cs typeface="Verdana"/>
              </a:rPr>
              <a:t>r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mati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v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spc="-7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chemeClr val="bg1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c</a:t>
            </a:r>
            <a:r>
              <a:rPr sz="1000" spc="25" dirty="0">
                <a:solidFill>
                  <a:schemeClr val="bg1"/>
                </a:solidFill>
                <a:latin typeface="Verdana"/>
                <a:cs typeface="Verdana"/>
              </a:rPr>
              <a:t>hn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000" spc="-5" dirty="0">
                <a:solidFill>
                  <a:schemeClr val="bg1"/>
                </a:solidFill>
                <a:latin typeface="Verdana"/>
                <a:cs typeface="Verdana"/>
              </a:rPr>
              <a:t>l</a:t>
            </a:r>
            <a:r>
              <a:rPr sz="1000" dirty="0">
                <a:solidFill>
                  <a:schemeClr val="bg1"/>
                </a:solidFill>
                <a:latin typeface="Verdana"/>
                <a:cs typeface="Verdana"/>
              </a:rPr>
              <a:t>og</a:t>
            </a:r>
            <a:r>
              <a:rPr sz="1000" spc="-30" dirty="0">
                <a:solidFill>
                  <a:schemeClr val="bg1"/>
                </a:solidFill>
                <a:latin typeface="Verdana"/>
                <a:cs typeface="Verdana"/>
              </a:rPr>
              <a:t>y</a:t>
            </a:r>
            <a:r>
              <a:rPr sz="1000" spc="-125" dirty="0">
                <a:solidFill>
                  <a:schemeClr val="bg1"/>
                </a:solidFill>
                <a:latin typeface="Verdana"/>
                <a:cs typeface="Verdana"/>
              </a:rPr>
              <a:t>.</a:t>
            </a:r>
            <a:endParaRPr sz="10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5" y="8"/>
            <a:ext cx="2922611" cy="32879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11" y="0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5845213" y="0"/>
                </a:moveTo>
                <a:lnTo>
                  <a:pt x="5453367" y="0"/>
                </a:lnTo>
                <a:lnTo>
                  <a:pt x="5453367" y="391160"/>
                </a:lnTo>
                <a:lnTo>
                  <a:pt x="5453367" y="2895600"/>
                </a:lnTo>
                <a:lnTo>
                  <a:pt x="3865029" y="2895600"/>
                </a:lnTo>
                <a:lnTo>
                  <a:pt x="3865029" y="2894457"/>
                </a:lnTo>
                <a:lnTo>
                  <a:pt x="1980222" y="2894457"/>
                </a:lnTo>
                <a:lnTo>
                  <a:pt x="1980222" y="2895600"/>
                </a:lnTo>
                <a:lnTo>
                  <a:pt x="391858" y="2895600"/>
                </a:lnTo>
                <a:lnTo>
                  <a:pt x="391858" y="391160"/>
                </a:lnTo>
                <a:lnTo>
                  <a:pt x="1980222" y="391160"/>
                </a:lnTo>
                <a:lnTo>
                  <a:pt x="1980222" y="392595"/>
                </a:lnTo>
                <a:lnTo>
                  <a:pt x="3865029" y="392595"/>
                </a:lnTo>
                <a:lnTo>
                  <a:pt x="3865029" y="391160"/>
                </a:lnTo>
                <a:lnTo>
                  <a:pt x="5453367" y="391160"/>
                </a:lnTo>
                <a:lnTo>
                  <a:pt x="5453367" y="0"/>
                </a:lnTo>
                <a:lnTo>
                  <a:pt x="3776573" y="0"/>
                </a:lnTo>
                <a:lnTo>
                  <a:pt x="2068664" y="25"/>
                </a:lnTo>
                <a:lnTo>
                  <a:pt x="0" y="0"/>
                </a:lnTo>
                <a:lnTo>
                  <a:pt x="0" y="391160"/>
                </a:lnTo>
                <a:lnTo>
                  <a:pt x="0" y="2895600"/>
                </a:lnTo>
                <a:lnTo>
                  <a:pt x="0" y="3288030"/>
                </a:lnTo>
                <a:lnTo>
                  <a:pt x="2068664" y="3288030"/>
                </a:lnTo>
                <a:lnTo>
                  <a:pt x="2068664" y="3287014"/>
                </a:lnTo>
                <a:lnTo>
                  <a:pt x="3776573" y="3287014"/>
                </a:lnTo>
                <a:lnTo>
                  <a:pt x="3776573" y="3288030"/>
                </a:lnTo>
                <a:lnTo>
                  <a:pt x="5845213" y="3288030"/>
                </a:lnTo>
                <a:lnTo>
                  <a:pt x="5845213" y="2895600"/>
                </a:lnTo>
                <a:lnTo>
                  <a:pt x="5845213" y="391160"/>
                </a:lnTo>
                <a:lnTo>
                  <a:pt x="5845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52184" y="766646"/>
            <a:ext cx="302296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420" dirty="0">
                <a:solidFill>
                  <a:srgbClr val="000000"/>
                </a:solidFill>
              </a:rPr>
              <a:t>C</a:t>
            </a:r>
            <a:r>
              <a:rPr sz="4000" spc="-15" dirty="0">
                <a:solidFill>
                  <a:srgbClr val="000000"/>
                </a:solidFill>
              </a:rPr>
              <a:t>o</a:t>
            </a:r>
            <a:r>
              <a:rPr sz="4000" spc="30" dirty="0">
                <a:solidFill>
                  <a:srgbClr val="000000"/>
                </a:solidFill>
              </a:rPr>
              <a:t>n</a:t>
            </a:r>
            <a:r>
              <a:rPr sz="4000" spc="85" dirty="0">
                <a:solidFill>
                  <a:srgbClr val="000000"/>
                </a:solidFill>
              </a:rPr>
              <a:t>c</a:t>
            </a:r>
            <a:r>
              <a:rPr sz="4000" spc="15" dirty="0">
                <a:solidFill>
                  <a:srgbClr val="000000"/>
                </a:solidFill>
              </a:rPr>
              <a:t>l</a:t>
            </a:r>
            <a:r>
              <a:rPr sz="4000" spc="25" dirty="0">
                <a:solidFill>
                  <a:srgbClr val="000000"/>
                </a:solidFill>
              </a:rPr>
              <a:t>u</a:t>
            </a:r>
            <a:r>
              <a:rPr sz="4000" spc="5" dirty="0">
                <a:solidFill>
                  <a:srgbClr val="000000"/>
                </a:solidFill>
              </a:rPr>
              <a:t>s</a:t>
            </a:r>
            <a:r>
              <a:rPr sz="4000" spc="-5" dirty="0">
                <a:solidFill>
                  <a:srgbClr val="000000"/>
                </a:solidFill>
              </a:rPr>
              <a:t>i</a:t>
            </a:r>
            <a:r>
              <a:rPr sz="4000" spc="-10" dirty="0">
                <a:solidFill>
                  <a:srgbClr val="000000"/>
                </a:solidFill>
              </a:rPr>
              <a:t>o</a:t>
            </a:r>
            <a:r>
              <a:rPr sz="4000" spc="35" dirty="0">
                <a:solidFill>
                  <a:srgbClr val="000000"/>
                </a:solidFill>
              </a:rPr>
              <a:t>n</a:t>
            </a:r>
            <a:endParaRPr sz="4000" dirty="0"/>
          </a:p>
        </p:txBody>
      </p:sp>
      <p:sp>
        <p:nvSpPr>
          <p:cNvPr id="9" name="object 9"/>
          <p:cNvSpPr txBox="1"/>
          <p:nvPr/>
        </p:nvSpPr>
        <p:spPr>
          <a:xfrm>
            <a:off x="1342756" y="1571625"/>
            <a:ext cx="3159760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0"/>
              </a:spcBef>
            </a:pPr>
            <a:r>
              <a:rPr sz="1000" spc="-35" dirty="0">
                <a:latin typeface="Verdana"/>
                <a:cs typeface="Verdana"/>
              </a:rPr>
              <a:t>In </a:t>
            </a:r>
            <a:r>
              <a:rPr sz="1000" spc="-5" dirty="0">
                <a:latin typeface="Verdana"/>
                <a:cs typeface="Verdana"/>
              </a:rPr>
              <a:t>conclusion, </a:t>
            </a:r>
            <a:r>
              <a:rPr sz="1000" dirty="0">
                <a:latin typeface="Verdana"/>
                <a:cs typeface="Verdana"/>
              </a:rPr>
              <a:t>CycleGAN </a:t>
            </a:r>
            <a:r>
              <a:rPr sz="1000" spc="-15" dirty="0">
                <a:latin typeface="Verdana"/>
                <a:cs typeface="Verdana"/>
              </a:rPr>
              <a:t>offers a </a:t>
            </a:r>
            <a:r>
              <a:rPr sz="1000" spc="-5" dirty="0">
                <a:latin typeface="Verdana"/>
                <a:cs typeface="Verdana"/>
              </a:rPr>
              <a:t>remarkable </a:t>
            </a:r>
            <a:r>
              <a:rPr sz="1000" spc="-10" dirty="0">
                <a:latin typeface="Verdana"/>
                <a:cs typeface="Verdana"/>
              </a:rPr>
              <a:t>avenue </a:t>
            </a:r>
            <a:r>
              <a:rPr sz="1000" spc="-15" dirty="0">
                <a:latin typeface="Verdana"/>
                <a:cs typeface="Verdana"/>
              </a:rPr>
              <a:t>for 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artistic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transformation,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enabling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the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conversion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images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into 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masterpieces. </a:t>
            </a:r>
            <a:r>
              <a:rPr sz="1000" spc="-10" dirty="0">
                <a:latin typeface="Verdana"/>
                <a:cs typeface="Verdana"/>
              </a:rPr>
              <a:t>As </a:t>
            </a:r>
            <a:r>
              <a:rPr sz="1000" spc="10" dirty="0">
                <a:latin typeface="Verdana"/>
                <a:cs typeface="Verdana"/>
              </a:rPr>
              <a:t>we </a:t>
            </a:r>
            <a:r>
              <a:rPr sz="1000" spc="-5" dirty="0">
                <a:latin typeface="Verdana"/>
                <a:cs typeface="Verdana"/>
              </a:rPr>
              <a:t>navigate </a:t>
            </a:r>
            <a:r>
              <a:rPr sz="1000" spc="10" dirty="0">
                <a:latin typeface="Verdana"/>
                <a:cs typeface="Verdana"/>
              </a:rPr>
              <a:t>the </a:t>
            </a:r>
            <a:r>
              <a:rPr sz="1000" dirty="0">
                <a:latin typeface="Verdana"/>
                <a:cs typeface="Verdana"/>
              </a:rPr>
              <a:t>complexities </a:t>
            </a:r>
            <a:r>
              <a:rPr sz="1000" spc="15" dirty="0">
                <a:latin typeface="Verdana"/>
                <a:cs typeface="Verdana"/>
              </a:rPr>
              <a:t>and 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possibilities of this </a:t>
            </a:r>
            <a:r>
              <a:rPr sz="1000" spc="-10" dirty="0">
                <a:latin typeface="Verdana"/>
                <a:cs typeface="Verdana"/>
              </a:rPr>
              <a:t>technology, </a:t>
            </a:r>
            <a:r>
              <a:rPr sz="1000" dirty="0">
                <a:latin typeface="Verdana"/>
                <a:cs typeface="Verdana"/>
              </a:rPr>
              <a:t>let </a:t>
            </a:r>
            <a:r>
              <a:rPr sz="1000" spc="-5" dirty="0">
                <a:latin typeface="Verdana"/>
                <a:cs typeface="Verdana"/>
              </a:rPr>
              <a:t>us </a:t>
            </a:r>
            <a:r>
              <a:rPr sz="1000" spc="-25" dirty="0">
                <a:latin typeface="Verdana"/>
                <a:cs typeface="Verdana"/>
              </a:rPr>
              <a:t>strive </a:t>
            </a:r>
            <a:r>
              <a:rPr sz="1000" dirty="0">
                <a:latin typeface="Verdana"/>
                <a:cs typeface="Verdana"/>
              </a:rPr>
              <a:t>to </a:t>
            </a:r>
            <a:r>
              <a:rPr sz="1000" spc="20" dirty="0">
                <a:latin typeface="Verdana"/>
                <a:cs typeface="Verdana"/>
              </a:rPr>
              <a:t>uphold 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reativi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-125" dirty="0">
                <a:latin typeface="Verdana"/>
                <a:cs typeface="Verdana"/>
              </a:rPr>
              <a:t>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15" dirty="0">
                <a:latin typeface="Verdana"/>
                <a:cs typeface="Verdana"/>
              </a:rPr>
              <a:t>hi</a:t>
            </a:r>
            <a:r>
              <a:rPr sz="1000" spc="10" dirty="0">
                <a:latin typeface="Verdana"/>
                <a:cs typeface="Verdana"/>
              </a:rPr>
              <a:t>c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25" dirty="0">
                <a:latin typeface="Verdana"/>
                <a:cs typeface="Verdana"/>
              </a:rPr>
              <a:t>,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</a:t>
            </a:r>
            <a:r>
              <a:rPr sz="1000" spc="35" dirty="0">
                <a:latin typeface="Verdana"/>
                <a:cs typeface="Verdana"/>
              </a:rPr>
              <a:t>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inn</a:t>
            </a:r>
            <a:r>
              <a:rPr sz="1000" spc="-5" dirty="0">
                <a:latin typeface="Verdana"/>
                <a:cs typeface="Verdana"/>
              </a:rPr>
              <a:t>o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ion</a:t>
            </a:r>
            <a:r>
              <a:rPr sz="1000" spc="-12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3968" y="806370"/>
            <a:ext cx="4053582" cy="7476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50" spc="125" dirty="0"/>
              <a:t>T</a:t>
            </a:r>
            <a:r>
              <a:rPr sz="4750" spc="-25" dirty="0"/>
              <a:t>hanks</a:t>
            </a:r>
            <a:r>
              <a:rPr lang="en-US" sz="4750" spc="-25" dirty="0"/>
              <a:t> You</a:t>
            </a:r>
            <a:r>
              <a:rPr sz="4750" spc="-25" dirty="0"/>
              <a:t>!</a:t>
            </a:r>
            <a:endParaRPr sz="4750" dirty="0"/>
          </a:p>
        </p:txBody>
      </p:sp>
      <p:sp>
        <p:nvSpPr>
          <p:cNvPr id="7" name="object 7"/>
          <p:cNvSpPr txBox="1"/>
          <p:nvPr/>
        </p:nvSpPr>
        <p:spPr>
          <a:xfrm>
            <a:off x="476148" y="1736141"/>
            <a:ext cx="2072394" cy="450508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lang="en-US" sz="850" spc="65" dirty="0">
                <a:solidFill>
                  <a:srgbClr val="FFFFFF"/>
                </a:solidFill>
                <a:latin typeface="Verdana"/>
                <a:cs typeface="Verdana"/>
              </a:rPr>
              <a:t>Submitted by </a:t>
            </a:r>
            <a:r>
              <a:rPr lang="en-US" sz="850" spc="65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endParaRPr lang="en-US" sz="850" spc="65" smtClean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5800"/>
              </a:lnSpc>
              <a:spcBef>
                <a:spcPts val="70"/>
              </a:spcBef>
            </a:pPr>
            <a:endParaRPr lang="en-US" sz="850" spc="65" dirty="0">
              <a:solidFill>
                <a:srgbClr val="FFFFFF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05800"/>
              </a:lnSpc>
              <a:spcBef>
                <a:spcPts val="70"/>
              </a:spcBef>
            </a:pPr>
            <a:r>
              <a:rPr lang="en-US" sz="850" spc="65" dirty="0">
                <a:solidFill>
                  <a:srgbClr val="FFFFFF"/>
                </a:solidFill>
                <a:latin typeface="Verdana"/>
                <a:cs typeface="Verdana"/>
              </a:rPr>
              <a:t>102116090 (Pranav Sharma)</a:t>
            </a:r>
            <a:endParaRPr sz="8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65912" y="471976"/>
            <a:ext cx="2076037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20" dirty="0">
                <a:solidFill>
                  <a:srgbClr val="000000"/>
                </a:solidFill>
              </a:rPr>
              <a:t>Int</a:t>
            </a:r>
            <a:r>
              <a:rPr sz="2400" spc="-10" dirty="0">
                <a:solidFill>
                  <a:srgbClr val="000000"/>
                </a:solidFill>
              </a:rPr>
              <a:t>r</a:t>
            </a:r>
            <a:r>
              <a:rPr sz="2400" spc="15" dirty="0">
                <a:solidFill>
                  <a:srgbClr val="000000"/>
                </a:solidFill>
              </a:rPr>
              <a:t>oduction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3299030" y="1114425"/>
            <a:ext cx="2209800" cy="13965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000" spc="40" dirty="0">
                <a:latin typeface="Verdana"/>
                <a:cs typeface="Verdana"/>
              </a:rPr>
              <a:t>W</a:t>
            </a:r>
            <a:r>
              <a:rPr sz="1000" spc="5" dirty="0">
                <a:latin typeface="Verdana"/>
                <a:cs typeface="Verdana"/>
              </a:rPr>
              <a:t>el</a:t>
            </a:r>
            <a:r>
              <a:rPr sz="1000" spc="-5" dirty="0">
                <a:latin typeface="Verdana"/>
                <a:cs typeface="Verdana"/>
              </a:rPr>
              <a:t>c</a:t>
            </a:r>
            <a:r>
              <a:rPr sz="1000" spc="35" dirty="0">
                <a:latin typeface="Verdana"/>
                <a:cs typeface="Verdana"/>
              </a:rPr>
              <a:t>om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ld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lang="en-US" sz="1000" spc="-5" dirty="0">
                <a:latin typeface="Verdana"/>
                <a:cs typeface="Verdana"/>
              </a:rPr>
              <a:t>Image Transformation </a:t>
            </a:r>
            <a:r>
              <a:rPr sz="1000" spc="-5" dirty="0">
                <a:latin typeface="Verdana"/>
                <a:cs typeface="Verdana"/>
              </a:rPr>
              <a:t>us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35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-20" dirty="0">
                <a:latin typeface="Verdana"/>
                <a:cs typeface="Verdana"/>
              </a:rPr>
              <a:t>GAN.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Thi</a:t>
            </a:r>
            <a:r>
              <a:rPr sz="1000" spc="-25" dirty="0">
                <a:latin typeface="Verdana"/>
                <a:cs typeface="Verdana"/>
              </a:rPr>
              <a:t>s  </a:t>
            </a:r>
            <a:r>
              <a:rPr sz="1000" spc="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esentat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15" dirty="0">
                <a:latin typeface="Verdana"/>
                <a:cs typeface="Verdana"/>
              </a:rPr>
              <a:t>on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will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xplo</a:t>
            </a:r>
            <a:r>
              <a:rPr sz="1000" spc="-2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p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10" dirty="0">
                <a:latin typeface="Verdana"/>
                <a:cs typeface="Verdana"/>
              </a:rPr>
              <a:t>nt</a:t>
            </a:r>
            <a:r>
              <a:rPr sz="1000" dirty="0">
                <a:latin typeface="Verdana"/>
                <a:cs typeface="Verdana"/>
              </a:rPr>
              <a:t>i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l  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35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le</a:t>
            </a:r>
            <a:r>
              <a:rPr sz="1000" spc="-15" dirty="0">
                <a:latin typeface="Verdana"/>
                <a:cs typeface="Verdana"/>
              </a:rPr>
              <a:t>G</a:t>
            </a:r>
            <a:r>
              <a:rPr sz="1000" spc="30" dirty="0">
                <a:latin typeface="Verdana"/>
                <a:cs typeface="Verdana"/>
              </a:rPr>
              <a:t>AN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co</a:t>
            </a:r>
            <a:r>
              <a:rPr sz="1000" spc="10" dirty="0">
                <a:latin typeface="Verdana"/>
                <a:cs typeface="Verdana"/>
              </a:rPr>
              <a:t>n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tin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dina</a:t>
            </a:r>
            <a:r>
              <a:rPr sz="1000" spc="10" dirty="0">
                <a:latin typeface="Verdana"/>
                <a:cs typeface="Verdana"/>
              </a:rPr>
              <a:t>r</a:t>
            </a:r>
            <a:r>
              <a:rPr sz="1000" spc="-35" dirty="0">
                <a:latin typeface="Verdana"/>
                <a:cs typeface="Verdana"/>
              </a:rPr>
              <a:t>y  </a:t>
            </a:r>
            <a:r>
              <a:rPr sz="1000" spc="10" dirty="0">
                <a:latin typeface="Verdana"/>
                <a:cs typeface="Verdana"/>
              </a:rPr>
              <a:t>i</a:t>
            </a:r>
            <a:r>
              <a:rPr sz="1000" spc="35" dirty="0">
                <a:latin typeface="Verdana"/>
                <a:cs typeface="Verdana"/>
              </a:rPr>
              <a:t>m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5" dirty="0">
                <a:latin typeface="Verdana"/>
                <a:cs typeface="Verdana"/>
              </a:rPr>
              <a:t>ges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i</a:t>
            </a:r>
            <a:r>
              <a:rPr sz="1000" spc="20" dirty="0">
                <a:latin typeface="Verdana"/>
                <a:cs typeface="Verdana"/>
              </a:rPr>
              <a:t>n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mas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5" dirty="0">
                <a:latin typeface="Verdana"/>
                <a:cs typeface="Verdana"/>
              </a:rPr>
              <a:t>pie</a:t>
            </a:r>
            <a:r>
              <a:rPr sz="1000" spc="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es</a:t>
            </a:r>
            <a:r>
              <a:rPr sz="1000" spc="-125" dirty="0">
                <a:latin typeface="Verdana"/>
                <a:cs typeface="Verdana"/>
              </a:rPr>
              <a:t>.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40" dirty="0">
                <a:latin typeface="Verdana"/>
                <a:cs typeface="Verdana"/>
              </a:rPr>
              <a:t>W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will  </a:t>
            </a:r>
            <a:r>
              <a:rPr sz="1000" spc="20" dirty="0">
                <a:latin typeface="Verdana"/>
                <a:cs typeface="Verdana"/>
              </a:rPr>
              <a:t>d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20" dirty="0">
                <a:latin typeface="Verdana"/>
                <a:cs typeface="Verdana"/>
              </a:rPr>
              <a:t>l</a:t>
            </a:r>
            <a:r>
              <a:rPr sz="1000" spc="-55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5" dirty="0">
                <a:latin typeface="Verdana"/>
                <a:cs typeface="Verdana"/>
              </a:rPr>
              <a:t>e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10" dirty="0">
                <a:latin typeface="Verdana"/>
                <a:cs typeface="Verdana"/>
              </a:rPr>
              <a:t>hnical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aspec</a:t>
            </a:r>
            <a:r>
              <a:rPr sz="1000" spc="-15" dirty="0">
                <a:latin typeface="Verdana"/>
                <a:cs typeface="Verdana"/>
              </a:rPr>
              <a:t>ts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</a:t>
            </a:r>
            <a:r>
              <a:rPr sz="1000" spc="25" dirty="0">
                <a:latin typeface="Verdana"/>
                <a:cs typeface="Verdana"/>
              </a:rPr>
              <a:t>d  </a:t>
            </a:r>
            <a:r>
              <a:rPr sz="1000" spc="20" dirty="0">
                <a:latin typeface="Verdana"/>
                <a:cs typeface="Verdana"/>
              </a:rPr>
              <a:t>c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ea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i</a:t>
            </a:r>
            <a:r>
              <a:rPr sz="1000" spc="-60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15" dirty="0">
                <a:latin typeface="Verdana"/>
                <a:cs typeface="Verdana"/>
              </a:rPr>
              <a:t>ppl</a:t>
            </a:r>
            <a:r>
              <a:rPr sz="1000" dirty="0">
                <a:latin typeface="Verdana"/>
                <a:cs typeface="Verdana"/>
              </a:rPr>
              <a:t>ications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this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cu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tin</a:t>
            </a:r>
            <a:r>
              <a:rPr sz="1000" spc="-10" dirty="0">
                <a:latin typeface="Verdana"/>
                <a:cs typeface="Verdana"/>
              </a:rPr>
              <a:t>g-  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dge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25" dirty="0">
                <a:latin typeface="Verdana"/>
                <a:cs typeface="Verdana"/>
              </a:rPr>
              <a:t>hn</a:t>
            </a:r>
            <a:r>
              <a:rPr sz="1000" dirty="0">
                <a:latin typeface="Verdana"/>
                <a:cs typeface="Verdana"/>
              </a:rPr>
              <a:t>olo</a:t>
            </a:r>
            <a:r>
              <a:rPr sz="1000" spc="-5" dirty="0">
                <a:latin typeface="Verdana"/>
                <a:cs typeface="Verdana"/>
              </a:rPr>
              <a:t>g</a:t>
            </a:r>
            <a:r>
              <a:rPr sz="1000" spc="-35" dirty="0">
                <a:latin typeface="Verdana"/>
                <a:cs typeface="Verdana"/>
              </a:rPr>
              <a:t>y</a:t>
            </a:r>
            <a:r>
              <a:rPr sz="1000" spc="-125" dirty="0">
                <a:latin typeface="Verdana"/>
                <a:cs typeface="Verdana"/>
              </a:rPr>
              <a:t>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2150" y="276225"/>
            <a:ext cx="236220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solidFill>
                  <a:srgbClr val="000000"/>
                </a:solidFill>
              </a:rPr>
              <a:t>Understanding</a:t>
            </a:r>
            <a:r>
              <a:rPr sz="1600" spc="-45" dirty="0">
                <a:solidFill>
                  <a:srgbClr val="000000"/>
                </a:solidFill>
              </a:rPr>
              <a:t> </a:t>
            </a:r>
            <a:r>
              <a:rPr sz="1600" spc="30" dirty="0">
                <a:solidFill>
                  <a:srgbClr val="000000"/>
                </a:solidFill>
              </a:rPr>
              <a:t>CycleGAN</a:t>
            </a:r>
            <a:endParaRPr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3308350" y="733425"/>
            <a:ext cx="2209800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35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15" dirty="0">
                <a:latin typeface="Verdana"/>
                <a:cs typeface="Verdana"/>
              </a:rPr>
              <a:t>l</a:t>
            </a:r>
            <a:r>
              <a:rPr sz="1000" spc="10" dirty="0">
                <a:latin typeface="Verdana"/>
                <a:cs typeface="Verdana"/>
              </a:rPr>
              <a:t>eGAN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type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gen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i</a:t>
            </a:r>
            <a:r>
              <a:rPr sz="1000" spc="-55" dirty="0">
                <a:latin typeface="Verdana"/>
                <a:cs typeface="Verdana"/>
              </a:rPr>
              <a:t>v</a:t>
            </a:r>
            <a:r>
              <a:rPr sz="1000" dirty="0">
                <a:latin typeface="Verdana"/>
                <a:cs typeface="Verdana"/>
              </a:rPr>
              <a:t>e 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5" dirty="0">
                <a:latin typeface="Verdana"/>
                <a:cs typeface="Verdana"/>
              </a:rPr>
              <a:t>d</a:t>
            </a:r>
            <a:r>
              <a:rPr sz="1000" spc="-20" dirty="0">
                <a:latin typeface="Verdana"/>
                <a:cs typeface="Verdana"/>
              </a:rPr>
              <a:t>v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sa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ial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k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(GAN)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that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can  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20" dirty="0">
                <a:latin typeface="Verdana"/>
                <a:cs typeface="Verdana"/>
              </a:rPr>
              <a:t>e</a:t>
            </a:r>
            <a:r>
              <a:rPr sz="1000" spc="-25" dirty="0">
                <a:latin typeface="Verdana"/>
                <a:cs typeface="Verdana"/>
              </a:rPr>
              <a:t>a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ans</a:t>
            </a: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60" dirty="0">
                <a:latin typeface="Verdana"/>
                <a:cs typeface="Verdana"/>
              </a:rPr>
              <a:t>m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ima</a:t>
            </a:r>
            <a:r>
              <a:rPr sz="1000" spc="5" dirty="0">
                <a:latin typeface="Verdana"/>
                <a:cs typeface="Verdana"/>
              </a:rPr>
              <a:t>ges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45" dirty="0">
                <a:latin typeface="Verdana"/>
                <a:cs typeface="Verdana"/>
              </a:rPr>
              <a:t>f</a:t>
            </a:r>
            <a:r>
              <a:rPr sz="1000" spc="-40" dirty="0">
                <a:latin typeface="Verdana"/>
                <a:cs typeface="Verdana"/>
              </a:rPr>
              <a:t>r</a:t>
            </a:r>
            <a:r>
              <a:rPr sz="1000" spc="35" dirty="0">
                <a:latin typeface="Verdana"/>
                <a:cs typeface="Verdana"/>
              </a:rPr>
              <a:t>om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on</a:t>
            </a:r>
            <a:r>
              <a:rPr sz="1000" dirty="0">
                <a:latin typeface="Verdana"/>
                <a:cs typeface="Verdana"/>
              </a:rPr>
              <a:t>e  </a:t>
            </a:r>
            <a:r>
              <a:rPr sz="1000" spc="20" dirty="0">
                <a:latin typeface="Verdana"/>
                <a:cs typeface="Verdana"/>
              </a:rPr>
              <a:t>d</a:t>
            </a:r>
            <a:r>
              <a:rPr sz="1000" spc="15" dirty="0">
                <a:latin typeface="Verdana"/>
                <a:cs typeface="Verdana"/>
              </a:rPr>
              <a:t>omain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15" dirty="0">
                <a:latin typeface="Verdana"/>
                <a:cs typeface="Verdana"/>
              </a:rPr>
              <a:t>oth</a:t>
            </a:r>
            <a:r>
              <a:rPr sz="1000" spc="-15" dirty="0">
                <a:latin typeface="Verdana"/>
                <a:cs typeface="Verdana"/>
              </a:rPr>
              <a:t>er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with</a:t>
            </a:r>
            <a:r>
              <a:rPr sz="1000" spc="10" dirty="0">
                <a:latin typeface="Verdana"/>
                <a:cs typeface="Verdana"/>
              </a:rPr>
              <a:t>out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30" dirty="0">
                <a:latin typeface="Verdana"/>
                <a:cs typeface="Verdana"/>
              </a:rPr>
              <a:t>p</a:t>
            </a:r>
            <a:r>
              <a:rPr sz="1000" spc="-15" dirty="0">
                <a:latin typeface="Verdana"/>
                <a:cs typeface="Verdana"/>
              </a:rPr>
              <a:t>ai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d 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10" dirty="0">
                <a:latin typeface="Verdana"/>
                <a:cs typeface="Verdana"/>
              </a:rPr>
              <a:t>inin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da</a:t>
            </a:r>
            <a:r>
              <a:rPr sz="1000" spc="-45" dirty="0">
                <a:latin typeface="Verdana"/>
                <a:cs typeface="Verdana"/>
              </a:rPr>
              <a:t>ta.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It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ons</a:t>
            </a:r>
            <a:r>
              <a:rPr sz="1000" spc="-15" dirty="0">
                <a:latin typeface="Verdana"/>
                <a:cs typeface="Verdana"/>
              </a:rPr>
              <a:t>i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5" dirty="0">
                <a:latin typeface="Verdana"/>
                <a:cs typeface="Verdana"/>
              </a:rPr>
              <a:t>o  dis</a:t>
            </a:r>
            <a:r>
              <a:rPr sz="1000" dirty="0">
                <a:latin typeface="Verdana"/>
                <a:cs typeface="Verdana"/>
              </a:rPr>
              <a:t>c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imina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</a:t>
            </a:r>
            <a:r>
              <a:rPr sz="1000" spc="35" dirty="0">
                <a:latin typeface="Verdana"/>
                <a:cs typeface="Verdana"/>
              </a:rPr>
              <a:t>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gen</a:t>
            </a:r>
            <a:r>
              <a:rPr sz="1000" spc="-15" dirty="0">
                <a:latin typeface="Verdana"/>
                <a:cs typeface="Verdana"/>
              </a:rPr>
              <a:t>e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5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30" dirty="0">
                <a:latin typeface="Verdana"/>
                <a:cs typeface="Verdana"/>
              </a:rPr>
              <a:t>r</a:t>
            </a:r>
            <a:r>
              <a:rPr sz="1000" spc="-25" dirty="0">
                <a:latin typeface="Verdana"/>
                <a:cs typeface="Verdana"/>
              </a:rPr>
              <a:t>s  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k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0" dirty="0">
                <a:latin typeface="Verdana"/>
                <a:cs typeface="Verdana"/>
              </a:rPr>
              <a:t>in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a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60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45" dirty="0">
                <a:latin typeface="Verdana"/>
                <a:cs typeface="Verdana"/>
              </a:rPr>
              <a:t>le.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574F7-5C1C-97E3-7492-78277B1B3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949" y="2169844"/>
            <a:ext cx="2473295" cy="6254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B1F84-BB26-8DA2-8801-F20E7F5FE6E4}"/>
              </a:ext>
            </a:extLst>
          </p:cNvPr>
          <p:cNvSpPr txBox="1"/>
          <p:nvPr/>
        </p:nvSpPr>
        <p:spPr>
          <a:xfrm>
            <a:off x="3528418" y="2795275"/>
            <a:ext cx="17283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Simplified workflow of </a:t>
            </a:r>
            <a:r>
              <a:rPr lang="en-US" sz="900" dirty="0" err="1"/>
              <a:t>CycleGAN</a:t>
            </a:r>
            <a:endParaRPr lang="en-IN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24175" cy="3288029"/>
            <a:chOff x="1512" y="8"/>
            <a:chExt cx="292417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24175" cy="3288029"/>
            </a:xfrm>
            <a:custGeom>
              <a:avLst/>
              <a:gdLst/>
              <a:ahLst/>
              <a:cxnLst/>
              <a:rect l="l" t="t" r="r" b="b"/>
              <a:pathLst>
                <a:path w="2924175" h="3288029">
                  <a:moveTo>
                    <a:pt x="2923757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3757" y="3287938"/>
                  </a:lnTo>
                  <a:lnTo>
                    <a:pt x="2923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210" y="365330"/>
              <a:ext cx="2067135" cy="25572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32150" y="276225"/>
            <a:ext cx="2362200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600" spc="-5" dirty="0">
                <a:solidFill>
                  <a:srgbClr val="000000"/>
                </a:solidFill>
              </a:rPr>
              <a:t>An illustrative example</a:t>
            </a:r>
            <a:endParaRPr sz="1600" dirty="0"/>
          </a:p>
        </p:txBody>
      </p:sp>
      <p:sp>
        <p:nvSpPr>
          <p:cNvPr id="10" name="object 10"/>
          <p:cNvSpPr txBox="1"/>
          <p:nvPr/>
        </p:nvSpPr>
        <p:spPr>
          <a:xfrm>
            <a:off x="3298267" y="531929"/>
            <a:ext cx="2209800" cy="12682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1000" spc="-50" dirty="0">
                <a:latin typeface="Verdana"/>
                <a:cs typeface="Verdana"/>
              </a:rPr>
              <a:t>The two discriminators and generator pairs can be explained as follows:</a:t>
            </a: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lang="en-US" sz="1000" spc="-5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lang="en-US" sz="1000" spc="-50" dirty="0">
                <a:latin typeface="Verdana"/>
                <a:cs typeface="Verdana"/>
              </a:rPr>
              <a:t>A given image of horses when transformed into an image of zebras should yield the same result as an image of zebras transformed into an image of horses.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07F74-AF3D-CDCA-F47F-2675B0BA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800225"/>
            <a:ext cx="2342035" cy="10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1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350" y="331725"/>
            <a:ext cx="2362200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20" dirty="0">
                <a:solidFill>
                  <a:srgbClr val="000000"/>
                </a:solidFill>
              </a:rPr>
              <a:t>Training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spc="10" dirty="0">
                <a:solidFill>
                  <a:srgbClr val="000000"/>
                </a:solidFill>
              </a:rPr>
              <a:t>Process</a:t>
            </a:r>
            <a:endParaRPr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184150" y="962025"/>
            <a:ext cx="2280448" cy="1417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4154">
              <a:lnSpc>
                <a:spcPct val="115399"/>
              </a:lnSpc>
              <a:spcBef>
                <a:spcPts val="95"/>
              </a:spcBef>
            </a:pPr>
            <a:r>
              <a:rPr sz="1000" spc="-40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5" dirty="0">
                <a:latin typeface="Verdana"/>
                <a:cs typeface="Verdana"/>
              </a:rPr>
              <a:t>ainin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p</a:t>
            </a:r>
            <a:r>
              <a:rPr sz="1000" spc="-10" dirty="0">
                <a:latin typeface="Verdana"/>
                <a:cs typeface="Verdana"/>
              </a:rPr>
              <a:t>r</a:t>
            </a:r>
            <a:r>
              <a:rPr sz="1000" spc="20" dirty="0">
                <a:latin typeface="Verdana"/>
                <a:cs typeface="Verdana"/>
              </a:rPr>
              <a:t>o</a:t>
            </a:r>
            <a:r>
              <a:rPr sz="1000" spc="5" dirty="0">
                <a:latin typeface="Verdana"/>
                <a:cs typeface="Verdana"/>
              </a:rPr>
              <a:t>c</a:t>
            </a:r>
            <a:r>
              <a:rPr sz="1000" spc="-20" dirty="0">
                <a:latin typeface="Verdana"/>
                <a:cs typeface="Verdana"/>
              </a:rPr>
              <a:t>ess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</a:t>
            </a:r>
            <a:r>
              <a:rPr sz="1000" spc="-35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</a:t>
            </a:r>
            <a:r>
              <a:rPr sz="1000" spc="-10" dirty="0">
                <a:latin typeface="Verdana"/>
                <a:cs typeface="Verdana"/>
              </a:rPr>
              <a:t>e</a:t>
            </a:r>
            <a:r>
              <a:rPr sz="1000" spc="10" dirty="0">
                <a:latin typeface="Verdana"/>
                <a:cs typeface="Verdana"/>
              </a:rPr>
              <a:t>GAN  </a:t>
            </a:r>
            <a:r>
              <a:rPr sz="1000" spc="-20" dirty="0">
                <a:latin typeface="Verdana"/>
                <a:cs typeface="Verdana"/>
              </a:rPr>
              <a:t>involves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minimizing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adversarial</a:t>
            </a:r>
            <a:r>
              <a:rPr sz="1000" spc="-7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losses </a:t>
            </a:r>
            <a:r>
              <a:rPr sz="1000" spc="-26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</a:t>
            </a:r>
            <a:r>
              <a:rPr sz="1000" spc="35" dirty="0">
                <a:latin typeface="Verdana"/>
                <a:cs typeface="Verdana"/>
              </a:rPr>
              <a:t>d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60" dirty="0">
                <a:latin typeface="Verdana"/>
                <a:cs typeface="Verdana"/>
              </a:rPr>
              <a:t>y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spc="-5" dirty="0">
                <a:latin typeface="Verdana"/>
                <a:cs typeface="Verdana"/>
              </a:rPr>
              <a:t>le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c</a:t>
            </a:r>
            <a:r>
              <a:rPr sz="1000" dirty="0">
                <a:latin typeface="Verdana"/>
                <a:cs typeface="Verdana"/>
              </a:rPr>
              <a:t>ons</a:t>
            </a:r>
            <a:r>
              <a:rPr sz="1000" spc="-15" dirty="0">
                <a:latin typeface="Verdana"/>
                <a:cs typeface="Verdana"/>
              </a:rPr>
              <a:t>i</a:t>
            </a:r>
            <a:r>
              <a:rPr sz="1000" spc="-30" dirty="0">
                <a:latin typeface="Verdana"/>
                <a:cs typeface="Verdana"/>
              </a:rPr>
              <a:t>s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5" dirty="0">
                <a:latin typeface="Verdana"/>
                <a:cs typeface="Verdana"/>
              </a:rPr>
              <a:t>enc</a:t>
            </a:r>
            <a:r>
              <a:rPr sz="1000" spc="-45" dirty="0">
                <a:latin typeface="Verdana"/>
                <a:cs typeface="Verdana"/>
              </a:rPr>
              <a:t>y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losses</a:t>
            </a:r>
            <a:r>
              <a:rPr sz="1000" spc="-125" dirty="0">
                <a:latin typeface="Verdana"/>
                <a:cs typeface="Verdana"/>
              </a:rPr>
              <a:t>.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T</a:t>
            </a:r>
            <a:r>
              <a:rPr sz="1000" spc="-5" dirty="0">
                <a:latin typeface="Verdana"/>
                <a:cs typeface="Verdana"/>
              </a:rPr>
              <a:t>his  e</a:t>
            </a:r>
            <a:r>
              <a:rPr sz="1000" dirty="0">
                <a:latin typeface="Verdana"/>
                <a:cs typeface="Verdana"/>
              </a:rPr>
              <a:t>nables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-5" dirty="0">
                <a:latin typeface="Verdana"/>
                <a:cs typeface="Verdana"/>
              </a:rPr>
              <a:t>et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-10" dirty="0">
                <a:latin typeface="Verdana"/>
                <a:cs typeface="Verdana"/>
              </a:rPr>
              <a:t>o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k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lea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th</a:t>
            </a:r>
            <a:r>
              <a:rPr sz="1000" dirty="0">
                <a:latin typeface="Verdana"/>
                <a:cs typeface="Verdana"/>
              </a:rPr>
              <a:t>e  </a:t>
            </a:r>
            <a:r>
              <a:rPr sz="1000" spc="20" dirty="0">
                <a:latin typeface="Verdana"/>
                <a:cs typeface="Verdana"/>
              </a:rPr>
              <a:t>mappin</a:t>
            </a:r>
            <a:r>
              <a:rPr sz="1000" spc="40" dirty="0">
                <a:latin typeface="Verdana"/>
                <a:cs typeface="Verdana"/>
              </a:rPr>
              <a:t>g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b</a:t>
            </a:r>
            <a:r>
              <a:rPr sz="1000" spc="1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5" dirty="0">
                <a:latin typeface="Verdana"/>
                <a:cs typeface="Verdana"/>
              </a:rPr>
              <a:t>e</a:t>
            </a:r>
            <a:r>
              <a:rPr sz="1000" spc="25" dirty="0">
                <a:latin typeface="Verdana"/>
                <a:cs typeface="Verdana"/>
              </a:rPr>
              <a:t>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t</a:t>
            </a:r>
            <a:r>
              <a:rPr sz="1000" spc="25" dirty="0">
                <a:latin typeface="Verdana"/>
                <a:cs typeface="Verdana"/>
              </a:rPr>
              <a:t>w</a:t>
            </a:r>
            <a:r>
              <a:rPr sz="1000" spc="10" dirty="0">
                <a:latin typeface="Verdana"/>
                <a:cs typeface="Verdana"/>
              </a:rPr>
              <a:t>o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20" dirty="0">
                <a:latin typeface="Verdana"/>
                <a:cs typeface="Verdana"/>
              </a:rPr>
              <a:t>d</a:t>
            </a:r>
            <a:r>
              <a:rPr sz="1000" spc="15" dirty="0">
                <a:latin typeface="Verdana"/>
                <a:cs typeface="Verdana"/>
              </a:rPr>
              <a:t>o</a:t>
            </a:r>
            <a:r>
              <a:rPr sz="1000" spc="5" dirty="0">
                <a:latin typeface="Verdana"/>
                <a:cs typeface="Verdana"/>
              </a:rPr>
              <a:t>mains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5" dirty="0">
                <a:latin typeface="Verdana"/>
                <a:cs typeface="Verdana"/>
              </a:rPr>
              <a:t>an</a:t>
            </a:r>
            <a:r>
              <a:rPr sz="1000" spc="25" dirty="0">
                <a:latin typeface="Verdana"/>
                <a:cs typeface="Verdana"/>
              </a:rPr>
              <a:t>d  </a:t>
            </a:r>
            <a:r>
              <a:rPr sz="1000" dirty="0">
                <a:latin typeface="Verdana"/>
                <a:cs typeface="Verdana"/>
              </a:rPr>
              <a:t>ensu</a:t>
            </a:r>
            <a:r>
              <a:rPr sz="1000" spc="-15" dirty="0">
                <a:latin typeface="Verdana"/>
                <a:cs typeface="Verdana"/>
              </a:rPr>
              <a:t>r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</a:t>
            </a:r>
            <a:r>
              <a:rPr sz="1000" spc="5" dirty="0">
                <a:latin typeface="Verdana"/>
                <a:cs typeface="Verdana"/>
              </a:rPr>
              <a:t>hat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15" dirty="0">
                <a:latin typeface="Verdana"/>
                <a:cs typeface="Verdana"/>
              </a:rPr>
              <a:t>th</a:t>
            </a:r>
            <a:r>
              <a:rPr sz="1000" dirty="0">
                <a:latin typeface="Verdana"/>
                <a:cs typeface="Verdana"/>
              </a:rPr>
              <a:t>e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t</a:t>
            </a:r>
            <a:r>
              <a:rPr sz="1000" spc="-20" dirty="0">
                <a:latin typeface="Verdana"/>
                <a:cs typeface="Verdana"/>
              </a:rPr>
              <a:t>r</a:t>
            </a:r>
            <a:r>
              <a:rPr sz="1000" spc="-10" dirty="0">
                <a:latin typeface="Verdana"/>
                <a:cs typeface="Verdana"/>
              </a:rPr>
              <a:t>ans</a:t>
            </a:r>
            <a:r>
              <a:rPr sz="1000" spc="-15" dirty="0">
                <a:latin typeface="Verdana"/>
                <a:cs typeface="Verdana"/>
              </a:rPr>
              <a:t>f</a:t>
            </a:r>
            <a:r>
              <a:rPr sz="1000" spc="5" dirty="0">
                <a:latin typeface="Verdana"/>
                <a:cs typeface="Verdana"/>
              </a:rPr>
              <a:t>o</a:t>
            </a:r>
            <a:r>
              <a:rPr sz="1000" spc="-35" dirty="0">
                <a:latin typeface="Verdana"/>
                <a:cs typeface="Verdana"/>
              </a:rPr>
              <a:t>r</a:t>
            </a:r>
            <a:r>
              <a:rPr sz="1000" spc="10" dirty="0">
                <a:latin typeface="Verdana"/>
                <a:cs typeface="Verdana"/>
              </a:rPr>
              <a:t>mation</a:t>
            </a:r>
            <a:r>
              <a:rPr sz="1000" spc="-7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is</a:t>
            </a:r>
            <a:endParaRPr sz="1000" dirty="0">
              <a:latin typeface="Verdana"/>
              <a:cs typeface="Verdana"/>
            </a:endParaRPr>
          </a:p>
          <a:p>
            <a:pPr marR="5080">
              <a:lnSpc>
                <a:spcPct val="100000"/>
              </a:lnSpc>
              <a:spcBef>
                <a:spcPts val="145"/>
              </a:spcBef>
            </a:pPr>
            <a:r>
              <a:rPr sz="1000" spc="-10" dirty="0">
                <a:latin typeface="Verdana"/>
                <a:cs typeface="Verdana"/>
              </a:rPr>
              <a:t>consistent.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44" y="451274"/>
            <a:ext cx="200787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5" dirty="0">
                <a:solidFill>
                  <a:srgbClr val="000000"/>
                </a:solidFill>
              </a:rPr>
              <a:t>Artistic</a:t>
            </a:r>
            <a:r>
              <a:rPr sz="1650" spc="-70" dirty="0">
                <a:solidFill>
                  <a:srgbClr val="000000"/>
                </a:solidFill>
              </a:rPr>
              <a:t> </a:t>
            </a:r>
            <a:r>
              <a:rPr sz="1650" dirty="0">
                <a:solidFill>
                  <a:srgbClr val="000000"/>
                </a:solidFill>
              </a:rPr>
              <a:t>Applications</a:t>
            </a:r>
            <a:endParaRPr sz="1650"/>
          </a:p>
        </p:txBody>
      </p:sp>
      <p:sp>
        <p:nvSpPr>
          <p:cNvPr id="4" name="object 4"/>
          <p:cNvSpPr txBox="1"/>
          <p:nvPr/>
        </p:nvSpPr>
        <p:spPr>
          <a:xfrm>
            <a:off x="457044" y="968694"/>
            <a:ext cx="1929130" cy="847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0815" algn="r">
              <a:lnSpc>
                <a:spcPct val="115399"/>
              </a:lnSpc>
              <a:spcBef>
                <a:spcPts val="95"/>
              </a:spcBef>
            </a:pPr>
            <a:r>
              <a:rPr sz="800" spc="-20" dirty="0">
                <a:latin typeface="Verdana"/>
                <a:cs typeface="Verdana"/>
              </a:rPr>
              <a:t>C</a:t>
            </a:r>
            <a:r>
              <a:rPr sz="800" spc="-35" dirty="0">
                <a:latin typeface="Verdana"/>
                <a:cs typeface="Verdana"/>
              </a:rPr>
              <a:t>y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l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GAN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ha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b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en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wid</a:t>
            </a:r>
            <a:r>
              <a:rPr sz="800" spc="10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ly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used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i</a:t>
            </a:r>
            <a:r>
              <a:rPr sz="800" spc="20" dirty="0">
                <a:latin typeface="Verdana"/>
                <a:cs typeface="Verdana"/>
              </a:rPr>
              <a:t>n  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3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i</a:t>
            </a:r>
            <a:r>
              <a:rPr sz="800" spc="-5" dirty="0">
                <a:latin typeface="Verdana"/>
                <a:cs typeface="Verdana"/>
              </a:rPr>
              <a:t>ous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ar</a:t>
            </a:r>
            <a:r>
              <a:rPr sz="800" spc="-5" dirty="0">
                <a:latin typeface="Verdana"/>
                <a:cs typeface="Verdana"/>
              </a:rPr>
              <a:t>t</a:t>
            </a:r>
            <a:r>
              <a:rPr sz="800" spc="-10" dirty="0">
                <a:latin typeface="Verdana"/>
                <a:cs typeface="Verdana"/>
              </a:rPr>
              <a:t>i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dirty="0">
                <a:latin typeface="Verdana"/>
                <a:cs typeface="Verdana"/>
              </a:rPr>
              <a:t>t</a:t>
            </a:r>
            <a:r>
              <a:rPr sz="800" spc="10" dirty="0">
                <a:latin typeface="Verdana"/>
                <a:cs typeface="Verdana"/>
              </a:rPr>
              <a:t>ic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appli</a:t>
            </a:r>
            <a:r>
              <a:rPr sz="800" spc="5" dirty="0">
                <a:latin typeface="Verdana"/>
                <a:cs typeface="Verdana"/>
              </a:rPr>
              <a:t>c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dirty="0">
                <a:latin typeface="Verdana"/>
                <a:cs typeface="Verdana"/>
              </a:rPr>
              <a:t>tions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su</a:t>
            </a:r>
            <a:r>
              <a:rPr sz="800" spc="-5" dirty="0">
                <a:latin typeface="Verdana"/>
                <a:cs typeface="Verdana"/>
              </a:rPr>
              <a:t>c</a:t>
            </a:r>
            <a:r>
              <a:rPr sz="800" spc="25" dirty="0">
                <a:latin typeface="Verdana"/>
                <a:cs typeface="Verdana"/>
              </a:rPr>
              <a:t>h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</a:t>
            </a:r>
            <a:r>
              <a:rPr sz="800" spc="-25" dirty="0">
                <a:latin typeface="Verdana"/>
                <a:cs typeface="Verdana"/>
              </a:rPr>
              <a:t>s  </a:t>
            </a:r>
            <a:r>
              <a:rPr sz="800" spc="-20" dirty="0">
                <a:latin typeface="Verdana"/>
                <a:cs typeface="Verdana"/>
              </a:rPr>
              <a:t>style </a:t>
            </a:r>
            <a:r>
              <a:rPr sz="800" spc="-25" dirty="0">
                <a:latin typeface="Verdana"/>
                <a:cs typeface="Verdana"/>
              </a:rPr>
              <a:t>transfer, </a:t>
            </a:r>
            <a:r>
              <a:rPr sz="800" dirty="0">
                <a:latin typeface="Verdana"/>
                <a:cs typeface="Verdana"/>
              </a:rPr>
              <a:t>photo-to-painting </a:t>
            </a:r>
            <a:r>
              <a:rPr sz="800" spc="5" dirty="0">
                <a:latin typeface="Verdana"/>
                <a:cs typeface="Verdana"/>
              </a:rPr>
              <a:t> </a:t>
            </a:r>
            <a:r>
              <a:rPr sz="800" spc="15" dirty="0">
                <a:latin typeface="Verdana"/>
                <a:cs typeface="Verdana"/>
              </a:rPr>
              <a:t>co</a:t>
            </a:r>
            <a:r>
              <a:rPr sz="800" spc="10" dirty="0">
                <a:latin typeface="Verdana"/>
                <a:cs typeface="Verdana"/>
              </a:rPr>
              <a:t>n</a:t>
            </a:r>
            <a:r>
              <a:rPr sz="800" spc="-60" dirty="0">
                <a:latin typeface="Verdana"/>
                <a:cs typeface="Verdana"/>
              </a:rPr>
              <a:t>v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sion</a:t>
            </a:r>
            <a:r>
              <a:rPr sz="800" spc="-125" dirty="0">
                <a:latin typeface="Verdana"/>
                <a:cs typeface="Verdana"/>
              </a:rPr>
              <a:t>,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ima</a:t>
            </a:r>
            <a:r>
              <a:rPr sz="800" spc="20" dirty="0">
                <a:latin typeface="Verdana"/>
                <a:cs typeface="Verdana"/>
              </a:rPr>
              <a:t>ge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nha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15" dirty="0">
                <a:latin typeface="Verdana"/>
                <a:cs typeface="Verdana"/>
              </a:rPr>
              <a:t>c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60" dirty="0">
                <a:latin typeface="Verdana"/>
                <a:cs typeface="Verdana"/>
              </a:rPr>
              <a:t>m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15" dirty="0">
                <a:latin typeface="Verdana"/>
                <a:cs typeface="Verdana"/>
              </a:rPr>
              <a:t>nt</a:t>
            </a:r>
            <a:r>
              <a:rPr sz="800" spc="-125" dirty="0">
                <a:latin typeface="Verdana"/>
                <a:cs typeface="Verdana"/>
              </a:rPr>
              <a:t>.  </a:t>
            </a:r>
            <a:r>
              <a:rPr sz="800" spc="-100" dirty="0">
                <a:latin typeface="Verdana"/>
                <a:cs typeface="Verdana"/>
              </a:rPr>
              <a:t>I</a:t>
            </a:r>
            <a:r>
              <a:rPr sz="800" spc="5" dirty="0">
                <a:latin typeface="Verdana"/>
                <a:cs typeface="Verdana"/>
              </a:rPr>
              <a:t>t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5" dirty="0">
                <a:latin typeface="Verdana"/>
                <a:cs typeface="Verdana"/>
              </a:rPr>
              <a:t>al</a:t>
            </a:r>
            <a:r>
              <a:rPr sz="800" dirty="0">
                <a:latin typeface="Verdana"/>
                <a:cs typeface="Verdana"/>
              </a:rPr>
              <a:t>l</a:t>
            </a:r>
            <a:r>
              <a:rPr sz="800" spc="-15" dirty="0">
                <a:latin typeface="Verdana"/>
                <a:cs typeface="Verdana"/>
              </a:rPr>
              <a:t>o</a:t>
            </a:r>
            <a:r>
              <a:rPr sz="800" spc="35" dirty="0">
                <a:latin typeface="Verdana"/>
                <a:cs typeface="Verdana"/>
              </a:rPr>
              <a:t>w</a:t>
            </a:r>
            <a:r>
              <a:rPr sz="800" spc="-30" dirty="0">
                <a:latin typeface="Verdana"/>
                <a:cs typeface="Verdana"/>
              </a:rPr>
              <a:t>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25" dirty="0">
                <a:latin typeface="Verdana"/>
                <a:cs typeface="Verdana"/>
              </a:rPr>
              <a:t>a</a:t>
            </a:r>
            <a:r>
              <a:rPr sz="800" spc="-1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tists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5" dirty="0">
                <a:latin typeface="Verdana"/>
                <a:cs typeface="Verdana"/>
              </a:rPr>
              <a:t>an</a:t>
            </a:r>
            <a:r>
              <a:rPr sz="800" spc="35" dirty="0">
                <a:latin typeface="Verdana"/>
                <a:cs typeface="Verdana"/>
              </a:rPr>
              <a:t>d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10" dirty="0">
                <a:latin typeface="Verdana"/>
                <a:cs typeface="Verdana"/>
              </a:rPr>
              <a:t>design</a:t>
            </a:r>
            <a:r>
              <a:rPr sz="800" spc="-5" dirty="0">
                <a:latin typeface="Verdana"/>
                <a:cs typeface="Verdana"/>
              </a:rPr>
              <a:t>e</a:t>
            </a:r>
            <a:r>
              <a:rPr sz="800" spc="-30" dirty="0">
                <a:latin typeface="Verdana"/>
                <a:cs typeface="Verdana"/>
              </a:rPr>
              <a:t>rs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10" dirty="0">
                <a:latin typeface="Verdana"/>
                <a:cs typeface="Verdana"/>
              </a:rPr>
              <a:t>t</a:t>
            </a:r>
            <a:r>
              <a:rPr sz="800" spc="5" dirty="0">
                <a:latin typeface="Verdana"/>
                <a:cs typeface="Verdana"/>
              </a:rPr>
              <a:t>o  </a:t>
            </a:r>
            <a:r>
              <a:rPr sz="800" spc="-15" dirty="0">
                <a:latin typeface="Verdana"/>
                <a:cs typeface="Verdana"/>
              </a:rPr>
              <a:t>e</a:t>
            </a:r>
            <a:r>
              <a:rPr sz="800" spc="-10" dirty="0">
                <a:latin typeface="Verdana"/>
                <a:cs typeface="Verdana"/>
              </a:rPr>
              <a:t>x</a:t>
            </a:r>
            <a:r>
              <a:rPr sz="800" spc="-15" dirty="0">
                <a:latin typeface="Verdana"/>
                <a:cs typeface="Verdana"/>
              </a:rPr>
              <a:t>p</a:t>
            </a:r>
            <a:r>
              <a:rPr sz="800" spc="-10" dirty="0">
                <a:latin typeface="Verdana"/>
                <a:cs typeface="Verdana"/>
              </a:rPr>
              <a:t>lo</a:t>
            </a:r>
            <a:r>
              <a:rPr sz="800" spc="-25" dirty="0">
                <a:latin typeface="Verdana"/>
                <a:cs typeface="Verdana"/>
              </a:rPr>
              <a:t>r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5" dirty="0">
                <a:latin typeface="Verdana"/>
                <a:cs typeface="Verdana"/>
              </a:rPr>
              <a:t>n</a:t>
            </a:r>
            <a:r>
              <a:rPr sz="800" spc="-10" dirty="0">
                <a:latin typeface="Verdana"/>
                <a:cs typeface="Verdana"/>
              </a:rPr>
              <a:t>e</a:t>
            </a:r>
            <a:r>
              <a:rPr sz="800" spc="40" dirty="0">
                <a:latin typeface="Verdana"/>
                <a:cs typeface="Verdana"/>
              </a:rPr>
              <a:t>w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20" dirty="0">
                <a:latin typeface="Verdana"/>
                <a:cs typeface="Verdana"/>
              </a:rPr>
              <a:t>c</a:t>
            </a:r>
            <a:r>
              <a:rPr sz="800" spc="-40" dirty="0">
                <a:latin typeface="Verdana"/>
                <a:cs typeface="Verdana"/>
              </a:rPr>
              <a:t>r</a:t>
            </a:r>
            <a:r>
              <a:rPr sz="800" spc="-15" dirty="0">
                <a:latin typeface="Verdana"/>
                <a:cs typeface="Verdana"/>
              </a:rPr>
              <a:t>eati</a:t>
            </a:r>
            <a:r>
              <a:rPr sz="800" spc="-35" dirty="0">
                <a:latin typeface="Verdana"/>
                <a:cs typeface="Verdana"/>
              </a:rPr>
              <a:t>v</a:t>
            </a:r>
            <a:r>
              <a:rPr sz="800" dirty="0">
                <a:latin typeface="Verdana"/>
                <a:cs typeface="Verdana"/>
              </a:rPr>
              <a:t>e</a:t>
            </a:r>
            <a:r>
              <a:rPr sz="800" spc="-75" dirty="0">
                <a:latin typeface="Verdana"/>
                <a:cs typeface="Verdana"/>
              </a:rPr>
              <a:t> </a:t>
            </a:r>
            <a:r>
              <a:rPr sz="800" spc="-5" dirty="0">
                <a:latin typeface="Verdana"/>
                <a:cs typeface="Verdana"/>
              </a:rPr>
              <a:t>possibili</a:t>
            </a:r>
            <a:r>
              <a:rPr sz="800" spc="-35" dirty="0">
                <a:latin typeface="Verdana"/>
                <a:cs typeface="Verdana"/>
              </a:rPr>
              <a:t>ties.</a:t>
            </a:r>
            <a:endParaRPr sz="8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AD07D-0737-AD71-2C92-900534C63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2150110"/>
            <a:ext cx="2241550" cy="667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05D5F5-9A89-CD0B-0433-D71C762C2620}"/>
              </a:ext>
            </a:extLst>
          </p:cNvPr>
          <p:cNvSpPr txBox="1"/>
          <p:nvPr/>
        </p:nvSpPr>
        <p:spPr>
          <a:xfrm>
            <a:off x="1122137" y="2817862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Example</a:t>
            </a:r>
            <a:endParaRPr lang="en-IN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55" y="451274"/>
            <a:ext cx="2005330" cy="277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110" dirty="0">
                <a:latin typeface="Calibri"/>
                <a:cs typeface="Calibri"/>
              </a:rPr>
              <a:t>Industry</a:t>
            </a:r>
            <a:r>
              <a:rPr sz="1650" spc="-60" dirty="0">
                <a:latin typeface="Calibri"/>
                <a:cs typeface="Calibri"/>
              </a:rPr>
              <a:t> </a:t>
            </a:r>
            <a:r>
              <a:rPr sz="1650" spc="85" dirty="0">
                <a:latin typeface="Calibri"/>
                <a:cs typeface="Calibri"/>
              </a:rPr>
              <a:t>Integration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155" y="809625"/>
            <a:ext cx="1995805" cy="129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0" indent="424815" algn="r" defTabSz="914400" rtl="0" eaLnBrk="1" fontAlgn="auto" latinLnBrk="0" hangingPunct="1">
              <a:lnSpc>
                <a:spcPct val="1151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on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of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GAN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 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industries 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such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as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fashion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design, </a:t>
            </a:r>
            <a:r>
              <a:rPr kumimoji="0" sz="8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ﬁlm </a:t>
            </a:r>
            <a:r>
              <a:rPr kumimoji="0" sz="8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oduc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ti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,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git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al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sho</a:t>
            </a:r>
            <a:r>
              <a:rPr kumimoji="0" sz="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w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cases 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its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potential to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revolutionize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visual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</a:t>
            </a:r>
            <a:r>
              <a:rPr kumimoji="0" sz="800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an</a:t>
            </a:r>
            <a:r>
              <a:rPr kumimoji="0" sz="8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esth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etic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inn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ation</a:t>
            </a:r>
            <a:r>
              <a:rPr kumimoji="0" sz="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. 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By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leveraging</a:t>
            </a:r>
            <a:r>
              <a:rPr kumimoji="0" sz="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CycleGAN,</a:t>
            </a:r>
            <a:r>
              <a:rPr kumimoji="0" sz="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industries</a:t>
            </a:r>
            <a:r>
              <a:rPr kumimoji="0" sz="8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can </a:t>
            </a:r>
            <a:r>
              <a:rPr kumimoji="0" sz="800" b="0" i="0" u="none" strike="noStrike" kern="1200" cap="none" spc="-2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8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ea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ss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8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8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nd  </a:t>
            </a:r>
            <a:r>
              <a:rPr kumimoji="0" sz="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offer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unique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experiences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their</a:t>
            </a: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audiences.</a:t>
            </a:r>
            <a:endParaRPr kumimoji="0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26" y="5"/>
            <a:ext cx="2922568" cy="32878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BB112-4555-4D4E-0A9B-0BA206AFE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8" y="2257425"/>
            <a:ext cx="1831545" cy="760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986B9B-C864-C509-3DA1-DAE31510D0C4}"/>
              </a:ext>
            </a:extLst>
          </p:cNvPr>
          <p:cNvSpPr txBox="1"/>
          <p:nvPr/>
        </p:nvSpPr>
        <p:spPr>
          <a:xfrm>
            <a:off x="1929464" y="2371613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How product designing and advertisement can be simplified </a:t>
            </a:r>
            <a:endParaRPr lang="en-IN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4126" y="8"/>
            <a:ext cx="2922905" cy="3288029"/>
            <a:chOff x="2924126" y="8"/>
            <a:chExt cx="2922905" cy="3288029"/>
          </a:xfrm>
        </p:grpSpPr>
        <p:sp>
          <p:nvSpPr>
            <p:cNvPr id="3" name="object 3"/>
            <p:cNvSpPr/>
            <p:nvPr/>
          </p:nvSpPr>
          <p:spPr>
            <a:xfrm>
              <a:off x="2924126" y="8"/>
              <a:ext cx="2922905" cy="3288029"/>
            </a:xfrm>
            <a:custGeom>
              <a:avLst/>
              <a:gdLst/>
              <a:ahLst/>
              <a:cxnLst/>
              <a:rect l="l" t="t" r="r" b="b"/>
              <a:pathLst>
                <a:path w="2922904" h="3288029">
                  <a:moveTo>
                    <a:pt x="2922614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22614" y="3287938"/>
                  </a:lnTo>
                  <a:lnTo>
                    <a:pt x="2922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589" y="365330"/>
              <a:ext cx="2076270" cy="254510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4881" y="276225"/>
            <a:ext cx="2171469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15" dirty="0">
                <a:solidFill>
                  <a:srgbClr val="000000"/>
                </a:solidFill>
              </a:rPr>
              <a:t>Ethical</a:t>
            </a:r>
            <a:r>
              <a:rPr sz="1600" spc="-35" dirty="0">
                <a:solidFill>
                  <a:srgbClr val="000000"/>
                </a:solidFill>
              </a:rPr>
              <a:t> </a:t>
            </a:r>
            <a:r>
              <a:rPr sz="1600" spc="15" dirty="0">
                <a:solidFill>
                  <a:srgbClr val="000000"/>
                </a:solidFill>
              </a:rPr>
              <a:t>Considerations</a:t>
            </a:r>
            <a:endParaRPr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397253" y="885825"/>
            <a:ext cx="1981835" cy="12704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900" spc="15" dirty="0">
                <a:latin typeface="Verdana"/>
                <a:cs typeface="Verdana"/>
              </a:rPr>
              <a:t>A</a:t>
            </a:r>
            <a:r>
              <a:rPr sz="900" spc="-30" dirty="0">
                <a:latin typeface="Verdana"/>
                <a:cs typeface="Verdana"/>
              </a:rPr>
              <a:t>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wi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25" dirty="0">
                <a:latin typeface="Verdana"/>
                <a:cs typeface="Verdana"/>
              </a:rPr>
              <a:t>h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a</a:t>
            </a:r>
            <a:r>
              <a:rPr sz="900" spc="-5" dirty="0">
                <a:latin typeface="Verdana"/>
                <a:cs typeface="Verdana"/>
              </a:rPr>
              <a:t>n</a:t>
            </a:r>
            <a:r>
              <a:rPr sz="900" spc="-45" dirty="0">
                <a:latin typeface="Verdana"/>
                <a:cs typeface="Verdana"/>
              </a:rPr>
              <a:t>y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t</a:t>
            </a:r>
            <a:r>
              <a:rPr sz="900" spc="-20" dirty="0">
                <a:latin typeface="Verdana"/>
                <a:cs typeface="Verdana"/>
              </a:rPr>
              <a:t>r</a:t>
            </a:r>
            <a:r>
              <a:rPr sz="900" spc="-10" dirty="0">
                <a:latin typeface="Verdana"/>
                <a:cs typeface="Verdana"/>
              </a:rPr>
              <a:t>ans</a:t>
            </a:r>
            <a:r>
              <a:rPr sz="900" spc="-15" dirty="0">
                <a:latin typeface="Verdana"/>
                <a:cs typeface="Verdana"/>
              </a:rPr>
              <a:t>f</a:t>
            </a:r>
            <a:r>
              <a:rPr sz="900" spc="5" dirty="0">
                <a:latin typeface="Verdana"/>
                <a:cs typeface="Verdana"/>
              </a:rPr>
              <a:t>o</a:t>
            </a:r>
            <a:r>
              <a:rPr sz="900" spc="-35" dirty="0">
                <a:latin typeface="Verdana"/>
                <a:cs typeface="Verdana"/>
              </a:rPr>
              <a:t>r</a:t>
            </a:r>
            <a:r>
              <a:rPr sz="900" dirty="0">
                <a:latin typeface="Verdana"/>
                <a:cs typeface="Verdana"/>
              </a:rPr>
              <a:t>mati</a:t>
            </a:r>
            <a:r>
              <a:rPr sz="900" spc="-15" dirty="0">
                <a:latin typeface="Verdana"/>
                <a:cs typeface="Verdana"/>
              </a:rPr>
              <a:t>v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t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spc="15" dirty="0">
                <a:latin typeface="Verdana"/>
                <a:cs typeface="Verdana"/>
              </a:rPr>
              <a:t>c</a:t>
            </a:r>
            <a:r>
              <a:rPr sz="900" spc="25" dirty="0">
                <a:latin typeface="Verdana"/>
                <a:cs typeface="Verdana"/>
              </a:rPr>
              <a:t>hn</a:t>
            </a:r>
            <a:r>
              <a:rPr sz="900" dirty="0">
                <a:latin typeface="Verdana"/>
                <a:cs typeface="Verdana"/>
              </a:rPr>
              <a:t>olo</a:t>
            </a:r>
            <a:r>
              <a:rPr sz="900" spc="-5" dirty="0">
                <a:latin typeface="Verdana"/>
                <a:cs typeface="Verdana"/>
              </a:rPr>
              <a:t>g</a:t>
            </a:r>
            <a:r>
              <a:rPr sz="900" spc="-35" dirty="0">
                <a:latin typeface="Verdana"/>
                <a:cs typeface="Verdana"/>
              </a:rPr>
              <a:t>y</a:t>
            </a:r>
            <a:r>
              <a:rPr sz="900" spc="-125" dirty="0">
                <a:latin typeface="Verdana"/>
                <a:cs typeface="Verdana"/>
              </a:rPr>
              <a:t>,  </a:t>
            </a:r>
            <a:r>
              <a:rPr sz="900" spc="15" dirty="0">
                <a:latin typeface="Verdana"/>
                <a:cs typeface="Verdana"/>
              </a:rPr>
              <a:t>th</a:t>
            </a:r>
            <a:r>
              <a:rPr sz="900" dirty="0">
                <a:latin typeface="Verdana"/>
                <a:cs typeface="Verdana"/>
              </a:rPr>
              <a:t>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use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o</a:t>
            </a:r>
            <a:r>
              <a:rPr sz="900" spc="-15" dirty="0">
                <a:latin typeface="Verdana"/>
                <a:cs typeface="Verdana"/>
              </a:rPr>
              <a:t>f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5" dirty="0">
                <a:latin typeface="Verdana"/>
                <a:cs typeface="Verdana"/>
              </a:rPr>
              <a:t>C</a:t>
            </a:r>
            <a:r>
              <a:rPr sz="900" spc="-60" dirty="0">
                <a:latin typeface="Verdana"/>
                <a:cs typeface="Verdana"/>
              </a:rPr>
              <a:t>y</a:t>
            </a:r>
            <a:r>
              <a:rPr sz="900" spc="15" dirty="0">
                <a:latin typeface="Verdana"/>
                <a:cs typeface="Verdana"/>
              </a:rPr>
              <a:t>c</a:t>
            </a:r>
            <a:r>
              <a:rPr sz="900" spc="-5" dirty="0">
                <a:latin typeface="Verdana"/>
                <a:cs typeface="Verdana"/>
              </a:rPr>
              <a:t>le</a:t>
            </a:r>
            <a:r>
              <a:rPr sz="900" spc="-15" dirty="0">
                <a:latin typeface="Verdana"/>
                <a:cs typeface="Verdana"/>
              </a:rPr>
              <a:t>G</a:t>
            </a:r>
            <a:r>
              <a:rPr sz="900" spc="30" dirty="0">
                <a:latin typeface="Verdana"/>
                <a:cs typeface="Verdana"/>
              </a:rPr>
              <a:t>AN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35" dirty="0">
                <a:latin typeface="Verdana"/>
                <a:cs typeface="Verdana"/>
              </a:rPr>
              <a:t>r</a:t>
            </a:r>
            <a:r>
              <a:rPr sz="900" spc="-20" dirty="0">
                <a:latin typeface="Verdana"/>
                <a:cs typeface="Verdana"/>
              </a:rPr>
              <a:t>aises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30" dirty="0">
                <a:latin typeface="Verdana"/>
                <a:cs typeface="Verdana"/>
              </a:rPr>
              <a:t>im</a:t>
            </a:r>
            <a:r>
              <a:rPr sz="900" spc="25" dirty="0">
                <a:latin typeface="Verdana"/>
                <a:cs typeface="Verdana"/>
              </a:rPr>
              <a:t>p</a:t>
            </a:r>
            <a:r>
              <a:rPr sz="900" spc="-10" dirty="0">
                <a:latin typeface="Verdana"/>
                <a:cs typeface="Verdana"/>
              </a:rPr>
              <a:t>o</a:t>
            </a:r>
            <a:r>
              <a:rPr sz="900" dirty="0">
                <a:latin typeface="Verdana"/>
                <a:cs typeface="Verdana"/>
              </a:rPr>
              <a:t>r</a:t>
            </a:r>
            <a:r>
              <a:rPr sz="900" spc="5" dirty="0">
                <a:latin typeface="Verdana"/>
                <a:cs typeface="Verdana"/>
              </a:rPr>
              <a:t>tant  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spc="10" dirty="0">
                <a:latin typeface="Verdana"/>
                <a:cs typeface="Verdana"/>
              </a:rPr>
              <a:t>thic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spc="-10" dirty="0">
                <a:latin typeface="Verdana"/>
                <a:cs typeface="Verdana"/>
              </a:rPr>
              <a:t>l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15" dirty="0">
                <a:latin typeface="Verdana"/>
                <a:cs typeface="Verdana"/>
              </a:rPr>
              <a:t>c</a:t>
            </a:r>
            <a:r>
              <a:rPr sz="900" dirty="0">
                <a:latin typeface="Verdana"/>
                <a:cs typeface="Verdana"/>
              </a:rPr>
              <a:t>onside</a:t>
            </a:r>
            <a:r>
              <a:rPr sz="900" spc="-10" dirty="0">
                <a:latin typeface="Verdana"/>
                <a:cs typeface="Verdana"/>
              </a:rPr>
              <a:t>r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tions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40" dirty="0">
                <a:latin typeface="Verdana"/>
                <a:cs typeface="Verdana"/>
              </a:rPr>
              <a:t>r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dirty="0">
                <a:latin typeface="Verdana"/>
                <a:cs typeface="Verdana"/>
              </a:rPr>
              <a:t>ga</a:t>
            </a:r>
            <a:r>
              <a:rPr sz="900" spc="-15" dirty="0">
                <a:latin typeface="Verdana"/>
                <a:cs typeface="Verdana"/>
              </a:rPr>
              <a:t>r</a:t>
            </a:r>
            <a:r>
              <a:rPr sz="900" spc="20" dirty="0">
                <a:latin typeface="Verdana"/>
                <a:cs typeface="Verdana"/>
              </a:rPr>
              <a:t>din</a:t>
            </a:r>
            <a:r>
              <a:rPr sz="900" spc="30" dirty="0">
                <a:latin typeface="Verdana"/>
                <a:cs typeface="Verdana"/>
              </a:rPr>
              <a:t>g  </a:t>
            </a:r>
            <a:r>
              <a:rPr sz="900" spc="-10" dirty="0">
                <a:latin typeface="Verdana"/>
                <a:cs typeface="Verdana"/>
              </a:rPr>
              <a:t>copyright, </a:t>
            </a:r>
            <a:r>
              <a:rPr sz="900" dirty="0">
                <a:latin typeface="Verdana"/>
                <a:cs typeface="Verdana"/>
              </a:rPr>
              <a:t>cultural </a:t>
            </a:r>
            <a:r>
              <a:rPr sz="900" spc="-10" dirty="0">
                <a:latin typeface="Verdana"/>
                <a:cs typeface="Verdana"/>
              </a:rPr>
              <a:t>appropriation, </a:t>
            </a:r>
            <a:r>
              <a:rPr sz="900" spc="15" dirty="0">
                <a:latin typeface="Verdana"/>
                <a:cs typeface="Verdana"/>
              </a:rPr>
              <a:t>and </a:t>
            </a:r>
            <a:r>
              <a:rPr sz="900" spc="2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misuse. </a:t>
            </a:r>
            <a:r>
              <a:rPr sz="900" spc="-50" dirty="0">
                <a:latin typeface="Verdana"/>
                <a:cs typeface="Verdana"/>
              </a:rPr>
              <a:t>It </a:t>
            </a:r>
            <a:r>
              <a:rPr sz="900" spc="-25" dirty="0">
                <a:latin typeface="Verdana"/>
                <a:cs typeface="Verdana"/>
              </a:rPr>
              <a:t>is </a:t>
            </a:r>
            <a:r>
              <a:rPr sz="900" spc="-10" dirty="0">
                <a:latin typeface="Verdana"/>
                <a:cs typeface="Verdana"/>
              </a:rPr>
              <a:t>essential </a:t>
            </a:r>
            <a:r>
              <a:rPr sz="900" spc="-5" dirty="0">
                <a:latin typeface="Verdana"/>
                <a:cs typeface="Verdana"/>
              </a:rPr>
              <a:t>to </a:t>
            </a:r>
            <a:r>
              <a:rPr sz="900" spc="5" dirty="0">
                <a:latin typeface="Verdana"/>
                <a:cs typeface="Verdana"/>
              </a:rPr>
              <a:t>approach </a:t>
            </a:r>
            <a:r>
              <a:rPr sz="900" spc="-15" dirty="0">
                <a:latin typeface="Verdana"/>
                <a:cs typeface="Verdana"/>
              </a:rPr>
              <a:t>its </a:t>
            </a:r>
            <a:r>
              <a:rPr sz="900" spc="-10" dirty="0">
                <a:latin typeface="Verdana"/>
                <a:cs typeface="Verdana"/>
              </a:rPr>
              <a:t> </a:t>
            </a:r>
            <a:r>
              <a:rPr sz="900" spc="10" dirty="0">
                <a:latin typeface="Verdana"/>
                <a:cs typeface="Verdana"/>
              </a:rPr>
              <a:t>appli</a:t>
            </a:r>
            <a:r>
              <a:rPr sz="900" spc="5" dirty="0">
                <a:latin typeface="Verdana"/>
                <a:cs typeface="Verdana"/>
              </a:rPr>
              <a:t>c</a:t>
            </a:r>
            <a:r>
              <a:rPr sz="900" spc="-15" dirty="0">
                <a:latin typeface="Verdana"/>
                <a:cs typeface="Verdana"/>
              </a:rPr>
              <a:t>a</a:t>
            </a:r>
            <a:r>
              <a:rPr sz="900" dirty="0">
                <a:latin typeface="Verdana"/>
                <a:cs typeface="Verdana"/>
              </a:rPr>
              <a:t>ti</a:t>
            </a:r>
            <a:r>
              <a:rPr sz="900" spc="-5" dirty="0">
                <a:latin typeface="Verdana"/>
                <a:cs typeface="Verdana"/>
              </a:rPr>
              <a:t>ons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25" dirty="0">
                <a:latin typeface="Verdana"/>
                <a:cs typeface="Verdana"/>
              </a:rPr>
              <a:t>w</a:t>
            </a:r>
            <a:r>
              <a:rPr sz="900" dirty="0">
                <a:latin typeface="Verdana"/>
                <a:cs typeface="Verdana"/>
              </a:rPr>
              <a:t>i</a:t>
            </a:r>
            <a:r>
              <a:rPr sz="900" spc="15" dirty="0">
                <a:latin typeface="Verdana"/>
                <a:cs typeface="Verdana"/>
              </a:rPr>
              <a:t>th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5" dirty="0">
                <a:latin typeface="Verdana"/>
                <a:cs typeface="Verdana"/>
              </a:rPr>
              <a:t>e</a:t>
            </a:r>
            <a:r>
              <a:rPr sz="900" spc="5" dirty="0">
                <a:latin typeface="Verdana"/>
                <a:cs typeface="Verdana"/>
              </a:rPr>
              <a:t>thical</a:t>
            </a:r>
            <a:r>
              <a:rPr sz="900" spc="-7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a</a:t>
            </a:r>
            <a:r>
              <a:rPr sz="900" spc="25" dirty="0">
                <a:latin typeface="Verdana"/>
                <a:cs typeface="Verdana"/>
              </a:rPr>
              <a:t>w</a:t>
            </a:r>
            <a:r>
              <a:rPr sz="900" spc="-25" dirty="0">
                <a:latin typeface="Verdana"/>
                <a:cs typeface="Verdana"/>
              </a:rPr>
              <a:t>a</a:t>
            </a:r>
            <a:r>
              <a:rPr sz="900" spc="-35" dirty="0">
                <a:latin typeface="Verdana"/>
                <a:cs typeface="Verdana"/>
              </a:rPr>
              <a:t>r</a:t>
            </a:r>
            <a:r>
              <a:rPr sz="900" spc="15" dirty="0">
                <a:latin typeface="Verdana"/>
                <a:cs typeface="Verdana"/>
              </a:rPr>
              <a:t>en</a:t>
            </a:r>
            <a:r>
              <a:rPr sz="900" spc="-50" dirty="0">
                <a:latin typeface="Verdana"/>
                <a:cs typeface="Verdana"/>
              </a:rPr>
              <a:t>ess.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82892" y="557083"/>
            <a:ext cx="108585" cy="107950"/>
            <a:chOff x="1682892" y="557083"/>
            <a:chExt cx="108585" cy="107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898" y="557083"/>
              <a:ext cx="107949" cy="1079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2892" y="557083"/>
              <a:ext cx="107949" cy="1079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186" y="448229"/>
            <a:ext cx="2165364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20" dirty="0">
                <a:solidFill>
                  <a:srgbClr val="000000"/>
                </a:solidFill>
              </a:rPr>
              <a:t>Real-world</a:t>
            </a:r>
            <a:r>
              <a:rPr sz="1600" spc="15" dirty="0">
                <a:solidFill>
                  <a:srgbClr val="000000"/>
                </a:solidFill>
              </a:rPr>
              <a:t> </a:t>
            </a:r>
            <a:r>
              <a:rPr sz="1600" spc="105" dirty="0">
                <a:solidFill>
                  <a:srgbClr val="000000"/>
                </a:solidFill>
              </a:rPr>
              <a:t>E</a:t>
            </a:r>
            <a:r>
              <a:rPr sz="1600" spc="484" dirty="0">
                <a:solidFill>
                  <a:srgbClr val="000000"/>
                </a:solidFill>
              </a:rPr>
              <a:t> </a:t>
            </a:r>
            <a:r>
              <a:rPr sz="1600" spc="5" dirty="0">
                <a:solidFill>
                  <a:srgbClr val="000000"/>
                </a:solidFill>
              </a:rPr>
              <a:t>amples</a:t>
            </a:r>
            <a:endParaRPr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260350" y="1266825"/>
            <a:ext cx="2127871" cy="185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46100" algn="r">
              <a:lnSpc>
                <a:spcPct val="115399"/>
              </a:lnSpc>
              <a:spcBef>
                <a:spcPts val="95"/>
              </a:spcBef>
            </a:pPr>
            <a:r>
              <a:rPr sz="1050" spc="-65" dirty="0">
                <a:latin typeface="Verdana"/>
                <a:cs typeface="Verdana"/>
              </a:rPr>
              <a:t>S</a:t>
            </a:r>
            <a:r>
              <a:rPr sz="1050" spc="-10" dirty="0">
                <a:latin typeface="Verdana"/>
                <a:cs typeface="Verdana"/>
              </a:rPr>
              <a:t>e</a:t>
            </a:r>
            <a:r>
              <a:rPr sz="1050" spc="-60" dirty="0">
                <a:latin typeface="Verdana"/>
                <a:cs typeface="Verdana"/>
              </a:rPr>
              <a:t>v</a:t>
            </a:r>
            <a:r>
              <a:rPr sz="1050" spc="-5" dirty="0">
                <a:latin typeface="Verdana"/>
                <a:cs typeface="Verdana"/>
              </a:rPr>
              <a:t>e</a:t>
            </a:r>
            <a:r>
              <a:rPr sz="1050" spc="-35" dirty="0">
                <a:latin typeface="Verdana"/>
                <a:cs typeface="Verdana"/>
              </a:rPr>
              <a:t>r</a:t>
            </a:r>
            <a:r>
              <a:rPr sz="1050" spc="-15" dirty="0">
                <a:latin typeface="Verdana"/>
                <a:cs typeface="Verdana"/>
              </a:rPr>
              <a:t>al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40" dirty="0">
                <a:latin typeface="Verdana"/>
                <a:cs typeface="Verdana"/>
              </a:rPr>
              <a:t>r</a:t>
            </a:r>
            <a:r>
              <a:rPr sz="1050" spc="-15" dirty="0">
                <a:latin typeface="Verdana"/>
                <a:cs typeface="Verdana"/>
              </a:rPr>
              <a:t>e</a:t>
            </a:r>
            <a:r>
              <a:rPr sz="1050" spc="-30" dirty="0">
                <a:latin typeface="Verdana"/>
                <a:cs typeface="Verdana"/>
              </a:rPr>
              <a:t>al</a:t>
            </a:r>
            <a:r>
              <a:rPr sz="1050" spc="-40" dirty="0">
                <a:latin typeface="Verdana"/>
                <a:cs typeface="Verdana"/>
              </a:rPr>
              <a:t>-</a:t>
            </a:r>
            <a:r>
              <a:rPr sz="1050" spc="25" dirty="0">
                <a:latin typeface="Verdana"/>
                <a:cs typeface="Verdana"/>
              </a:rPr>
              <a:t>w</a:t>
            </a:r>
            <a:r>
              <a:rPr sz="1050" spc="5" dirty="0">
                <a:latin typeface="Verdana"/>
                <a:cs typeface="Verdana"/>
              </a:rPr>
              <a:t>o</a:t>
            </a:r>
            <a:r>
              <a:rPr sz="1050" spc="-35" dirty="0">
                <a:latin typeface="Verdana"/>
                <a:cs typeface="Verdana"/>
              </a:rPr>
              <a:t>r</a:t>
            </a:r>
            <a:r>
              <a:rPr sz="1050" spc="15" dirty="0">
                <a:latin typeface="Verdana"/>
                <a:cs typeface="Verdana"/>
              </a:rPr>
              <a:t>ld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e</a:t>
            </a:r>
            <a:r>
              <a:rPr sz="1050" spc="-65" dirty="0">
                <a:latin typeface="Verdana"/>
                <a:cs typeface="Verdana"/>
              </a:rPr>
              <a:t>x</a:t>
            </a:r>
            <a:r>
              <a:rPr sz="1050" spc="-15" dirty="0">
                <a:latin typeface="Verdana"/>
                <a:cs typeface="Verdana"/>
              </a:rPr>
              <a:t>a</a:t>
            </a:r>
            <a:r>
              <a:rPr sz="1050" spc="35" dirty="0">
                <a:latin typeface="Verdana"/>
                <a:cs typeface="Verdana"/>
              </a:rPr>
              <a:t>mp</a:t>
            </a:r>
            <a:r>
              <a:rPr sz="1050" spc="5" dirty="0">
                <a:latin typeface="Verdana"/>
                <a:cs typeface="Verdana"/>
              </a:rPr>
              <a:t>l</a:t>
            </a:r>
            <a:r>
              <a:rPr sz="1050" spc="-15" dirty="0">
                <a:latin typeface="Verdana"/>
                <a:cs typeface="Verdana"/>
              </a:rPr>
              <a:t>es  </a:t>
            </a:r>
            <a:r>
              <a:rPr sz="1050" spc="20" dirty="0">
                <a:latin typeface="Verdana"/>
                <a:cs typeface="Verdana"/>
              </a:rPr>
              <a:t>d</a:t>
            </a:r>
            <a:r>
              <a:rPr sz="1050" spc="10" dirty="0">
                <a:latin typeface="Verdana"/>
                <a:cs typeface="Verdana"/>
              </a:rPr>
              <a:t>e</a:t>
            </a:r>
            <a:r>
              <a:rPr sz="1050" spc="60" dirty="0">
                <a:latin typeface="Verdana"/>
                <a:cs typeface="Verdana"/>
              </a:rPr>
              <a:t>m</a:t>
            </a:r>
            <a:r>
              <a:rPr sz="1050" spc="5" dirty="0">
                <a:latin typeface="Verdana"/>
                <a:cs typeface="Verdana"/>
              </a:rPr>
              <a:t>o</a:t>
            </a:r>
            <a:r>
              <a:rPr sz="1050" spc="-5" dirty="0">
                <a:latin typeface="Verdana"/>
                <a:cs typeface="Verdana"/>
              </a:rPr>
              <a:t>nst</a:t>
            </a:r>
            <a:r>
              <a:rPr sz="1050" spc="-15" dirty="0">
                <a:latin typeface="Verdana"/>
                <a:cs typeface="Verdana"/>
              </a:rPr>
              <a:t>r</a:t>
            </a:r>
            <a:r>
              <a:rPr sz="1050" spc="-5" dirty="0">
                <a:latin typeface="Verdana"/>
                <a:cs typeface="Verdana"/>
              </a:rPr>
              <a:t>a</a:t>
            </a:r>
            <a:r>
              <a:rPr sz="1050" spc="-25" dirty="0">
                <a:latin typeface="Verdana"/>
                <a:cs typeface="Verdana"/>
              </a:rPr>
              <a:t>t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th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30" dirty="0">
                <a:latin typeface="Verdana"/>
                <a:cs typeface="Verdana"/>
              </a:rPr>
              <a:t>im</a:t>
            </a:r>
            <a:r>
              <a:rPr sz="1050" spc="25" dirty="0">
                <a:latin typeface="Verdana"/>
                <a:cs typeface="Verdana"/>
              </a:rPr>
              <a:t>p</a:t>
            </a:r>
            <a:r>
              <a:rPr sz="1050" spc="-15" dirty="0">
                <a:latin typeface="Verdana"/>
                <a:cs typeface="Verdana"/>
              </a:rPr>
              <a:t>a</a:t>
            </a:r>
            <a:r>
              <a:rPr sz="1050" spc="25" dirty="0">
                <a:latin typeface="Verdana"/>
                <a:cs typeface="Verdana"/>
              </a:rPr>
              <a:t>c</a:t>
            </a:r>
            <a:r>
              <a:rPr sz="1050" spc="5" dirty="0">
                <a:latin typeface="Verdana"/>
                <a:cs typeface="Verdana"/>
              </a:rPr>
              <a:t>t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o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20" dirty="0">
                <a:latin typeface="Verdana"/>
                <a:cs typeface="Verdana"/>
              </a:rPr>
              <a:t>C</a:t>
            </a:r>
            <a:r>
              <a:rPr sz="1050" spc="-35" dirty="0">
                <a:latin typeface="Verdana"/>
                <a:cs typeface="Verdana"/>
              </a:rPr>
              <a:t>y</a:t>
            </a:r>
            <a:r>
              <a:rPr sz="1050" spc="15" dirty="0">
                <a:latin typeface="Verdana"/>
                <a:cs typeface="Verdana"/>
              </a:rPr>
              <a:t>c</a:t>
            </a:r>
            <a:r>
              <a:rPr sz="1050" spc="-5" dirty="0">
                <a:latin typeface="Verdana"/>
                <a:cs typeface="Verdana"/>
              </a:rPr>
              <a:t>le</a:t>
            </a:r>
            <a:r>
              <a:rPr sz="1050" spc="-15" dirty="0">
                <a:latin typeface="Verdana"/>
                <a:cs typeface="Verdana"/>
              </a:rPr>
              <a:t>G</a:t>
            </a:r>
            <a:r>
              <a:rPr sz="1050" spc="20" dirty="0">
                <a:latin typeface="Verdana"/>
                <a:cs typeface="Verdana"/>
              </a:rPr>
              <a:t>AN  </a:t>
            </a:r>
            <a:r>
              <a:rPr sz="1050" spc="10" dirty="0">
                <a:latin typeface="Verdana"/>
                <a:cs typeface="Verdana"/>
              </a:rPr>
              <a:t>in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art</a:t>
            </a:r>
            <a:r>
              <a:rPr sz="1050" spc="-70" dirty="0">
                <a:latin typeface="Verdana"/>
                <a:cs typeface="Verdana"/>
              </a:rPr>
              <a:t> </a:t>
            </a:r>
            <a:r>
              <a:rPr sz="1050" spc="-20" dirty="0">
                <a:latin typeface="Verdana"/>
                <a:cs typeface="Verdana"/>
              </a:rPr>
              <a:t>restoration,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cultural</a:t>
            </a:r>
            <a:r>
              <a:rPr sz="1050" spc="-70" dirty="0">
                <a:latin typeface="Verdana"/>
                <a:cs typeface="Verdana"/>
              </a:rPr>
              <a:t> </a:t>
            </a:r>
            <a:r>
              <a:rPr sz="1050" spc="-20" dirty="0">
                <a:latin typeface="Verdana"/>
                <a:cs typeface="Verdana"/>
              </a:rPr>
              <a:t>preservation, </a:t>
            </a:r>
            <a:r>
              <a:rPr sz="1050" spc="-27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an</a:t>
            </a:r>
            <a:r>
              <a:rPr sz="1050" spc="35" dirty="0">
                <a:latin typeface="Verdana"/>
                <a:cs typeface="Verdana"/>
              </a:rPr>
              <a:t>d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</a:t>
            </a:r>
            <a:r>
              <a:rPr sz="1050" spc="-40" dirty="0">
                <a:latin typeface="Verdana"/>
                <a:cs typeface="Verdana"/>
              </a:rPr>
              <a:t>r</a:t>
            </a:r>
            <a:r>
              <a:rPr sz="1050" spc="-15" dirty="0">
                <a:latin typeface="Verdana"/>
                <a:cs typeface="Verdana"/>
              </a:rPr>
              <a:t>eati</a:t>
            </a:r>
            <a:r>
              <a:rPr sz="1050" spc="-35" dirty="0">
                <a:latin typeface="Verdana"/>
                <a:cs typeface="Verdana"/>
              </a:rPr>
              <a:t>v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15" dirty="0">
                <a:latin typeface="Verdana"/>
                <a:cs typeface="Verdana"/>
              </a:rPr>
              <a:t>exp</a:t>
            </a:r>
            <a:r>
              <a:rPr sz="1050" spc="-25" dirty="0">
                <a:latin typeface="Verdana"/>
                <a:cs typeface="Verdana"/>
              </a:rPr>
              <a:t>r</a:t>
            </a:r>
            <a:r>
              <a:rPr sz="1050" spc="-15" dirty="0">
                <a:latin typeface="Verdana"/>
                <a:cs typeface="Verdana"/>
              </a:rPr>
              <a:t>essi</a:t>
            </a:r>
            <a:r>
              <a:rPr sz="1050" spc="-20" dirty="0">
                <a:latin typeface="Verdana"/>
                <a:cs typeface="Verdana"/>
              </a:rPr>
              <a:t>o</a:t>
            </a:r>
            <a:r>
              <a:rPr sz="1050" spc="25" dirty="0">
                <a:latin typeface="Verdana"/>
                <a:cs typeface="Verdana"/>
              </a:rPr>
              <a:t>n</a:t>
            </a:r>
            <a:r>
              <a:rPr sz="1050" spc="-125" dirty="0">
                <a:latin typeface="Verdana"/>
                <a:cs typeface="Verdana"/>
              </a:rPr>
              <a:t>.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The</a:t>
            </a:r>
            <a:r>
              <a:rPr sz="1050" spc="-15" dirty="0">
                <a:latin typeface="Verdana"/>
                <a:cs typeface="Verdana"/>
              </a:rPr>
              <a:t>se  e</a:t>
            </a:r>
            <a:r>
              <a:rPr sz="1050" spc="-65" dirty="0">
                <a:latin typeface="Verdana"/>
                <a:cs typeface="Verdana"/>
              </a:rPr>
              <a:t>x</a:t>
            </a:r>
            <a:r>
              <a:rPr sz="1050" spc="15" dirty="0">
                <a:latin typeface="Verdana"/>
                <a:cs typeface="Verdana"/>
              </a:rPr>
              <a:t>ampl</a:t>
            </a:r>
            <a:r>
              <a:rPr sz="1050" spc="10" dirty="0">
                <a:latin typeface="Verdana"/>
                <a:cs typeface="Verdana"/>
              </a:rPr>
              <a:t>e</a:t>
            </a:r>
            <a:r>
              <a:rPr sz="1050" spc="-30" dirty="0">
                <a:latin typeface="Verdana"/>
                <a:cs typeface="Verdana"/>
              </a:rPr>
              <a:t>s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h</a:t>
            </a:r>
            <a:r>
              <a:rPr sz="1050" dirty="0">
                <a:latin typeface="Verdana"/>
                <a:cs typeface="Verdana"/>
              </a:rPr>
              <a:t>i</a:t>
            </a:r>
            <a:r>
              <a:rPr sz="1050" spc="15" dirty="0">
                <a:latin typeface="Verdana"/>
                <a:cs typeface="Verdana"/>
              </a:rPr>
              <a:t>ghlight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</a:t>
            </a:r>
            <a:r>
              <a:rPr sz="1050" spc="25" dirty="0">
                <a:latin typeface="Verdana"/>
                <a:cs typeface="Verdana"/>
              </a:rPr>
              <a:t>h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po</a:t>
            </a:r>
            <a:r>
              <a:rPr sz="1050" spc="-10" dirty="0">
                <a:latin typeface="Verdana"/>
                <a:cs typeface="Verdana"/>
              </a:rPr>
              <a:t>t</a:t>
            </a:r>
            <a:r>
              <a:rPr sz="1050" dirty="0">
                <a:latin typeface="Verdana"/>
                <a:cs typeface="Verdana"/>
              </a:rPr>
              <a:t>ential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5" dirty="0">
                <a:latin typeface="Verdana"/>
                <a:cs typeface="Verdana"/>
              </a:rPr>
              <a:t>of  </a:t>
            </a:r>
            <a:r>
              <a:rPr sz="1050" spc="5" dirty="0">
                <a:latin typeface="Verdana"/>
                <a:cs typeface="Verdana"/>
              </a:rPr>
              <a:t>C</a:t>
            </a:r>
            <a:r>
              <a:rPr sz="1050" spc="-60" dirty="0">
                <a:latin typeface="Verdana"/>
                <a:cs typeface="Verdana"/>
              </a:rPr>
              <a:t>y</a:t>
            </a:r>
            <a:r>
              <a:rPr sz="1050" spc="15" dirty="0">
                <a:latin typeface="Verdana"/>
                <a:cs typeface="Verdana"/>
              </a:rPr>
              <a:t>c</a:t>
            </a:r>
            <a:r>
              <a:rPr sz="1050" spc="-5" dirty="0">
                <a:latin typeface="Verdana"/>
                <a:cs typeface="Verdana"/>
              </a:rPr>
              <a:t>le</a:t>
            </a:r>
            <a:r>
              <a:rPr sz="1050" spc="-15" dirty="0">
                <a:latin typeface="Verdana"/>
                <a:cs typeface="Verdana"/>
              </a:rPr>
              <a:t>G</a:t>
            </a:r>
            <a:r>
              <a:rPr sz="1050" spc="30" dirty="0">
                <a:latin typeface="Verdana"/>
                <a:cs typeface="Verdana"/>
              </a:rPr>
              <a:t>AN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in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10" dirty="0">
                <a:latin typeface="Verdana"/>
                <a:cs typeface="Verdana"/>
              </a:rPr>
              <a:t>t</a:t>
            </a:r>
            <a:r>
              <a:rPr sz="1050" spc="-20" dirty="0">
                <a:latin typeface="Verdana"/>
                <a:cs typeface="Verdana"/>
              </a:rPr>
              <a:t>r</a:t>
            </a:r>
            <a:r>
              <a:rPr sz="1050" spc="-10" dirty="0">
                <a:latin typeface="Verdana"/>
                <a:cs typeface="Verdana"/>
              </a:rPr>
              <a:t>ans</a:t>
            </a:r>
            <a:r>
              <a:rPr sz="1050" spc="-15" dirty="0">
                <a:latin typeface="Verdana"/>
                <a:cs typeface="Verdana"/>
              </a:rPr>
              <a:t>f</a:t>
            </a:r>
            <a:r>
              <a:rPr sz="1050" spc="5" dirty="0">
                <a:latin typeface="Verdana"/>
                <a:cs typeface="Verdana"/>
              </a:rPr>
              <a:t>o</a:t>
            </a:r>
            <a:r>
              <a:rPr sz="1050" spc="-35" dirty="0">
                <a:latin typeface="Verdana"/>
                <a:cs typeface="Verdana"/>
              </a:rPr>
              <a:t>r</a:t>
            </a:r>
            <a:r>
              <a:rPr sz="1050" spc="25" dirty="0">
                <a:latin typeface="Verdana"/>
                <a:cs typeface="Verdana"/>
              </a:rPr>
              <a:t>min</a:t>
            </a:r>
            <a:r>
              <a:rPr sz="1050" spc="40" dirty="0">
                <a:latin typeface="Verdana"/>
                <a:cs typeface="Verdana"/>
              </a:rPr>
              <a:t>g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th</a:t>
            </a:r>
            <a:r>
              <a:rPr sz="1050" dirty="0">
                <a:latin typeface="Verdana"/>
                <a:cs typeface="Verdana"/>
              </a:rPr>
              <a:t>e</a:t>
            </a:r>
            <a:r>
              <a:rPr sz="1050" spc="-75" dirty="0">
                <a:latin typeface="Verdana"/>
                <a:cs typeface="Verdana"/>
              </a:rPr>
              <a:t> </a:t>
            </a:r>
            <a:r>
              <a:rPr sz="1050" spc="-25" dirty="0">
                <a:latin typeface="Verdana"/>
                <a:cs typeface="Verdana"/>
              </a:rPr>
              <a:t>a</a:t>
            </a:r>
            <a:r>
              <a:rPr sz="1050" spc="-10" dirty="0">
                <a:latin typeface="Verdana"/>
                <a:cs typeface="Verdana"/>
              </a:rPr>
              <a:t>r</a:t>
            </a:r>
            <a:r>
              <a:rPr sz="1050" spc="5" dirty="0">
                <a:latin typeface="Verdana"/>
                <a:cs typeface="Verdana"/>
              </a:rPr>
              <a:t>t</a:t>
            </a:r>
            <a:endParaRPr sz="105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45"/>
              </a:spcBef>
            </a:pPr>
            <a:r>
              <a:rPr sz="1050" spc="-20" dirty="0">
                <a:latin typeface="Verdana"/>
                <a:cs typeface="Verdana"/>
              </a:rPr>
              <a:t>world.</a:t>
            </a:r>
            <a:endParaRPr sz="1050" dirty="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4132" y="0"/>
            <a:ext cx="2922562" cy="32878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582</Words>
  <Application>Microsoft Office PowerPoint</Application>
  <PresentationFormat>Custom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Cambria</vt:lpstr>
      <vt:lpstr>Trebuchet MS</vt:lpstr>
      <vt:lpstr>Verdana</vt:lpstr>
      <vt:lpstr>Office Theme</vt:lpstr>
      <vt:lpstr>1_Office Theme</vt:lpstr>
      <vt:lpstr>PowerPoint Presentation</vt:lpstr>
      <vt:lpstr>Introduction</vt:lpstr>
      <vt:lpstr>Understanding CycleGAN</vt:lpstr>
      <vt:lpstr>An illustrative example</vt:lpstr>
      <vt:lpstr>Training Process</vt:lpstr>
      <vt:lpstr>Artistic Applications</vt:lpstr>
      <vt:lpstr>Industry Integration</vt:lpstr>
      <vt:lpstr>Ethical Considerations</vt:lpstr>
      <vt:lpstr>Real-world E amples</vt:lpstr>
      <vt:lpstr>Future Possibilities</vt:lpstr>
      <vt:lpstr>Challenges and Opportunities</vt:lpstr>
      <vt:lpstr>Impact on Visual Culture</vt:lpstr>
      <vt:lpstr>Exploring New Frontiers</vt:lpstr>
      <vt:lpstr>Conclusion</vt:lpstr>
      <vt:lpstr>Thanks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 kikan</dc:creator>
  <cp:lastModifiedBy>Windows User</cp:lastModifiedBy>
  <cp:revision>5</cp:revision>
  <dcterms:created xsi:type="dcterms:W3CDTF">2023-11-29T07:36:35Z</dcterms:created>
  <dcterms:modified xsi:type="dcterms:W3CDTF">2024-07-16T22:07:49Z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LastSaved">
    <vt:filetime>2023-11-29T00:00:00Z</vt:filetime>
  </property>
</Properties>
</file>