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45" d="100"/>
          <a:sy n="45" d="100"/>
        </p:scale>
        <p:origin x="82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3AFE39E8-0A93-4601-A3EA-39D52821B27B}" type="datetimeFigureOut">
              <a:rPr lang="en-PH" smtClean="0"/>
              <a:t>15/11/2019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289B8BAF-9C7E-4698-8FF0-F9178CA00960}" type="slidenum">
              <a:rPr lang="en-PH" smtClean="0"/>
              <a:t>‹#›</a:t>
            </a:fld>
            <a:endParaRPr lang="en-PH"/>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5981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FE39E8-0A93-4601-A3EA-39D52821B27B}" type="datetimeFigureOut">
              <a:rPr lang="en-PH" smtClean="0"/>
              <a:t>15/11/2019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289B8BAF-9C7E-4698-8FF0-F9178CA00960}" type="slidenum">
              <a:rPr lang="en-PH" smtClean="0"/>
              <a:t>‹#›</a:t>
            </a:fld>
            <a:endParaRPr lang="en-PH"/>
          </a:p>
        </p:txBody>
      </p:sp>
    </p:spTree>
    <p:extLst>
      <p:ext uri="{BB962C8B-B14F-4D97-AF65-F5344CB8AC3E}">
        <p14:creationId xmlns:p14="http://schemas.microsoft.com/office/powerpoint/2010/main" val="4290704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FE39E8-0A93-4601-A3EA-39D52821B27B}" type="datetimeFigureOut">
              <a:rPr lang="en-PH" smtClean="0"/>
              <a:t>15/11/2019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289B8BAF-9C7E-4698-8FF0-F9178CA00960}" type="slidenum">
              <a:rPr lang="en-PH" smtClean="0"/>
              <a:t>‹#›</a:t>
            </a:fld>
            <a:endParaRPr lang="en-PH"/>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782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FE39E8-0A93-4601-A3EA-39D52821B27B}" type="datetimeFigureOut">
              <a:rPr lang="en-PH" smtClean="0"/>
              <a:t>15/11/2019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289B8BAF-9C7E-4698-8FF0-F9178CA00960}" type="slidenum">
              <a:rPr lang="en-PH" smtClean="0"/>
              <a:t>‹#›</a:t>
            </a:fld>
            <a:endParaRPr lang="en-PH"/>
          </a:p>
        </p:txBody>
      </p:sp>
    </p:spTree>
    <p:extLst>
      <p:ext uri="{BB962C8B-B14F-4D97-AF65-F5344CB8AC3E}">
        <p14:creationId xmlns:p14="http://schemas.microsoft.com/office/powerpoint/2010/main" val="4270368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FE39E8-0A93-4601-A3EA-39D52821B27B}" type="datetimeFigureOut">
              <a:rPr lang="en-PH" smtClean="0"/>
              <a:t>15/11/2019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289B8BAF-9C7E-4698-8FF0-F9178CA00960}" type="slidenum">
              <a:rPr lang="en-PH" smtClean="0"/>
              <a:t>‹#›</a:t>
            </a:fld>
            <a:endParaRPr lang="en-PH"/>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5717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FE39E8-0A93-4601-A3EA-39D52821B27B}" type="datetimeFigureOut">
              <a:rPr lang="en-PH" smtClean="0"/>
              <a:t>15/11/2019</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289B8BAF-9C7E-4698-8FF0-F9178CA00960}" type="slidenum">
              <a:rPr lang="en-PH" smtClean="0"/>
              <a:t>‹#›</a:t>
            </a:fld>
            <a:endParaRPr lang="en-PH"/>
          </a:p>
        </p:txBody>
      </p:sp>
    </p:spTree>
    <p:extLst>
      <p:ext uri="{BB962C8B-B14F-4D97-AF65-F5344CB8AC3E}">
        <p14:creationId xmlns:p14="http://schemas.microsoft.com/office/powerpoint/2010/main" val="577381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FE39E8-0A93-4601-A3EA-39D52821B27B}" type="datetimeFigureOut">
              <a:rPr lang="en-PH" smtClean="0"/>
              <a:t>15/11/2019</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289B8BAF-9C7E-4698-8FF0-F9178CA00960}" type="slidenum">
              <a:rPr lang="en-PH" smtClean="0"/>
              <a:t>‹#›</a:t>
            </a:fld>
            <a:endParaRPr lang="en-PH"/>
          </a:p>
        </p:txBody>
      </p:sp>
    </p:spTree>
    <p:extLst>
      <p:ext uri="{BB962C8B-B14F-4D97-AF65-F5344CB8AC3E}">
        <p14:creationId xmlns:p14="http://schemas.microsoft.com/office/powerpoint/2010/main" val="707261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FE39E8-0A93-4601-A3EA-39D52821B27B}" type="datetimeFigureOut">
              <a:rPr lang="en-PH" smtClean="0"/>
              <a:t>15/11/2019</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289B8BAF-9C7E-4698-8FF0-F9178CA00960}" type="slidenum">
              <a:rPr lang="en-PH" smtClean="0"/>
              <a:t>‹#›</a:t>
            </a:fld>
            <a:endParaRPr lang="en-PH"/>
          </a:p>
        </p:txBody>
      </p:sp>
    </p:spTree>
    <p:extLst>
      <p:ext uri="{BB962C8B-B14F-4D97-AF65-F5344CB8AC3E}">
        <p14:creationId xmlns:p14="http://schemas.microsoft.com/office/powerpoint/2010/main" val="1158643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FE39E8-0A93-4601-A3EA-39D52821B27B}" type="datetimeFigureOut">
              <a:rPr lang="en-PH" smtClean="0"/>
              <a:t>15/11/2019</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289B8BAF-9C7E-4698-8FF0-F9178CA00960}" type="slidenum">
              <a:rPr lang="en-PH" smtClean="0"/>
              <a:t>‹#›</a:t>
            </a:fld>
            <a:endParaRPr lang="en-PH"/>
          </a:p>
        </p:txBody>
      </p:sp>
    </p:spTree>
    <p:extLst>
      <p:ext uri="{BB962C8B-B14F-4D97-AF65-F5344CB8AC3E}">
        <p14:creationId xmlns:p14="http://schemas.microsoft.com/office/powerpoint/2010/main" val="1415391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FE39E8-0A93-4601-A3EA-39D52821B27B}" type="datetimeFigureOut">
              <a:rPr lang="en-PH" smtClean="0"/>
              <a:t>15/11/2019</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289B8BAF-9C7E-4698-8FF0-F9178CA00960}" type="slidenum">
              <a:rPr lang="en-PH" smtClean="0"/>
              <a:t>‹#›</a:t>
            </a:fld>
            <a:endParaRPr lang="en-PH"/>
          </a:p>
        </p:txBody>
      </p:sp>
    </p:spTree>
    <p:extLst>
      <p:ext uri="{BB962C8B-B14F-4D97-AF65-F5344CB8AC3E}">
        <p14:creationId xmlns:p14="http://schemas.microsoft.com/office/powerpoint/2010/main" val="2663563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AFE39E8-0A93-4601-A3EA-39D52821B27B}" type="datetimeFigureOut">
              <a:rPr lang="en-PH" smtClean="0"/>
              <a:t>15/11/2019</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289B8BAF-9C7E-4698-8FF0-F9178CA00960}" type="slidenum">
              <a:rPr lang="en-PH" smtClean="0"/>
              <a:t>‹#›</a:t>
            </a:fld>
            <a:endParaRPr lang="en-PH"/>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5925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AFE39E8-0A93-4601-A3EA-39D52821B27B}" type="datetimeFigureOut">
              <a:rPr lang="en-PH" smtClean="0"/>
              <a:t>15/11/2019</a:t>
            </a:fld>
            <a:endParaRPr lang="en-PH"/>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PH"/>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89B8BAF-9C7E-4698-8FF0-F9178CA00960}" type="slidenum">
              <a:rPr lang="en-PH" smtClean="0"/>
              <a:t>‹#›</a:t>
            </a:fld>
            <a:endParaRPr lang="en-PH"/>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462241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308BD-05D0-4A02-BE39-1B02E8435982}"/>
              </a:ext>
            </a:extLst>
          </p:cNvPr>
          <p:cNvSpPr>
            <a:spLocks noGrp="1"/>
          </p:cNvSpPr>
          <p:nvPr>
            <p:ph type="ctrTitle"/>
          </p:nvPr>
        </p:nvSpPr>
        <p:spPr>
          <a:xfrm>
            <a:off x="0" y="4316569"/>
            <a:ext cx="8388626" cy="2541431"/>
          </a:xfrm>
        </p:spPr>
        <p:txBody>
          <a:bodyPr>
            <a:noAutofit/>
          </a:bodyPr>
          <a:lstStyle/>
          <a:p>
            <a:r>
              <a:rPr lang="en-US" sz="3300" b="1" dirty="0"/>
              <a:t>ENROLLMENT SYSTEM FOR SENIOR HIGH SCHOOL</a:t>
            </a:r>
            <a:br>
              <a:rPr lang="en-PH" sz="3300" dirty="0"/>
            </a:br>
            <a:r>
              <a:rPr lang="en-US" sz="3300" b="1" dirty="0"/>
              <a:t>IN CAVITE NATIONAL HIGH SCHOOL, CAVITE</a:t>
            </a:r>
            <a:endParaRPr lang="en-PH" sz="3300" dirty="0"/>
          </a:p>
        </p:txBody>
      </p:sp>
    </p:spTree>
    <p:extLst>
      <p:ext uri="{BB962C8B-B14F-4D97-AF65-F5344CB8AC3E}">
        <p14:creationId xmlns:p14="http://schemas.microsoft.com/office/powerpoint/2010/main" val="2472878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7B135B-4909-4F11-9449-932431616A03}"/>
              </a:ext>
            </a:extLst>
          </p:cNvPr>
          <p:cNvSpPr>
            <a:spLocks noGrp="1"/>
          </p:cNvSpPr>
          <p:nvPr>
            <p:ph idx="1"/>
          </p:nvPr>
        </p:nvSpPr>
        <p:spPr>
          <a:xfrm>
            <a:off x="1132413" y="1540042"/>
            <a:ext cx="9720073" cy="4023360"/>
          </a:xfrm>
        </p:spPr>
        <p:txBody>
          <a:bodyPr/>
          <a:lstStyle/>
          <a:p>
            <a:pPr algn="just"/>
            <a:r>
              <a:rPr lang="en-US" dirty="0"/>
              <a:t>Figure 1. Conceptual Framework of Senior High School in Cavite National High School</a:t>
            </a:r>
            <a:endParaRPr lang="en-PH" dirty="0"/>
          </a:p>
          <a:p>
            <a:pPr algn="just"/>
            <a:r>
              <a:rPr lang="en-US" dirty="0"/>
              <a:t> </a:t>
            </a:r>
            <a:endParaRPr lang="en-PH" dirty="0"/>
          </a:p>
          <a:p>
            <a:pPr algn="just"/>
            <a:r>
              <a:rPr lang="en-US" dirty="0"/>
              <a:t>Figure 1 shows the different attributes in the accomplishment of the objectives of the study. The input phase consisted of inputting information of the student in the system. The process phase is what the system capability to do and in this process phase includes the software requirements includes the software used to create the study: Microsoft Visual Studio 2013 (above) for frontend and MySQL for backend. The study developing its concept and programs and testing as part of the process phase. The Enrollment System of Senior High School in Cavite City was the output phase of the study and will evaluate using the ISO 25010.</a:t>
            </a:r>
            <a:endParaRPr lang="en-PH" dirty="0"/>
          </a:p>
          <a:p>
            <a:pPr algn="just"/>
            <a:endParaRPr lang="en-PH" dirty="0"/>
          </a:p>
        </p:txBody>
      </p:sp>
    </p:spTree>
    <p:extLst>
      <p:ext uri="{BB962C8B-B14F-4D97-AF65-F5344CB8AC3E}">
        <p14:creationId xmlns:p14="http://schemas.microsoft.com/office/powerpoint/2010/main" val="2441802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4835F-5147-4BE2-B634-9417698D3572}"/>
              </a:ext>
            </a:extLst>
          </p:cNvPr>
          <p:cNvSpPr>
            <a:spLocks noGrp="1"/>
          </p:cNvSpPr>
          <p:nvPr>
            <p:ph type="title"/>
          </p:nvPr>
        </p:nvSpPr>
        <p:spPr/>
        <p:txBody>
          <a:bodyPr/>
          <a:lstStyle/>
          <a:p>
            <a:r>
              <a:rPr lang="en-PH" dirty="0"/>
              <a:t>Review of related literature</a:t>
            </a:r>
          </a:p>
        </p:txBody>
      </p:sp>
      <p:sp>
        <p:nvSpPr>
          <p:cNvPr id="3" name="Content Placeholder 2">
            <a:extLst>
              <a:ext uri="{FF2B5EF4-FFF2-40B4-BE49-F238E27FC236}">
                <a16:creationId xmlns:a16="http://schemas.microsoft.com/office/drawing/2014/main" id="{762CC882-C5C9-47F8-9F2E-CE25DA919019}"/>
              </a:ext>
            </a:extLst>
          </p:cNvPr>
          <p:cNvSpPr>
            <a:spLocks noGrp="1"/>
          </p:cNvSpPr>
          <p:nvPr>
            <p:ph idx="1"/>
          </p:nvPr>
        </p:nvSpPr>
        <p:spPr>
          <a:xfrm>
            <a:off x="1024128" y="2285999"/>
            <a:ext cx="9720073" cy="4339389"/>
          </a:xfrm>
        </p:spPr>
        <p:txBody>
          <a:bodyPr>
            <a:normAutofit fontScale="85000" lnSpcReduction="20000"/>
          </a:bodyPr>
          <a:lstStyle/>
          <a:p>
            <a:pPr>
              <a:buFont typeface="Arial" panose="020B0604020202020204" pitchFamily="34" charset="0"/>
              <a:buChar char="•"/>
            </a:pPr>
            <a:r>
              <a:rPr lang="en-PH" sz="2800" dirty="0"/>
              <a:t>Background of Cavite National High School</a:t>
            </a:r>
          </a:p>
          <a:p>
            <a:pPr>
              <a:buFont typeface="Arial" panose="020B0604020202020204" pitchFamily="34" charset="0"/>
              <a:buChar char="•"/>
            </a:pPr>
            <a:r>
              <a:rPr lang="en-PH" sz="2800" dirty="0"/>
              <a:t>Manual Process</a:t>
            </a:r>
          </a:p>
          <a:p>
            <a:pPr>
              <a:buFont typeface="Arial" panose="020B0604020202020204" pitchFamily="34" charset="0"/>
              <a:buChar char="•"/>
            </a:pPr>
            <a:r>
              <a:rPr lang="en-PH" sz="2800" dirty="0"/>
              <a:t>Computerized Process</a:t>
            </a:r>
          </a:p>
          <a:p>
            <a:pPr>
              <a:buFont typeface="Arial" panose="020B0604020202020204" pitchFamily="34" charset="0"/>
              <a:buChar char="•"/>
            </a:pPr>
            <a:r>
              <a:rPr lang="en-PH" sz="2800" dirty="0"/>
              <a:t>Visual Studio 2013</a:t>
            </a:r>
          </a:p>
          <a:p>
            <a:pPr>
              <a:buFont typeface="Arial" panose="020B0604020202020204" pitchFamily="34" charset="0"/>
              <a:buChar char="•"/>
            </a:pPr>
            <a:r>
              <a:rPr lang="en-PH" sz="2800" dirty="0"/>
              <a:t>Security</a:t>
            </a:r>
          </a:p>
          <a:p>
            <a:pPr>
              <a:buFont typeface="Arial" panose="020B0604020202020204" pitchFamily="34" charset="0"/>
              <a:buChar char="•"/>
            </a:pPr>
            <a:r>
              <a:rPr lang="en-PH" sz="2800" dirty="0"/>
              <a:t>Education System in Philippines</a:t>
            </a:r>
          </a:p>
          <a:p>
            <a:pPr>
              <a:buFont typeface="Arial" panose="020B0604020202020204" pitchFamily="34" charset="0"/>
              <a:buChar char="•"/>
            </a:pPr>
            <a:r>
              <a:rPr lang="en-PH" sz="2800" dirty="0"/>
              <a:t>K-12 Education</a:t>
            </a:r>
          </a:p>
          <a:p>
            <a:pPr>
              <a:buFont typeface="Arial" panose="020B0604020202020204" pitchFamily="34" charset="0"/>
              <a:buChar char="•"/>
            </a:pPr>
            <a:r>
              <a:rPr lang="en-PH" sz="2800" dirty="0"/>
              <a:t>Enrollment System</a:t>
            </a:r>
          </a:p>
          <a:p>
            <a:pPr>
              <a:buFont typeface="Arial" panose="020B0604020202020204" pitchFamily="34" charset="0"/>
              <a:buChar char="•"/>
            </a:pPr>
            <a:r>
              <a:rPr lang="en-PH" sz="2800" dirty="0"/>
              <a:t>MySQL</a:t>
            </a:r>
          </a:p>
          <a:p>
            <a:pPr>
              <a:buFont typeface="Arial" panose="020B0604020202020204" pitchFamily="34" charset="0"/>
              <a:buChar char="•"/>
            </a:pPr>
            <a:r>
              <a:rPr lang="en-PH" sz="2800" dirty="0"/>
              <a:t>Advantages of MySQL</a:t>
            </a:r>
          </a:p>
          <a:p>
            <a:pPr>
              <a:buFont typeface="Arial" panose="020B0604020202020204" pitchFamily="34" charset="0"/>
              <a:buChar char="•"/>
            </a:pPr>
            <a:endParaRPr lang="en-PH" dirty="0"/>
          </a:p>
          <a:p>
            <a:endParaRPr lang="en-PH" dirty="0"/>
          </a:p>
        </p:txBody>
      </p:sp>
    </p:spTree>
    <p:extLst>
      <p:ext uri="{BB962C8B-B14F-4D97-AF65-F5344CB8AC3E}">
        <p14:creationId xmlns:p14="http://schemas.microsoft.com/office/powerpoint/2010/main" val="1993400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974EC-9AB7-4021-9F5B-6E84CF2F2D47}"/>
              </a:ext>
            </a:extLst>
          </p:cNvPr>
          <p:cNvSpPr>
            <a:spLocks noGrp="1"/>
          </p:cNvSpPr>
          <p:nvPr>
            <p:ph type="title"/>
          </p:nvPr>
        </p:nvSpPr>
        <p:spPr/>
        <p:txBody>
          <a:bodyPr/>
          <a:lstStyle/>
          <a:p>
            <a:r>
              <a:rPr lang="en-PH" dirty="0"/>
              <a:t>Review of related literature</a:t>
            </a:r>
          </a:p>
        </p:txBody>
      </p:sp>
      <p:sp>
        <p:nvSpPr>
          <p:cNvPr id="3" name="Content Placeholder 2">
            <a:extLst>
              <a:ext uri="{FF2B5EF4-FFF2-40B4-BE49-F238E27FC236}">
                <a16:creationId xmlns:a16="http://schemas.microsoft.com/office/drawing/2014/main" id="{28B4E572-8001-4C58-90D9-76F2BD0A77A1}"/>
              </a:ext>
            </a:extLst>
          </p:cNvPr>
          <p:cNvSpPr>
            <a:spLocks noGrp="1"/>
          </p:cNvSpPr>
          <p:nvPr>
            <p:ph idx="1"/>
          </p:nvPr>
        </p:nvSpPr>
        <p:spPr>
          <a:xfrm>
            <a:off x="1024128" y="2286000"/>
            <a:ext cx="9720073" cy="4185138"/>
          </a:xfrm>
        </p:spPr>
        <p:txBody>
          <a:bodyPr>
            <a:normAutofit fontScale="92500" lnSpcReduction="10000"/>
          </a:bodyPr>
          <a:lstStyle/>
          <a:p>
            <a:pPr>
              <a:buFont typeface="Arial" panose="020B0604020202020204" pitchFamily="34" charset="0"/>
              <a:buChar char="•"/>
            </a:pPr>
            <a:r>
              <a:rPr lang="en-PH" dirty="0"/>
              <a:t>Disadvantages of MySQL</a:t>
            </a:r>
          </a:p>
          <a:p>
            <a:pPr>
              <a:buFont typeface="Arial" panose="020B0604020202020204" pitchFamily="34" charset="0"/>
              <a:buChar char="•"/>
            </a:pPr>
            <a:r>
              <a:rPr lang="en-PH" dirty="0"/>
              <a:t>ISO 25010</a:t>
            </a:r>
          </a:p>
          <a:p>
            <a:pPr>
              <a:buFont typeface="Arial" panose="020B0604020202020204" pitchFamily="34" charset="0"/>
              <a:buChar char="•"/>
            </a:pPr>
            <a:r>
              <a:rPr lang="en-PH" dirty="0"/>
              <a:t>System Administrator</a:t>
            </a:r>
          </a:p>
          <a:p>
            <a:pPr>
              <a:buFont typeface="Arial" panose="020B0604020202020204" pitchFamily="34" charset="0"/>
              <a:buChar char="•"/>
            </a:pPr>
            <a:r>
              <a:rPr lang="en-PH" dirty="0"/>
              <a:t>Programming Language</a:t>
            </a:r>
          </a:p>
          <a:p>
            <a:pPr>
              <a:buFont typeface="Arial" panose="020B0604020202020204" pitchFamily="34" charset="0"/>
              <a:buChar char="•"/>
            </a:pPr>
            <a:r>
              <a:rPr lang="en-PH" dirty="0"/>
              <a:t>Learning Reference Number (LRN)</a:t>
            </a:r>
          </a:p>
          <a:p>
            <a:pPr>
              <a:buFont typeface="Arial" panose="020B0604020202020204" pitchFamily="34" charset="0"/>
              <a:buChar char="•"/>
            </a:pPr>
            <a:r>
              <a:rPr lang="en-PH" dirty="0"/>
              <a:t>Importance of Enrollment System</a:t>
            </a:r>
          </a:p>
          <a:p>
            <a:pPr>
              <a:buFont typeface="Arial" panose="020B0604020202020204" pitchFamily="34" charset="0"/>
              <a:buChar char="•"/>
            </a:pPr>
            <a:r>
              <a:rPr lang="en-PH" dirty="0"/>
              <a:t>Designing of Enrollment System</a:t>
            </a:r>
          </a:p>
          <a:p>
            <a:pPr>
              <a:buFont typeface="Arial" panose="020B0604020202020204" pitchFamily="34" charset="0"/>
              <a:buChar char="•"/>
            </a:pPr>
            <a:r>
              <a:rPr lang="en-PH" dirty="0"/>
              <a:t>K-12 Program</a:t>
            </a:r>
          </a:p>
          <a:p>
            <a:pPr>
              <a:buFont typeface="Arial" panose="020B0604020202020204" pitchFamily="34" charset="0"/>
              <a:buChar char="•"/>
            </a:pPr>
            <a:r>
              <a:rPr lang="en-PH" dirty="0"/>
              <a:t>Advantages of Enrollment System</a:t>
            </a:r>
          </a:p>
          <a:p>
            <a:pPr>
              <a:buFont typeface="Arial" panose="020B0604020202020204" pitchFamily="34" charset="0"/>
              <a:buChar char="•"/>
            </a:pPr>
            <a:r>
              <a:rPr lang="en-PH" dirty="0"/>
              <a:t>Disadvantage of Enrollment System</a:t>
            </a:r>
          </a:p>
        </p:txBody>
      </p:sp>
    </p:spTree>
    <p:extLst>
      <p:ext uri="{BB962C8B-B14F-4D97-AF65-F5344CB8AC3E}">
        <p14:creationId xmlns:p14="http://schemas.microsoft.com/office/powerpoint/2010/main" val="19423456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4CFE2-0017-496A-8732-63E0ECC3CDD9}"/>
              </a:ext>
            </a:extLst>
          </p:cNvPr>
          <p:cNvSpPr>
            <a:spLocks noGrp="1"/>
          </p:cNvSpPr>
          <p:nvPr>
            <p:ph type="title"/>
          </p:nvPr>
        </p:nvSpPr>
        <p:spPr/>
        <p:txBody>
          <a:bodyPr/>
          <a:lstStyle/>
          <a:p>
            <a:r>
              <a:rPr lang="en-PH" dirty="0"/>
              <a:t>methodology</a:t>
            </a:r>
          </a:p>
        </p:txBody>
      </p:sp>
      <p:sp>
        <p:nvSpPr>
          <p:cNvPr id="3" name="Content Placeholder 2">
            <a:extLst>
              <a:ext uri="{FF2B5EF4-FFF2-40B4-BE49-F238E27FC236}">
                <a16:creationId xmlns:a16="http://schemas.microsoft.com/office/drawing/2014/main" id="{94425FF0-2A04-4B2D-AC45-8FD7D60C7AE9}"/>
              </a:ext>
            </a:extLst>
          </p:cNvPr>
          <p:cNvSpPr>
            <a:spLocks noGrp="1"/>
          </p:cNvSpPr>
          <p:nvPr>
            <p:ph idx="1"/>
          </p:nvPr>
        </p:nvSpPr>
        <p:spPr/>
        <p:txBody>
          <a:bodyPr/>
          <a:lstStyle/>
          <a:p>
            <a:pPr algn="just"/>
            <a:r>
              <a:rPr lang="en-US" dirty="0"/>
              <a:t>This chapter presents the steps of how the system will be developed. It discusses the procedures for generating information on the system, enumerates how the system will be tested, and indicate its criteria for evaluation. It also describes the research methodology of the study, explains the sample processes with the aid of the Data Flow Diagram, and to describe the procedure used in designing the system.</a:t>
            </a:r>
            <a:endParaRPr lang="en-PH" dirty="0"/>
          </a:p>
          <a:p>
            <a:pPr algn="just"/>
            <a:r>
              <a:rPr lang="en-US" b="1" dirty="0"/>
              <a:t>Project Design</a:t>
            </a:r>
            <a:endParaRPr lang="en-PH" dirty="0"/>
          </a:p>
          <a:p>
            <a:pPr algn="just"/>
            <a:r>
              <a:rPr lang="en-US" dirty="0"/>
              <a:t>The developers considered several concepts for the development of the system. Everything was consolidated and presented using a context diagram shown below.</a:t>
            </a:r>
            <a:endParaRPr lang="en-PH" dirty="0"/>
          </a:p>
          <a:p>
            <a:pPr algn="just"/>
            <a:endParaRPr lang="en-PH" dirty="0"/>
          </a:p>
        </p:txBody>
      </p:sp>
    </p:spTree>
    <p:extLst>
      <p:ext uri="{BB962C8B-B14F-4D97-AF65-F5344CB8AC3E}">
        <p14:creationId xmlns:p14="http://schemas.microsoft.com/office/powerpoint/2010/main" val="1268627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C0908-08BC-43AA-AC7D-74DE6859AB82}"/>
              </a:ext>
            </a:extLst>
          </p:cNvPr>
          <p:cNvSpPr>
            <a:spLocks noGrp="1"/>
          </p:cNvSpPr>
          <p:nvPr>
            <p:ph type="title"/>
          </p:nvPr>
        </p:nvSpPr>
        <p:spPr/>
        <p:txBody>
          <a:bodyPr/>
          <a:lstStyle/>
          <a:p>
            <a:r>
              <a:rPr lang="en-PH" dirty="0"/>
              <a:t>Project design</a:t>
            </a:r>
          </a:p>
        </p:txBody>
      </p:sp>
      <p:pic>
        <p:nvPicPr>
          <p:cNvPr id="5" name="Content Placeholder 4">
            <a:extLst>
              <a:ext uri="{FF2B5EF4-FFF2-40B4-BE49-F238E27FC236}">
                <a16:creationId xmlns:a16="http://schemas.microsoft.com/office/drawing/2014/main" id="{FC35D797-5F3F-4C77-94BA-36A0930BCB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3675" y="1580892"/>
            <a:ext cx="7563906" cy="3696216"/>
          </a:xfrm>
        </p:spPr>
      </p:pic>
      <p:pic>
        <p:nvPicPr>
          <p:cNvPr id="7" name="Picture 6">
            <a:extLst>
              <a:ext uri="{FF2B5EF4-FFF2-40B4-BE49-F238E27FC236}">
                <a16:creationId xmlns:a16="http://schemas.microsoft.com/office/drawing/2014/main" id="{D4C91473-40D4-4452-A478-C44277545F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7335" y="5277108"/>
            <a:ext cx="5096586" cy="1276528"/>
          </a:xfrm>
          <a:prstGeom prst="rect">
            <a:avLst/>
          </a:prstGeom>
        </p:spPr>
      </p:pic>
    </p:spTree>
    <p:extLst>
      <p:ext uri="{BB962C8B-B14F-4D97-AF65-F5344CB8AC3E}">
        <p14:creationId xmlns:p14="http://schemas.microsoft.com/office/powerpoint/2010/main" val="1016889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7FA3E-625F-4AE5-9AE2-BAEE3E7CE24E}"/>
              </a:ext>
            </a:extLst>
          </p:cNvPr>
          <p:cNvSpPr>
            <a:spLocks noGrp="1"/>
          </p:cNvSpPr>
          <p:nvPr>
            <p:ph type="title"/>
          </p:nvPr>
        </p:nvSpPr>
        <p:spPr/>
        <p:txBody>
          <a:bodyPr/>
          <a:lstStyle/>
          <a:p>
            <a:r>
              <a:rPr lang="en-PH" dirty="0"/>
              <a:t>Functional decomposition diagram</a:t>
            </a:r>
          </a:p>
        </p:txBody>
      </p:sp>
      <p:sp>
        <p:nvSpPr>
          <p:cNvPr id="3" name="Content Placeholder 2">
            <a:extLst>
              <a:ext uri="{FF2B5EF4-FFF2-40B4-BE49-F238E27FC236}">
                <a16:creationId xmlns:a16="http://schemas.microsoft.com/office/drawing/2014/main" id="{38F707C8-F841-4E8C-BC21-C0DC3A578ABE}"/>
              </a:ext>
            </a:extLst>
          </p:cNvPr>
          <p:cNvSpPr>
            <a:spLocks noGrp="1"/>
          </p:cNvSpPr>
          <p:nvPr>
            <p:ph idx="1"/>
          </p:nvPr>
        </p:nvSpPr>
        <p:spPr>
          <a:xfrm>
            <a:off x="615776" y="2249424"/>
            <a:ext cx="5268388" cy="4023360"/>
          </a:xfrm>
        </p:spPr>
        <p:txBody>
          <a:bodyPr/>
          <a:lstStyle/>
          <a:p>
            <a:r>
              <a:rPr lang="en-US" b="1" dirty="0"/>
              <a:t>Functional Decomposition Diagram</a:t>
            </a:r>
            <a:endParaRPr lang="en-PH" dirty="0"/>
          </a:p>
          <a:p>
            <a:r>
              <a:rPr lang="en-US" dirty="0"/>
              <a:t>The module of decomposition identifies each of the modules and briefly outlines their purpose, type, functions, and list of submodules consisting of this module.</a:t>
            </a:r>
            <a:endParaRPr lang="en-PH" dirty="0"/>
          </a:p>
          <a:p>
            <a:endParaRPr lang="en-PH" dirty="0"/>
          </a:p>
        </p:txBody>
      </p:sp>
      <p:pic>
        <p:nvPicPr>
          <p:cNvPr id="5" name="Picture 4">
            <a:extLst>
              <a:ext uri="{FF2B5EF4-FFF2-40B4-BE49-F238E27FC236}">
                <a16:creationId xmlns:a16="http://schemas.microsoft.com/office/drawing/2014/main" id="{B67C39F3-A725-408D-9B89-9DC399AA8B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9710" y="1622676"/>
            <a:ext cx="6211167" cy="4791744"/>
          </a:xfrm>
          <a:prstGeom prst="rect">
            <a:avLst/>
          </a:prstGeom>
        </p:spPr>
      </p:pic>
    </p:spTree>
    <p:extLst>
      <p:ext uri="{BB962C8B-B14F-4D97-AF65-F5344CB8AC3E}">
        <p14:creationId xmlns:p14="http://schemas.microsoft.com/office/powerpoint/2010/main" val="1757522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E7F80-0E3F-49E6-9A16-7A4FF48B2B92}"/>
              </a:ext>
            </a:extLst>
          </p:cNvPr>
          <p:cNvSpPr>
            <a:spLocks noGrp="1"/>
          </p:cNvSpPr>
          <p:nvPr>
            <p:ph type="title"/>
          </p:nvPr>
        </p:nvSpPr>
        <p:spPr/>
        <p:txBody>
          <a:bodyPr/>
          <a:lstStyle/>
          <a:p>
            <a:r>
              <a:rPr lang="en-PH" dirty="0"/>
              <a:t>introduction</a:t>
            </a:r>
          </a:p>
        </p:txBody>
      </p:sp>
      <p:sp>
        <p:nvSpPr>
          <p:cNvPr id="3" name="Content Placeholder 2">
            <a:extLst>
              <a:ext uri="{FF2B5EF4-FFF2-40B4-BE49-F238E27FC236}">
                <a16:creationId xmlns:a16="http://schemas.microsoft.com/office/drawing/2014/main" id="{B5FC0FCF-7FFA-47C9-8B4B-BB1DDF50D821}"/>
              </a:ext>
            </a:extLst>
          </p:cNvPr>
          <p:cNvSpPr>
            <a:spLocks noGrp="1"/>
          </p:cNvSpPr>
          <p:nvPr>
            <p:ph idx="1"/>
          </p:nvPr>
        </p:nvSpPr>
        <p:spPr>
          <a:xfrm>
            <a:off x="1024127" y="1888435"/>
            <a:ext cx="9720073" cy="4764156"/>
          </a:xfrm>
        </p:spPr>
        <p:txBody>
          <a:bodyPr>
            <a:normAutofit lnSpcReduction="10000"/>
          </a:bodyPr>
          <a:lstStyle/>
          <a:p>
            <a:pPr algn="just"/>
            <a:r>
              <a:rPr lang="en-US" dirty="0"/>
              <a:t>In order to acquire formal education, the child should be enrolled in an educational institution duly recognized by the Department of Education. Both public and private schools have a different process of enrollment. In public high school, many are still using the manual procedure of enrollment. Enrollment system (ES) is one of the most important, not only in a university, but also in lower levels of education. ES is used particularly to record and retrieve student’s information.</a:t>
            </a:r>
            <a:endParaRPr lang="en-PH" dirty="0"/>
          </a:p>
          <a:p>
            <a:pPr algn="just"/>
            <a:r>
              <a:rPr lang="en-US" dirty="0"/>
              <a:t>Currently, Senior High School – Cavite National High School is all the work at the time of admission of the students is done manually by ink and paper, which is very slow and consuming much efforts and time. Due to increase in enrollment every year, the manual process is no longer effective in registering students. It is required to design of a computerized automated student enrollment system, to speed up an accurate and efficient data records. The purpose of this Enrollment System for Senior High School, Cavite National High School is to support the new, old and transferee students’ admission and registration process, and to track personal information and academic data.</a:t>
            </a:r>
            <a:endParaRPr lang="en-PH" dirty="0"/>
          </a:p>
          <a:p>
            <a:pPr algn="just"/>
            <a:endParaRPr lang="en-PH" dirty="0"/>
          </a:p>
        </p:txBody>
      </p:sp>
    </p:spTree>
    <p:extLst>
      <p:ext uri="{BB962C8B-B14F-4D97-AF65-F5344CB8AC3E}">
        <p14:creationId xmlns:p14="http://schemas.microsoft.com/office/powerpoint/2010/main" val="838872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5B330-879E-45D1-B938-254330EB665B}"/>
              </a:ext>
            </a:extLst>
          </p:cNvPr>
          <p:cNvSpPr>
            <a:spLocks noGrp="1"/>
          </p:cNvSpPr>
          <p:nvPr>
            <p:ph type="title"/>
          </p:nvPr>
        </p:nvSpPr>
        <p:spPr/>
        <p:txBody>
          <a:bodyPr/>
          <a:lstStyle/>
          <a:p>
            <a:r>
              <a:rPr lang="en-PH" dirty="0"/>
              <a:t>Statement of the problem</a:t>
            </a:r>
          </a:p>
        </p:txBody>
      </p:sp>
      <p:sp>
        <p:nvSpPr>
          <p:cNvPr id="3" name="Content Placeholder 2">
            <a:extLst>
              <a:ext uri="{FF2B5EF4-FFF2-40B4-BE49-F238E27FC236}">
                <a16:creationId xmlns:a16="http://schemas.microsoft.com/office/drawing/2014/main" id="{41C2DA7F-443D-4A7C-B525-09247984E080}"/>
              </a:ext>
            </a:extLst>
          </p:cNvPr>
          <p:cNvSpPr>
            <a:spLocks noGrp="1"/>
          </p:cNvSpPr>
          <p:nvPr>
            <p:ph idx="1"/>
          </p:nvPr>
        </p:nvSpPr>
        <p:spPr/>
        <p:txBody>
          <a:bodyPr/>
          <a:lstStyle/>
          <a:p>
            <a:pPr algn="just"/>
            <a:r>
              <a:rPr lang="en-US" sz="2800" dirty="0"/>
              <a:t>The general problem of Senior High School of Cavite National High School is how to improve the process of enrollment.</a:t>
            </a:r>
            <a:endParaRPr lang="en-PH" sz="2800" dirty="0"/>
          </a:p>
          <a:p>
            <a:pPr algn="just"/>
            <a:r>
              <a:rPr lang="en-US" sz="2800" dirty="0"/>
              <a:t>	Specifically, the study seeks to answer the following question:</a:t>
            </a:r>
            <a:endParaRPr lang="en-PH" sz="2800" dirty="0"/>
          </a:p>
          <a:p>
            <a:pPr marL="457200" lvl="0" indent="-457200" algn="just">
              <a:buFont typeface="+mj-lt"/>
              <a:buAutoNum type="arabicPeriod"/>
            </a:pPr>
            <a:r>
              <a:rPr lang="en-US" sz="2800" dirty="0"/>
              <a:t>How to secure reliable student’s records and files?</a:t>
            </a:r>
            <a:endParaRPr lang="en-PH" sz="2800" dirty="0"/>
          </a:p>
          <a:p>
            <a:pPr marL="457200" lvl="0" indent="-457200" algn="just">
              <a:buFont typeface="+mj-lt"/>
              <a:buAutoNum type="arabicPeriod"/>
            </a:pPr>
            <a:r>
              <a:rPr lang="en-US" sz="2800" dirty="0"/>
              <a:t>How to avoid the redundancy of the records?</a:t>
            </a:r>
            <a:endParaRPr lang="en-PH" sz="2800" dirty="0"/>
          </a:p>
          <a:p>
            <a:pPr marL="457200" lvl="0" indent="-457200" algn="just">
              <a:buFont typeface="+mj-lt"/>
              <a:buAutoNum type="arabicPeriod"/>
            </a:pPr>
            <a:r>
              <a:rPr lang="en-US" sz="2800" dirty="0"/>
              <a:t>How to generate reports in a timely matter?</a:t>
            </a:r>
            <a:endParaRPr lang="en-PH" sz="2800" dirty="0"/>
          </a:p>
          <a:p>
            <a:pPr algn="just"/>
            <a:endParaRPr lang="en-PH" dirty="0"/>
          </a:p>
        </p:txBody>
      </p:sp>
    </p:spTree>
    <p:extLst>
      <p:ext uri="{BB962C8B-B14F-4D97-AF65-F5344CB8AC3E}">
        <p14:creationId xmlns:p14="http://schemas.microsoft.com/office/powerpoint/2010/main" val="25124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9A019-9494-4818-A3DE-2B671C0CAD26}"/>
              </a:ext>
            </a:extLst>
          </p:cNvPr>
          <p:cNvSpPr>
            <a:spLocks noGrp="1"/>
          </p:cNvSpPr>
          <p:nvPr>
            <p:ph type="title"/>
          </p:nvPr>
        </p:nvSpPr>
        <p:spPr/>
        <p:txBody>
          <a:bodyPr/>
          <a:lstStyle/>
          <a:p>
            <a:r>
              <a:rPr lang="en-PH" dirty="0"/>
              <a:t>Objectives of the study</a:t>
            </a:r>
          </a:p>
        </p:txBody>
      </p:sp>
      <p:sp>
        <p:nvSpPr>
          <p:cNvPr id="3" name="Content Placeholder 2">
            <a:extLst>
              <a:ext uri="{FF2B5EF4-FFF2-40B4-BE49-F238E27FC236}">
                <a16:creationId xmlns:a16="http://schemas.microsoft.com/office/drawing/2014/main" id="{ABE01550-34C8-4064-8E6C-7695CF45796F}"/>
              </a:ext>
            </a:extLst>
          </p:cNvPr>
          <p:cNvSpPr>
            <a:spLocks noGrp="1"/>
          </p:cNvSpPr>
          <p:nvPr>
            <p:ph idx="1"/>
          </p:nvPr>
        </p:nvSpPr>
        <p:spPr>
          <a:xfrm>
            <a:off x="1024128" y="1868557"/>
            <a:ext cx="9720073" cy="4440803"/>
          </a:xfrm>
        </p:spPr>
        <p:txBody>
          <a:bodyPr>
            <a:normAutofit fontScale="85000" lnSpcReduction="20000"/>
          </a:bodyPr>
          <a:lstStyle/>
          <a:p>
            <a:r>
              <a:rPr lang="en-US" dirty="0"/>
              <a:t>This study aimed to develop an enrollment system for Senior High School in Cavite National High School.</a:t>
            </a:r>
            <a:endParaRPr lang="en-PH" dirty="0"/>
          </a:p>
          <a:p>
            <a:r>
              <a:rPr lang="en-US" dirty="0"/>
              <a:t>Specifically, it aims to:</a:t>
            </a:r>
            <a:endParaRPr lang="en-PH" dirty="0"/>
          </a:p>
          <a:p>
            <a:pPr marL="457200" lvl="0" indent="-457200">
              <a:buFont typeface="+mj-lt"/>
              <a:buAutoNum type="arabicPeriod"/>
            </a:pPr>
            <a:r>
              <a:rPr lang="en-US" dirty="0"/>
              <a:t>develop a system with the following features:</a:t>
            </a:r>
            <a:endParaRPr lang="en-PH" dirty="0"/>
          </a:p>
          <a:p>
            <a:pPr marL="457200" lvl="0" indent="-457200">
              <a:buFont typeface="+mj-lt"/>
              <a:buAutoNum type="alphaLcPeriod"/>
            </a:pPr>
            <a:r>
              <a:rPr lang="en-US" dirty="0"/>
              <a:t>Add and Edit Student Records;</a:t>
            </a:r>
            <a:endParaRPr lang="en-PH" dirty="0"/>
          </a:p>
          <a:p>
            <a:pPr marL="457200" lvl="0" indent="-457200">
              <a:buFont typeface="+mj-lt"/>
              <a:buAutoNum type="alphaLcPeriod"/>
            </a:pPr>
            <a:r>
              <a:rPr lang="en-US" dirty="0"/>
              <a:t>Assessing the student’s taken course;</a:t>
            </a:r>
            <a:endParaRPr lang="en-PH" dirty="0"/>
          </a:p>
          <a:p>
            <a:pPr marL="457200" lvl="0" indent="-457200">
              <a:buFont typeface="+mj-lt"/>
              <a:buAutoNum type="alphaLcPeriod"/>
            </a:pPr>
            <a:r>
              <a:rPr lang="en-US" dirty="0"/>
              <a:t>Print reports and records;</a:t>
            </a:r>
            <a:endParaRPr lang="en-PH" dirty="0"/>
          </a:p>
          <a:p>
            <a:pPr marL="457200" lvl="0" indent="-457200">
              <a:buFont typeface="+mj-lt"/>
              <a:buAutoNum type="alphaLcPeriod"/>
            </a:pPr>
            <a:r>
              <a:rPr lang="en-US" dirty="0"/>
              <a:t>Backup files; </a:t>
            </a:r>
            <a:endParaRPr lang="en-PH" dirty="0"/>
          </a:p>
          <a:p>
            <a:pPr marL="457200" lvl="0" indent="-457200">
              <a:buFont typeface="+mj-lt"/>
              <a:buAutoNum type="arabicPeriod" startAt="2"/>
            </a:pPr>
            <a:r>
              <a:rPr lang="en-US" dirty="0"/>
              <a:t>create the system using Microsoft Visual Studio 2013 for Integrated Development Environment, Visual Basic.NET for program and MySQL for backend;</a:t>
            </a:r>
            <a:endParaRPr lang="en-PH" dirty="0"/>
          </a:p>
          <a:p>
            <a:pPr marL="457200" lvl="0" indent="-457200">
              <a:buFont typeface="+mj-lt"/>
              <a:buAutoNum type="arabicPeriod" startAt="2"/>
            </a:pPr>
            <a:r>
              <a:rPr lang="en-US" dirty="0"/>
              <a:t>test and improve the system; and</a:t>
            </a:r>
            <a:endParaRPr lang="en-PH" dirty="0"/>
          </a:p>
          <a:p>
            <a:pPr marL="457200" lvl="0" indent="-457200">
              <a:buFont typeface="+mj-lt"/>
              <a:buAutoNum type="arabicPeriod" startAt="2"/>
            </a:pPr>
            <a:r>
              <a:rPr lang="en-US" dirty="0"/>
              <a:t>evaluate the system based on ISO 25010.</a:t>
            </a:r>
            <a:endParaRPr lang="en-PH" dirty="0"/>
          </a:p>
          <a:p>
            <a:endParaRPr lang="en-PH" dirty="0"/>
          </a:p>
        </p:txBody>
      </p:sp>
    </p:spTree>
    <p:extLst>
      <p:ext uri="{BB962C8B-B14F-4D97-AF65-F5344CB8AC3E}">
        <p14:creationId xmlns:p14="http://schemas.microsoft.com/office/powerpoint/2010/main" val="2936608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F8FA6-7936-44B5-AAF7-E5CDCEBAAD74}"/>
              </a:ext>
            </a:extLst>
          </p:cNvPr>
          <p:cNvSpPr>
            <a:spLocks noGrp="1"/>
          </p:cNvSpPr>
          <p:nvPr>
            <p:ph type="title"/>
          </p:nvPr>
        </p:nvSpPr>
        <p:spPr/>
        <p:txBody>
          <a:bodyPr/>
          <a:lstStyle/>
          <a:p>
            <a:r>
              <a:rPr lang="en-PH" dirty="0"/>
              <a:t>Significance of the study</a:t>
            </a:r>
          </a:p>
        </p:txBody>
      </p:sp>
      <p:sp>
        <p:nvSpPr>
          <p:cNvPr id="3" name="Content Placeholder 2">
            <a:extLst>
              <a:ext uri="{FF2B5EF4-FFF2-40B4-BE49-F238E27FC236}">
                <a16:creationId xmlns:a16="http://schemas.microsoft.com/office/drawing/2014/main" id="{1FC170DD-D20D-47BC-8D90-009DB63FE0F4}"/>
              </a:ext>
            </a:extLst>
          </p:cNvPr>
          <p:cNvSpPr>
            <a:spLocks noGrp="1"/>
          </p:cNvSpPr>
          <p:nvPr>
            <p:ph idx="1"/>
          </p:nvPr>
        </p:nvSpPr>
        <p:spPr/>
        <p:txBody>
          <a:bodyPr>
            <a:normAutofit/>
          </a:bodyPr>
          <a:lstStyle/>
          <a:p>
            <a:pPr algn="just"/>
            <a:r>
              <a:rPr lang="en-US" dirty="0"/>
              <a:t>        </a:t>
            </a:r>
            <a:r>
              <a:rPr lang="en-US" sz="2400" dirty="0"/>
              <a:t>The study will be beneficial to client for their process of enrollment of Senior High School of Cavite National High School. The increase in population of the students signifies that need for faster and more effective enrollment process. The proposed system helps to register student’s, update record’s and to track information in more convenient ways.</a:t>
            </a:r>
            <a:endParaRPr lang="en-PH" sz="2400" dirty="0"/>
          </a:p>
          <a:p>
            <a:pPr algn="just"/>
            <a:r>
              <a:rPr lang="en-US" sz="2400" dirty="0"/>
              <a:t>         Further, it will also be beneficial to the researcher for it will enhanced their programming capacity. </a:t>
            </a:r>
            <a:endParaRPr lang="en-PH" sz="2400" dirty="0"/>
          </a:p>
          <a:p>
            <a:pPr algn="just"/>
            <a:r>
              <a:rPr lang="en-US" sz="2400" dirty="0"/>
              <a:t>          Lastly, the study will be beneficial to the future researcher in conduct of a similar and related study.</a:t>
            </a:r>
            <a:endParaRPr lang="en-PH" sz="2400" dirty="0"/>
          </a:p>
          <a:p>
            <a:pPr algn="just"/>
            <a:endParaRPr lang="en-PH" dirty="0"/>
          </a:p>
        </p:txBody>
      </p:sp>
    </p:spTree>
    <p:extLst>
      <p:ext uri="{BB962C8B-B14F-4D97-AF65-F5344CB8AC3E}">
        <p14:creationId xmlns:p14="http://schemas.microsoft.com/office/powerpoint/2010/main" val="2160428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CE343-721C-4760-9320-CAB629E13A0C}"/>
              </a:ext>
            </a:extLst>
          </p:cNvPr>
          <p:cNvSpPr>
            <a:spLocks noGrp="1"/>
          </p:cNvSpPr>
          <p:nvPr>
            <p:ph type="title"/>
          </p:nvPr>
        </p:nvSpPr>
        <p:spPr/>
        <p:txBody>
          <a:bodyPr/>
          <a:lstStyle/>
          <a:p>
            <a:r>
              <a:rPr lang="en-PH" dirty="0"/>
              <a:t>Time and place of the study</a:t>
            </a:r>
          </a:p>
        </p:txBody>
      </p:sp>
      <p:sp>
        <p:nvSpPr>
          <p:cNvPr id="3" name="Content Placeholder 2">
            <a:extLst>
              <a:ext uri="{FF2B5EF4-FFF2-40B4-BE49-F238E27FC236}">
                <a16:creationId xmlns:a16="http://schemas.microsoft.com/office/drawing/2014/main" id="{303840DB-3C2D-431C-8E65-286BEE694C96}"/>
              </a:ext>
            </a:extLst>
          </p:cNvPr>
          <p:cNvSpPr>
            <a:spLocks noGrp="1"/>
          </p:cNvSpPr>
          <p:nvPr>
            <p:ph idx="1"/>
          </p:nvPr>
        </p:nvSpPr>
        <p:spPr/>
        <p:txBody>
          <a:bodyPr/>
          <a:lstStyle/>
          <a:p>
            <a:r>
              <a:rPr lang="en-US" sz="2800" dirty="0"/>
              <a:t>This study was being conducted at Cavite National High School at Cavite City, Cavite May 2020 to May 2020. </a:t>
            </a:r>
            <a:endParaRPr lang="en-PH" sz="2800" dirty="0"/>
          </a:p>
          <a:p>
            <a:endParaRPr lang="en-PH" dirty="0"/>
          </a:p>
        </p:txBody>
      </p:sp>
    </p:spTree>
    <p:extLst>
      <p:ext uri="{BB962C8B-B14F-4D97-AF65-F5344CB8AC3E}">
        <p14:creationId xmlns:p14="http://schemas.microsoft.com/office/powerpoint/2010/main" val="2848615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9CEE3-4278-4874-9841-32243B0066FA}"/>
              </a:ext>
            </a:extLst>
          </p:cNvPr>
          <p:cNvSpPr>
            <a:spLocks noGrp="1"/>
          </p:cNvSpPr>
          <p:nvPr>
            <p:ph type="title"/>
          </p:nvPr>
        </p:nvSpPr>
        <p:spPr/>
        <p:txBody>
          <a:bodyPr/>
          <a:lstStyle/>
          <a:p>
            <a:r>
              <a:rPr lang="en-PH" dirty="0"/>
              <a:t>Scope and limitation of the study</a:t>
            </a:r>
          </a:p>
        </p:txBody>
      </p:sp>
      <p:sp>
        <p:nvSpPr>
          <p:cNvPr id="3" name="Content Placeholder 2">
            <a:extLst>
              <a:ext uri="{FF2B5EF4-FFF2-40B4-BE49-F238E27FC236}">
                <a16:creationId xmlns:a16="http://schemas.microsoft.com/office/drawing/2014/main" id="{423ADEC7-DF24-476E-9EA9-2CC55707F5CA}"/>
              </a:ext>
            </a:extLst>
          </p:cNvPr>
          <p:cNvSpPr>
            <a:spLocks noGrp="1"/>
          </p:cNvSpPr>
          <p:nvPr>
            <p:ph idx="1"/>
          </p:nvPr>
        </p:nvSpPr>
        <p:spPr>
          <a:xfrm>
            <a:off x="1024128" y="1765004"/>
            <a:ext cx="9720073" cy="4927651"/>
          </a:xfrm>
        </p:spPr>
        <p:txBody>
          <a:bodyPr>
            <a:normAutofit/>
          </a:bodyPr>
          <a:lstStyle/>
          <a:p>
            <a:pPr algn="just"/>
            <a:r>
              <a:rPr lang="en-US" dirty="0"/>
              <a:t>The study helped the students as well as the client in providing faster, easier, and more accurate information on subjects that would be enrolled by the student for a particular semester and year level.</a:t>
            </a:r>
            <a:endParaRPr lang="en-PH" dirty="0"/>
          </a:p>
          <a:p>
            <a:pPr algn="just"/>
            <a:r>
              <a:rPr lang="en-US" dirty="0"/>
              <a:t>The system is comprised of log-in module, admission module, enrollment module reports module and maintenance module. The First module has its sub module that is capable of adding new student’s, edit and view personal information and track/strand that the student take. The second has its sub module where in capable to input and edit and view grades of the students. Third module has its sub module that is capable to generate reports like printing grades, master list, check list and registration form. And lastly, the fourth module has its sub module where in capable of add and edit accounts, adding school year, adding subjects and subject code, view activity log and to back up all the records stored in database.</a:t>
            </a:r>
            <a:endParaRPr lang="en-PH" dirty="0"/>
          </a:p>
          <a:p>
            <a:pPr algn="just"/>
            <a:r>
              <a:rPr lang="en-US" dirty="0"/>
              <a:t>The proposed system is design to run on Windows 7 up to Windows 10 operating system and supports runtime on a network environment.</a:t>
            </a:r>
            <a:endParaRPr lang="en-PH" dirty="0"/>
          </a:p>
        </p:txBody>
      </p:sp>
    </p:spTree>
    <p:extLst>
      <p:ext uri="{BB962C8B-B14F-4D97-AF65-F5344CB8AC3E}">
        <p14:creationId xmlns:p14="http://schemas.microsoft.com/office/powerpoint/2010/main" val="1448405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7FC7E-EE0C-46BC-82FF-1E7673E18B1D}"/>
              </a:ext>
            </a:extLst>
          </p:cNvPr>
          <p:cNvSpPr>
            <a:spLocks noGrp="1"/>
          </p:cNvSpPr>
          <p:nvPr>
            <p:ph type="title"/>
          </p:nvPr>
        </p:nvSpPr>
        <p:spPr/>
        <p:txBody>
          <a:bodyPr/>
          <a:lstStyle/>
          <a:p>
            <a:r>
              <a:rPr lang="en-PH" dirty="0"/>
              <a:t>Operational definition of terms</a:t>
            </a:r>
          </a:p>
        </p:txBody>
      </p:sp>
      <p:sp>
        <p:nvSpPr>
          <p:cNvPr id="3" name="Content Placeholder 2">
            <a:extLst>
              <a:ext uri="{FF2B5EF4-FFF2-40B4-BE49-F238E27FC236}">
                <a16:creationId xmlns:a16="http://schemas.microsoft.com/office/drawing/2014/main" id="{5C90355A-2832-440B-81D8-199BDA848107}"/>
              </a:ext>
            </a:extLst>
          </p:cNvPr>
          <p:cNvSpPr>
            <a:spLocks noGrp="1"/>
          </p:cNvSpPr>
          <p:nvPr>
            <p:ph idx="1"/>
          </p:nvPr>
        </p:nvSpPr>
        <p:spPr>
          <a:xfrm>
            <a:off x="1024128" y="1749287"/>
            <a:ext cx="9720073" cy="4850296"/>
          </a:xfrm>
        </p:spPr>
        <p:txBody>
          <a:bodyPr>
            <a:normAutofit fontScale="85000" lnSpcReduction="20000"/>
          </a:bodyPr>
          <a:lstStyle/>
          <a:p>
            <a:r>
              <a:rPr lang="en-US" dirty="0"/>
              <a:t>This part of the study operatively defines terms that were used in the study.</a:t>
            </a:r>
            <a:endParaRPr lang="en-PH" dirty="0"/>
          </a:p>
          <a:p>
            <a:r>
              <a:rPr lang="en-US" b="1" dirty="0"/>
              <a:t>Automated </a:t>
            </a:r>
            <a:r>
              <a:rPr lang="en-US" dirty="0"/>
              <a:t>refers to automatic processing of documents.</a:t>
            </a:r>
            <a:endParaRPr lang="en-PH" dirty="0"/>
          </a:p>
          <a:p>
            <a:r>
              <a:rPr lang="en-US" b="1" dirty="0"/>
              <a:t>Back Up </a:t>
            </a:r>
            <a:r>
              <a:rPr lang="en-US" dirty="0"/>
              <a:t>refers to recovering and restoring data in relation to database.</a:t>
            </a:r>
            <a:endParaRPr lang="en-PH" dirty="0"/>
          </a:p>
          <a:p>
            <a:r>
              <a:rPr lang="en-US" b="1" dirty="0"/>
              <a:t>Computerized </a:t>
            </a:r>
            <a:r>
              <a:rPr lang="en-US" dirty="0"/>
              <a:t>refers to automatic method of processing using a computer or machine.</a:t>
            </a:r>
            <a:endParaRPr lang="en-PH" dirty="0"/>
          </a:p>
          <a:p>
            <a:r>
              <a:rPr lang="en-US" b="1" dirty="0"/>
              <a:t>Check List </a:t>
            </a:r>
            <a:r>
              <a:rPr lang="en-US" dirty="0"/>
              <a:t>refers to the all subject of a course or strand.</a:t>
            </a:r>
            <a:endParaRPr lang="en-PH" dirty="0"/>
          </a:p>
          <a:p>
            <a:r>
              <a:rPr lang="en-US" b="1" dirty="0"/>
              <a:t>Database </a:t>
            </a:r>
            <a:r>
              <a:rPr lang="en-US" dirty="0"/>
              <a:t>refers to a collection of an integrated collection of logically related records.</a:t>
            </a:r>
            <a:endParaRPr lang="en-PH" dirty="0"/>
          </a:p>
          <a:p>
            <a:r>
              <a:rPr lang="en-US" b="1" dirty="0"/>
              <a:t>Develop</a:t>
            </a:r>
            <a:r>
              <a:rPr lang="en-US" dirty="0"/>
              <a:t> refers to the creation of new system that replaces the old method.</a:t>
            </a:r>
            <a:endParaRPr lang="en-PH" dirty="0"/>
          </a:p>
          <a:p>
            <a:r>
              <a:rPr lang="en-US" b="1" dirty="0"/>
              <a:t>Enrollment </a:t>
            </a:r>
            <a:r>
              <a:rPr lang="en-US" dirty="0"/>
              <a:t>refers to act of enrolling at an institution or a course.</a:t>
            </a:r>
            <a:endParaRPr lang="en-PH" dirty="0"/>
          </a:p>
          <a:p>
            <a:r>
              <a:rPr lang="en-US" b="1" dirty="0"/>
              <a:t>Enrollment System </a:t>
            </a:r>
            <a:r>
              <a:rPr lang="en-US" dirty="0"/>
              <a:t>refers a system that record and retrieve a student’s information.</a:t>
            </a:r>
            <a:endParaRPr lang="en-PH" dirty="0"/>
          </a:p>
          <a:p>
            <a:r>
              <a:rPr lang="en-US" b="1" dirty="0"/>
              <a:t>Evaluation </a:t>
            </a:r>
            <a:r>
              <a:rPr lang="en-US" dirty="0"/>
              <a:t>refers to the process of knowing the student’s competencies.</a:t>
            </a:r>
            <a:endParaRPr lang="en-PH" dirty="0"/>
          </a:p>
          <a:p>
            <a:r>
              <a:rPr lang="en-US" b="1" dirty="0"/>
              <a:t>Manual </a:t>
            </a:r>
            <a:r>
              <a:rPr lang="en-US" dirty="0"/>
              <a:t>refers a step by step procedure using manual process.</a:t>
            </a:r>
            <a:endParaRPr lang="en-PH" dirty="0"/>
          </a:p>
          <a:p>
            <a:r>
              <a:rPr lang="en-US" b="1" dirty="0"/>
              <a:t>Security </a:t>
            </a:r>
            <a:r>
              <a:rPr lang="en-US" dirty="0"/>
              <a:t>refers protection or security of the data.</a:t>
            </a:r>
            <a:endParaRPr lang="en-PH" dirty="0"/>
          </a:p>
          <a:p>
            <a:endParaRPr lang="en-PH" dirty="0"/>
          </a:p>
        </p:txBody>
      </p:sp>
    </p:spTree>
    <p:extLst>
      <p:ext uri="{BB962C8B-B14F-4D97-AF65-F5344CB8AC3E}">
        <p14:creationId xmlns:p14="http://schemas.microsoft.com/office/powerpoint/2010/main" val="2423288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38942-D1E6-4DD2-B800-E0AEC65EB801}"/>
              </a:ext>
            </a:extLst>
          </p:cNvPr>
          <p:cNvSpPr>
            <a:spLocks noGrp="1"/>
          </p:cNvSpPr>
          <p:nvPr>
            <p:ph type="title"/>
          </p:nvPr>
        </p:nvSpPr>
        <p:spPr/>
        <p:txBody>
          <a:bodyPr/>
          <a:lstStyle/>
          <a:p>
            <a:r>
              <a:rPr lang="en-PH" dirty="0"/>
              <a:t>Conceptual framework</a:t>
            </a:r>
          </a:p>
        </p:txBody>
      </p:sp>
      <p:sp>
        <p:nvSpPr>
          <p:cNvPr id="3" name="Content Placeholder 2">
            <a:extLst>
              <a:ext uri="{FF2B5EF4-FFF2-40B4-BE49-F238E27FC236}">
                <a16:creationId xmlns:a16="http://schemas.microsoft.com/office/drawing/2014/main" id="{F0AA9785-2112-49F1-9612-C2042DC5ABE2}"/>
              </a:ext>
            </a:extLst>
          </p:cNvPr>
          <p:cNvSpPr>
            <a:spLocks noGrp="1"/>
          </p:cNvSpPr>
          <p:nvPr>
            <p:ph idx="1"/>
          </p:nvPr>
        </p:nvSpPr>
        <p:spPr>
          <a:xfrm>
            <a:off x="1024128" y="1842052"/>
            <a:ext cx="9720073" cy="4731026"/>
          </a:xfrm>
        </p:spPr>
        <p:txBody>
          <a:bodyPr/>
          <a:lstStyle/>
          <a:p>
            <a:r>
              <a:rPr lang="en-US" dirty="0"/>
              <a:t>The conceptual framework of the study is illustrated in Figure 1. It showed the input, process and the output of how the study will be done</a:t>
            </a:r>
            <a:endParaRPr lang="en-PH" dirty="0"/>
          </a:p>
        </p:txBody>
      </p:sp>
      <p:pic>
        <p:nvPicPr>
          <p:cNvPr id="26" name="Picture 25">
            <a:extLst>
              <a:ext uri="{FF2B5EF4-FFF2-40B4-BE49-F238E27FC236}">
                <a16:creationId xmlns:a16="http://schemas.microsoft.com/office/drawing/2014/main" id="{473D2510-8F67-4AD9-B4D3-1FB18CBB4F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5547" y="2595086"/>
            <a:ext cx="7020905" cy="3867690"/>
          </a:xfrm>
          <a:prstGeom prst="rect">
            <a:avLst/>
          </a:prstGeom>
        </p:spPr>
      </p:pic>
    </p:spTree>
    <p:extLst>
      <p:ext uri="{BB962C8B-B14F-4D97-AF65-F5344CB8AC3E}">
        <p14:creationId xmlns:p14="http://schemas.microsoft.com/office/powerpoint/2010/main" val="41873580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92</TotalTime>
  <Words>1231</Words>
  <Application>Microsoft Office PowerPoint</Application>
  <PresentationFormat>Widescreen</PresentationFormat>
  <Paragraphs>79</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Tw Cen MT</vt:lpstr>
      <vt:lpstr>Tw Cen MT Condensed</vt:lpstr>
      <vt:lpstr>Wingdings 3</vt:lpstr>
      <vt:lpstr>Integral</vt:lpstr>
      <vt:lpstr>ENROLLMENT SYSTEM FOR SENIOR HIGH SCHOOL IN CAVITE NATIONAL HIGH SCHOOL, CAVITE</vt:lpstr>
      <vt:lpstr>introduction</vt:lpstr>
      <vt:lpstr>Statement of the problem</vt:lpstr>
      <vt:lpstr>Objectives of the study</vt:lpstr>
      <vt:lpstr>Significance of the study</vt:lpstr>
      <vt:lpstr>Time and place of the study</vt:lpstr>
      <vt:lpstr>Scope and limitation of the study</vt:lpstr>
      <vt:lpstr>Operational definition of terms</vt:lpstr>
      <vt:lpstr>Conceptual framework</vt:lpstr>
      <vt:lpstr>PowerPoint Presentation</vt:lpstr>
      <vt:lpstr>Review of related literature</vt:lpstr>
      <vt:lpstr>Review of related literature</vt:lpstr>
      <vt:lpstr>methodology</vt:lpstr>
      <vt:lpstr>Project design</vt:lpstr>
      <vt:lpstr>Functional decomposition 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ENROLLMENT SYSTEM FOR SENIOR HIGH SCHOOL IN CAVITE NATIONAL HIGH SCHOOL, CAVITE</dc:title>
  <dc:creator>Ace Remillano</dc:creator>
  <cp:lastModifiedBy>jeremiedellosa@gmail.com</cp:lastModifiedBy>
  <cp:revision>8</cp:revision>
  <dcterms:created xsi:type="dcterms:W3CDTF">2019-11-14T15:23:05Z</dcterms:created>
  <dcterms:modified xsi:type="dcterms:W3CDTF">2019-11-15T01:06:20Z</dcterms:modified>
</cp:coreProperties>
</file>