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54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9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1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3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2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0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9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7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5C2-DAC5-4B5B-846E-D5B3C16E3E81}" type="datetimeFigureOut">
              <a:rPr lang="es-MX" smtClean="0"/>
              <a:t>19/10/23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0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8235" y="4458789"/>
            <a:ext cx="9695095" cy="877873"/>
          </a:xfrm>
        </p:spPr>
        <p:txBody>
          <a:bodyPr>
            <a:normAutofit fontScale="90000"/>
          </a:bodyPr>
          <a:lstStyle/>
          <a:p>
            <a:r>
              <a:rPr lang="es-E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U2. Terminología y operadores. Parte 5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2103" y="5628127"/>
            <a:ext cx="7684394" cy="1229873"/>
          </a:xfrm>
        </p:spPr>
        <p:txBody>
          <a:bodyPr/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Enrique Ballinas </a:t>
            </a:r>
            <a:r>
              <a:rPr lang="es-E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Bermudez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8974" y="129849"/>
            <a:ext cx="9354356" cy="1425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 de Enseñanza Técnica y Superior (CETYS Universidad)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IMPES A.C. - Sistema CETYS Univers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33" y="1555360"/>
            <a:ext cx="3765447" cy="2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cada uno de los cromosomas seleccionados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014" t="-44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08" y="3016454"/>
            <a:ext cx="9138934" cy="206935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985760" y="3788229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9470571" y="3772456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7998819" y="4097386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7998819" y="4401449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7985759" y="4705512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9470571" y="4112706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9470570" y="4401449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9470570" y="4705512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3782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 que calculamos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podemos 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la siguiente forma 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𝑘𝑒𝑒𝑝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𝑘𝑒𝑒𝑝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s-MX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−1380−491−266</m:t>
                      </m:r>
                    </m:oMath>
                  </m:oMathPara>
                </a14:m>
                <a:endParaRPr lang="es-MX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−262=−2399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3782895"/>
              </a:xfrm>
              <a:prstGeom prst="rect">
                <a:avLst/>
              </a:prstGeom>
              <a:blipFill rotWithShape="0">
                <a:blip r:embed="rId2"/>
                <a:stretch>
                  <a:fillRect l="-1126" t="-16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r="31732"/>
          <a:stretch/>
        </p:blipFill>
        <p:spPr>
          <a:xfrm>
            <a:off x="6091382" y="4319452"/>
            <a:ext cx="5487458" cy="18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4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148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la siguiente forma 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−1380</m:t>
                              </m:r>
                            </m:num>
                            <m:den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−2399</m:t>
                              </m:r>
                            </m:den>
                          </m:f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=0.575</m:t>
                      </m:r>
                    </m:oMath>
                  </m:oMathPara>
                </a14:m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1481881"/>
              </a:xfrm>
              <a:prstGeom prst="rect">
                <a:avLst/>
              </a:prstGeom>
              <a:blipFill rotWithShape="0">
                <a:blip r:embed="rId2"/>
                <a:stretch>
                  <a:fillRect l="-1014" t="-4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11" y="3983735"/>
            <a:ext cx="9138934" cy="206935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103322" y="5064667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8103322" y="5368730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8090262" y="5672793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9575074" y="5079987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9575073" y="5368730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9575073" y="5672793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64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1700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los demás cromosomas, así como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MX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=0.575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+0.205=0.780</m:t>
                      </m:r>
                    </m:oMath>
                  </m:oMathPara>
                </a14:m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1700850"/>
              </a:xfrm>
              <a:prstGeom prst="rect">
                <a:avLst/>
              </a:prstGeom>
              <a:blipFill rotWithShape="0">
                <a:blip r:embed="rId2"/>
                <a:stretch>
                  <a:fillRect l="-1014" t="-35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11" y="3983735"/>
            <a:ext cx="9138934" cy="206935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103322" y="5368730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8090262" y="5672793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9575073" y="5368730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9575073" y="5672793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50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1700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los demás cromosomas, así como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=0.780+0.111=0.891</m:t>
                      </m:r>
                    </m:oMath>
                  </m:oMathPara>
                </a14:m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1700850"/>
              </a:xfrm>
              <a:prstGeom prst="rect">
                <a:avLst/>
              </a:prstGeom>
              <a:blipFill rotWithShape="0">
                <a:blip r:embed="rId2"/>
                <a:stretch>
                  <a:fillRect l="-1014" t="-35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11" y="3983735"/>
            <a:ext cx="9138934" cy="206935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8090262" y="5672793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9575073" y="5672793"/>
            <a:ext cx="714103" cy="26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88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1700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los demás cromosomas, así como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=0.891+0.109=1.000</m:t>
                      </m:r>
                    </m:oMath>
                  </m:oMathPara>
                </a14:m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1700850"/>
              </a:xfrm>
              <a:prstGeom prst="rect">
                <a:avLst/>
              </a:prstGeom>
              <a:blipFill rotWithShape="0">
                <a:blip r:embed="rId2"/>
                <a:stretch>
                  <a:fillRect l="-1014" t="-35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11" y="3983735"/>
            <a:ext cx="9138934" cy="20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224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manera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similar al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ponderado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rangos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generamos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número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aleatorio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el valor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MX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mayor al número aleatorio, ese cromosoma es el elegido para ser padre o madre.</a:t>
                </a: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2248180"/>
              </a:xfrm>
              <a:prstGeom prst="rect">
                <a:avLst/>
              </a:prstGeom>
              <a:blipFill rotWithShape="0">
                <a:blip r:embed="rId2"/>
                <a:stretch>
                  <a:fillRect l="-1014" t="-2710" b="-67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12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282119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574239" y="1096040"/>
                <a:ext cx="11008159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Implementar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Python el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selección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aleatoria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ponderada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Aplicar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la mochila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Tamaño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población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7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selección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0.5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Número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objetos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5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 pesos se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generaran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forma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aleatoria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Valores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punto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decimal entre 1 y 10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valores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(profits)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objeto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generaran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mediante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siguiente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formula: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 valor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objeto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 peso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objeto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9" y="1096040"/>
                <a:ext cx="11008159" cy="5693866"/>
              </a:xfrm>
              <a:prstGeom prst="rect">
                <a:avLst/>
              </a:prstGeom>
              <a:blipFill rotWithShape="0">
                <a:blip r:embed="rId2"/>
                <a:stretch>
                  <a:fillRect l="-997" t="-1178" r="-18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4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1209253"/>
                <a:ext cx="10825277" cy="4100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tamaño de la mochila es de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s-MX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MX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MX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función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aptitud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siguiente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𝑃𝑋</m:t>
                      </m:r>
                      <m:r>
                        <a:rPr lang="es-E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 representa el valor (</a:t>
                </a:r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profit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de cada cromosoma.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el valor (</a:t>
                </a:r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profit</a:t>
                </a: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de cada objeto,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un objeto. Recordar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significa que está dentro de la mochila.</a:t>
                </a: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1209253"/>
                <a:ext cx="10825277" cy="4100738"/>
              </a:xfrm>
              <a:prstGeom prst="rect">
                <a:avLst/>
              </a:prstGeom>
              <a:blipFill rotWithShape="0">
                <a:blip r:embed="rId2"/>
                <a:stretch>
                  <a:fillRect r="-732" b="-32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20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8744" y="1209253"/>
            <a:ext cx="1082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Mostrar los resultados de la siguiente forma: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t="78530"/>
          <a:stretch/>
        </p:blipFill>
        <p:spPr>
          <a:xfrm>
            <a:off x="644734" y="4214944"/>
            <a:ext cx="11160861" cy="6183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r="78818" b="26157"/>
          <a:stretch/>
        </p:blipFill>
        <p:spPr>
          <a:xfrm>
            <a:off x="4271855" y="1804215"/>
            <a:ext cx="2612139" cy="234977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3" y="4894208"/>
            <a:ext cx="10952701" cy="15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0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4053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probabilidad de selección es calculada en base al costo del cromosoma y no de su rango.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calcula un costo normalizado para cada cromosoma restando el costo más bajo de los cromosomas descartados (</a:t>
                </a:r>
                <a:r>
                  <a:rPr lang="es-E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s-ES" sz="2800" i="1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</a:t>
                </a:r>
                <a:r>
                  <a:rPr lang="en-US" sz="2800" i="1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 todos los cromosomas de la piscina de apareamiento.</a:t>
                </a:r>
              </a:p>
              <a:p>
                <a:endParaRPr lang="en-US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𝑘𝑒𝑒𝑝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4053225"/>
              </a:xfrm>
              <a:prstGeom prst="rect">
                <a:avLst/>
              </a:prstGeom>
              <a:blipFill rotWithShape="0">
                <a:blip r:embed="rId2"/>
                <a:stretch>
                  <a:fillRect l="-1014" t="-15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331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8744" y="1209253"/>
            <a:ext cx="1082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Mostrar los resultados de la siguiente forma: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65" y="1809322"/>
            <a:ext cx="7910183" cy="48368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7889966" y="3283126"/>
            <a:ext cx="548640" cy="592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 derecha 10"/>
          <p:cNvSpPr/>
          <p:nvPr/>
        </p:nvSpPr>
        <p:spPr>
          <a:xfrm>
            <a:off x="8708571" y="3383278"/>
            <a:ext cx="1393371" cy="374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Botón de acción: Ayuda 11">
            <a:hlinkClick r:id="" action="ppaction://noaction" highlightClick="1"/>
          </p:cNvPr>
          <p:cNvSpPr/>
          <p:nvPr/>
        </p:nvSpPr>
        <p:spPr>
          <a:xfrm>
            <a:off x="10319657" y="3187338"/>
            <a:ext cx="731520" cy="80118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88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32733" y="2929527"/>
            <a:ext cx="255213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MX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305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𝑘𝑒𝑒𝑝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el costo de cada cromosoma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probabilidad </a:t>
                </a:r>
                <a:r>
                  <a:rPr lang="es-E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E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 calcula de la siguiente forma: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𝑘𝑒𝑒𝑝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3050194"/>
              </a:xfrm>
              <a:prstGeom prst="rect">
                <a:avLst/>
              </a:prstGeom>
              <a:blipFill rotWithShape="0"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0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8744" y="2280414"/>
            <a:ext cx="10825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tiende a ponderar más al cromosoma superior cuando la diferencia entre los costos del cromosoma superior e inferior son mayores.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otro lado, tiende a ponderar a los cromosomas de manera uniforme cuando los cromosomas tienen el mismo costo.</a:t>
            </a:r>
          </a:p>
        </p:txBody>
      </p:sp>
    </p:spTree>
    <p:extLst>
      <p:ext uri="{BB962C8B-B14F-4D97-AF65-F5344CB8AC3E}">
        <p14:creationId xmlns:p14="http://schemas.microsoft.com/office/powerpoint/2010/main" val="365404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8744" y="2280414"/>
            <a:ext cx="10825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aplican los mismos procedimientos que en el método de ponderado por rangos (Rank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cuando se selecciona el mismo cromosoma.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probabilidades se tienen que recalcular en cada generación</a:t>
            </a:r>
          </a:p>
        </p:txBody>
      </p:sp>
    </p:spTree>
    <p:extLst>
      <p:ext uri="{BB962C8B-B14F-4D97-AF65-F5344CB8AC3E}">
        <p14:creationId xmlns:p14="http://schemas.microsoft.com/office/powerpoint/2010/main" val="387454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8744" y="2280414"/>
            <a:ext cx="1082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Ejemplo. Tenemos la siguiente población, </a:t>
            </a:r>
            <a:r>
              <a:rPr lang="es-E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8, </a:t>
            </a:r>
            <a:r>
              <a:rPr lang="es-E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18" y="3011954"/>
            <a:ext cx="6260023" cy="33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3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8744" y="2280414"/>
            <a:ext cx="10825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Cromosomas sobrevivientes después de aplicar la tasa de selección del 50%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cromosomas fueron ordenados por costo. De tal manera que los cromosomas con el menor costo sobreviven a la siguiente generación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16" y="4289686"/>
            <a:ext cx="6716790" cy="21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6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189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Calculamos el costo normalizado de cada cromosoma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seleccionamos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más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bajo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cromosomas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descartados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𝑘𝑒𝑒𝑝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=−12097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1898790"/>
              </a:xfrm>
              <a:prstGeom prst="rect">
                <a:avLst/>
              </a:prstGeom>
              <a:blipFill rotWithShape="0">
                <a:blip r:embed="rId2"/>
                <a:stretch>
                  <a:fillRect l="-1014" t="-35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677" y="3956609"/>
            <a:ext cx="4794299" cy="254869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304677" y="4685211"/>
            <a:ext cx="4794299" cy="252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3291611" y="5391515"/>
            <a:ext cx="4794299" cy="24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3291610" y="6127389"/>
            <a:ext cx="4794299" cy="24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3291609" y="5673634"/>
            <a:ext cx="4794299" cy="24728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72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ponderada por costo (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78744" y="2280414"/>
                <a:ext cx="10825277" cy="284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el primer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cromosoma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tenemos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𝑘𝑒𝑒𝑝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−13477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(−12097)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−1380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4" y="2280414"/>
                <a:ext cx="10825277" cy="2843471"/>
              </a:xfrm>
              <a:prstGeom prst="rect">
                <a:avLst/>
              </a:prstGeom>
              <a:blipFill rotWithShape="0">
                <a:blip r:embed="rId2"/>
                <a:stretch>
                  <a:fillRect l="-1014" t="-21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16" y="4279176"/>
            <a:ext cx="6716790" cy="21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06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803</Words>
  <Application>Microsoft Macintosh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Tema de Office</vt:lpstr>
      <vt:lpstr>U2. Terminología y operadores. Parte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Cuenta Microsoft</dc:creator>
  <cp:lastModifiedBy>david roldan</cp:lastModifiedBy>
  <cp:revision>369</cp:revision>
  <dcterms:created xsi:type="dcterms:W3CDTF">2022-09-14T14:55:50Z</dcterms:created>
  <dcterms:modified xsi:type="dcterms:W3CDTF">2023-10-20T07:39:20Z</dcterms:modified>
</cp:coreProperties>
</file>