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9" r:id="rId12"/>
    <p:sldId id="270"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54" autoAdjust="0"/>
    <p:restoredTop sz="94660"/>
  </p:normalViewPr>
  <p:slideViewPr>
    <p:cSldViewPr snapToGrid="0">
      <p:cViewPr>
        <p:scale>
          <a:sx n="170" d="100"/>
          <a:sy n="170"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p:cNvSpPr>
            <a:spLocks noGrp="1"/>
          </p:cNvSpPr>
          <p:nvPr>
            <p:ph type="dt" sz="half" idx="10"/>
          </p:nvPr>
        </p:nvSpPr>
        <p:spPr/>
        <p:txBody>
          <a:bodyPr/>
          <a:lstStyle/>
          <a:p>
            <a:fld id="{63CE75C2-DAC5-4B5B-846E-D5B3C16E3E81}" type="datetimeFigureOut">
              <a:rPr lang="es-MX" smtClean="0"/>
              <a:t>02/10/23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37D74FA-E1B8-42B0-8778-DCB1879A922F}" type="slidenum">
              <a:rPr lang="es-MX" smtClean="0"/>
              <a:t>‹#›</a:t>
            </a:fld>
            <a:endParaRPr lang="es-MX"/>
          </a:p>
        </p:txBody>
      </p:sp>
    </p:spTree>
    <p:extLst>
      <p:ext uri="{BB962C8B-B14F-4D97-AF65-F5344CB8AC3E}">
        <p14:creationId xmlns:p14="http://schemas.microsoft.com/office/powerpoint/2010/main" val="21509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3CE75C2-DAC5-4B5B-846E-D5B3C16E3E81}" type="datetimeFigureOut">
              <a:rPr lang="es-MX" smtClean="0"/>
              <a:t>02/10/23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37D74FA-E1B8-42B0-8778-DCB1879A922F}" type="slidenum">
              <a:rPr lang="es-MX" smtClean="0"/>
              <a:t>‹#›</a:t>
            </a:fld>
            <a:endParaRPr lang="es-MX"/>
          </a:p>
        </p:txBody>
      </p:sp>
    </p:spTree>
    <p:extLst>
      <p:ext uri="{BB962C8B-B14F-4D97-AF65-F5344CB8AC3E}">
        <p14:creationId xmlns:p14="http://schemas.microsoft.com/office/powerpoint/2010/main" val="60194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3CE75C2-DAC5-4B5B-846E-D5B3C16E3E81}" type="datetimeFigureOut">
              <a:rPr lang="es-MX" smtClean="0"/>
              <a:t>02/10/23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37D74FA-E1B8-42B0-8778-DCB1879A922F}" type="slidenum">
              <a:rPr lang="es-MX" smtClean="0"/>
              <a:t>‹#›</a:t>
            </a:fld>
            <a:endParaRPr lang="es-MX"/>
          </a:p>
        </p:txBody>
      </p:sp>
    </p:spTree>
    <p:extLst>
      <p:ext uri="{BB962C8B-B14F-4D97-AF65-F5344CB8AC3E}">
        <p14:creationId xmlns:p14="http://schemas.microsoft.com/office/powerpoint/2010/main" val="411119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63CE75C2-DAC5-4B5B-846E-D5B3C16E3E81}" type="datetimeFigureOut">
              <a:rPr lang="es-MX" smtClean="0"/>
              <a:t>02/10/23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37D74FA-E1B8-42B0-8778-DCB1879A922F}" type="slidenum">
              <a:rPr lang="es-MX" smtClean="0"/>
              <a:t>‹#›</a:t>
            </a:fld>
            <a:endParaRPr lang="es-MX"/>
          </a:p>
        </p:txBody>
      </p:sp>
    </p:spTree>
    <p:extLst>
      <p:ext uri="{BB962C8B-B14F-4D97-AF65-F5344CB8AC3E}">
        <p14:creationId xmlns:p14="http://schemas.microsoft.com/office/powerpoint/2010/main" val="10362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63CE75C2-DAC5-4B5B-846E-D5B3C16E3E81}" type="datetimeFigureOut">
              <a:rPr lang="es-MX" smtClean="0"/>
              <a:t>02/10/23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437D74FA-E1B8-42B0-8778-DCB1879A922F}" type="slidenum">
              <a:rPr lang="es-MX" smtClean="0"/>
              <a:t>‹#›</a:t>
            </a:fld>
            <a:endParaRPr lang="es-MX"/>
          </a:p>
        </p:txBody>
      </p:sp>
    </p:spTree>
    <p:extLst>
      <p:ext uri="{BB962C8B-B14F-4D97-AF65-F5344CB8AC3E}">
        <p14:creationId xmlns:p14="http://schemas.microsoft.com/office/powerpoint/2010/main" val="96933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63CE75C2-DAC5-4B5B-846E-D5B3C16E3E81}" type="datetimeFigureOut">
              <a:rPr lang="es-MX" smtClean="0"/>
              <a:t>02/10/23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437D74FA-E1B8-42B0-8778-DCB1879A922F}" type="slidenum">
              <a:rPr lang="es-MX" smtClean="0"/>
              <a:t>‹#›</a:t>
            </a:fld>
            <a:endParaRPr lang="es-MX"/>
          </a:p>
        </p:txBody>
      </p:sp>
    </p:spTree>
    <p:extLst>
      <p:ext uri="{BB962C8B-B14F-4D97-AF65-F5344CB8AC3E}">
        <p14:creationId xmlns:p14="http://schemas.microsoft.com/office/powerpoint/2010/main" val="307525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63CE75C2-DAC5-4B5B-846E-D5B3C16E3E81}" type="datetimeFigureOut">
              <a:rPr lang="es-MX" smtClean="0"/>
              <a:t>02/10/23</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437D74FA-E1B8-42B0-8778-DCB1879A922F}" type="slidenum">
              <a:rPr lang="es-MX" smtClean="0"/>
              <a:t>‹#›</a:t>
            </a:fld>
            <a:endParaRPr lang="es-MX"/>
          </a:p>
        </p:txBody>
      </p:sp>
    </p:spTree>
    <p:extLst>
      <p:ext uri="{BB962C8B-B14F-4D97-AF65-F5344CB8AC3E}">
        <p14:creationId xmlns:p14="http://schemas.microsoft.com/office/powerpoint/2010/main" val="337301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63CE75C2-DAC5-4B5B-846E-D5B3C16E3E81}" type="datetimeFigureOut">
              <a:rPr lang="es-MX" smtClean="0"/>
              <a:t>02/10/23</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437D74FA-E1B8-42B0-8778-DCB1879A922F}" type="slidenum">
              <a:rPr lang="es-MX" smtClean="0"/>
              <a:t>‹#›</a:t>
            </a:fld>
            <a:endParaRPr lang="es-MX"/>
          </a:p>
        </p:txBody>
      </p:sp>
    </p:spTree>
    <p:extLst>
      <p:ext uri="{BB962C8B-B14F-4D97-AF65-F5344CB8AC3E}">
        <p14:creationId xmlns:p14="http://schemas.microsoft.com/office/powerpoint/2010/main" val="332700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3CE75C2-DAC5-4B5B-846E-D5B3C16E3E81}" type="datetimeFigureOut">
              <a:rPr lang="es-MX" smtClean="0"/>
              <a:t>02/10/23</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437D74FA-E1B8-42B0-8778-DCB1879A922F}" type="slidenum">
              <a:rPr lang="es-MX" smtClean="0"/>
              <a:t>‹#›</a:t>
            </a:fld>
            <a:endParaRPr lang="es-MX"/>
          </a:p>
        </p:txBody>
      </p:sp>
    </p:spTree>
    <p:extLst>
      <p:ext uri="{BB962C8B-B14F-4D97-AF65-F5344CB8AC3E}">
        <p14:creationId xmlns:p14="http://schemas.microsoft.com/office/powerpoint/2010/main" val="378739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63CE75C2-DAC5-4B5B-846E-D5B3C16E3E81}" type="datetimeFigureOut">
              <a:rPr lang="es-MX" smtClean="0"/>
              <a:t>02/10/23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437D74FA-E1B8-42B0-8778-DCB1879A922F}" type="slidenum">
              <a:rPr lang="es-MX" smtClean="0"/>
              <a:t>‹#›</a:t>
            </a:fld>
            <a:endParaRPr lang="es-MX"/>
          </a:p>
        </p:txBody>
      </p:sp>
    </p:spTree>
    <p:extLst>
      <p:ext uri="{BB962C8B-B14F-4D97-AF65-F5344CB8AC3E}">
        <p14:creationId xmlns:p14="http://schemas.microsoft.com/office/powerpoint/2010/main" val="332499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63CE75C2-DAC5-4B5B-846E-D5B3C16E3E81}" type="datetimeFigureOut">
              <a:rPr lang="es-MX" smtClean="0"/>
              <a:t>02/10/23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437D74FA-E1B8-42B0-8778-DCB1879A922F}" type="slidenum">
              <a:rPr lang="es-MX" smtClean="0"/>
              <a:t>‹#›</a:t>
            </a:fld>
            <a:endParaRPr lang="es-MX"/>
          </a:p>
        </p:txBody>
      </p:sp>
    </p:spTree>
    <p:extLst>
      <p:ext uri="{BB962C8B-B14F-4D97-AF65-F5344CB8AC3E}">
        <p14:creationId xmlns:p14="http://schemas.microsoft.com/office/powerpoint/2010/main" val="54847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E75C2-DAC5-4B5B-846E-D5B3C16E3E81}" type="datetimeFigureOut">
              <a:rPr lang="es-MX" smtClean="0"/>
              <a:t>02/10/23</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D74FA-E1B8-42B0-8778-DCB1879A922F}" type="slidenum">
              <a:rPr lang="es-MX" smtClean="0"/>
              <a:t>‹#›</a:t>
            </a:fld>
            <a:endParaRPr lang="es-MX"/>
          </a:p>
        </p:txBody>
      </p:sp>
    </p:spTree>
    <p:extLst>
      <p:ext uri="{BB962C8B-B14F-4D97-AF65-F5344CB8AC3E}">
        <p14:creationId xmlns:p14="http://schemas.microsoft.com/office/powerpoint/2010/main" val="1926093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68235" y="4458789"/>
            <a:ext cx="9695095" cy="877873"/>
          </a:xfrm>
        </p:spPr>
        <p:txBody>
          <a:bodyPr>
            <a:normAutofit fontScale="90000"/>
          </a:bodyPr>
          <a:lstStyle/>
          <a:p>
            <a:r>
              <a:rPr lang="es-ES" sz="4900" b="1" dirty="0">
                <a:latin typeface="Times New Roman" panose="02020603050405020304" pitchFamily="18" charset="0"/>
                <a:cs typeface="Times New Roman" panose="02020603050405020304" pitchFamily="18" charset="0"/>
              </a:rPr>
              <a:t>U2. Terminología y operadores. Parte 6</a:t>
            </a:r>
            <a:endParaRPr lang="es-MX" b="1" dirty="0">
              <a:latin typeface="Times New Roman" panose="02020603050405020304" pitchFamily="18" charset="0"/>
              <a:cs typeface="Times New Roman" panose="02020603050405020304" pitchFamily="18" charset="0"/>
            </a:endParaRPr>
          </a:p>
        </p:txBody>
      </p:sp>
      <p:sp>
        <p:nvSpPr>
          <p:cNvPr id="3" name="Subtítulo 2"/>
          <p:cNvSpPr>
            <a:spLocks noGrp="1"/>
          </p:cNvSpPr>
          <p:nvPr>
            <p:ph type="subTitle" idx="1"/>
          </p:nvPr>
        </p:nvSpPr>
        <p:spPr>
          <a:xfrm>
            <a:off x="2682103" y="5628127"/>
            <a:ext cx="7684394" cy="1229873"/>
          </a:xfrm>
        </p:spPr>
        <p:txBody>
          <a:bodyPr/>
          <a:lstStyle/>
          <a:p>
            <a:r>
              <a:rPr lang="es-ES" sz="4000" dirty="0">
                <a:latin typeface="Times New Roman" panose="02020603050405020304" pitchFamily="18" charset="0"/>
                <a:cs typeface="Times New Roman" panose="02020603050405020304" pitchFamily="18" charset="0"/>
              </a:rPr>
              <a:t>Dr. Luis Enrique Ballinas </a:t>
            </a:r>
            <a:r>
              <a:rPr lang="es-ES" sz="4000" dirty="0" err="1">
                <a:latin typeface="Times New Roman" panose="02020603050405020304" pitchFamily="18" charset="0"/>
                <a:cs typeface="Times New Roman" panose="02020603050405020304" pitchFamily="18" charset="0"/>
              </a:rPr>
              <a:t>Bermudez</a:t>
            </a:r>
            <a:r>
              <a:rPr lang="es-ES" dirty="0">
                <a:latin typeface="Times New Roman" panose="02020603050405020304" pitchFamily="18" charset="0"/>
                <a:cs typeface="Times New Roman" panose="02020603050405020304" pitchFamily="18" charset="0"/>
              </a:rPr>
              <a:t> </a:t>
            </a:r>
            <a:endParaRPr lang="es-MX" dirty="0">
              <a:latin typeface="Times New Roman" panose="02020603050405020304" pitchFamily="18" charset="0"/>
              <a:cs typeface="Times New Roman" panose="02020603050405020304" pitchFamily="18" charset="0"/>
            </a:endParaRPr>
          </a:p>
        </p:txBody>
      </p:sp>
      <p:sp>
        <p:nvSpPr>
          <p:cNvPr id="4" name="Título 1"/>
          <p:cNvSpPr txBox="1">
            <a:spLocks/>
          </p:cNvSpPr>
          <p:nvPr/>
        </p:nvSpPr>
        <p:spPr>
          <a:xfrm>
            <a:off x="1508974" y="129849"/>
            <a:ext cx="9354356" cy="14255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latin typeface="Times New Roman" panose="02020603050405020304" pitchFamily="18" charset="0"/>
                <a:cs typeface="Times New Roman" panose="02020603050405020304" pitchFamily="18" charset="0"/>
              </a:rPr>
              <a:t>Centro de Enseñanza Técnica y Superior (CETYS Universidad)</a:t>
            </a:r>
            <a:endParaRPr lang="es-MX" sz="3200" b="1" dirty="0">
              <a:latin typeface="Times New Roman" panose="02020603050405020304" pitchFamily="18" charset="0"/>
              <a:cs typeface="Times New Roman" panose="02020603050405020304" pitchFamily="18" charset="0"/>
            </a:endParaRPr>
          </a:p>
        </p:txBody>
      </p:sp>
      <p:pic>
        <p:nvPicPr>
          <p:cNvPr id="5" name="Picture 2" descr="FIMPES A.C. - Sistema CETYS Univers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633" y="1555360"/>
            <a:ext cx="3765447" cy="2460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15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2288" y="325664"/>
            <a:ext cx="10738191" cy="698634"/>
          </a:xfrm>
        </p:spPr>
        <p:txBody>
          <a:bodyPr>
            <a:noAutofit/>
          </a:bodyPr>
          <a:lstStyle/>
          <a:p>
            <a:pPr marL="0" indent="0">
              <a:buNone/>
            </a:pPr>
            <a:r>
              <a:rPr lang="es-ES" sz="4000" b="1" dirty="0">
                <a:latin typeface="Times New Roman" panose="02020603050405020304" pitchFamily="18" charset="0"/>
                <a:cs typeface="Times New Roman" panose="02020603050405020304" pitchFamily="18" charset="0"/>
              </a:rPr>
              <a:t>Método de selección por torneo</a:t>
            </a:r>
            <a:endParaRPr lang="es-MX" sz="4000" b="1" dirty="0">
              <a:latin typeface="Times New Roman" panose="02020603050405020304" pitchFamily="18" charset="0"/>
              <a:cs typeface="Times New Roman" panose="02020603050405020304" pitchFamily="18" charset="0"/>
            </a:endParaRPr>
          </a:p>
        </p:txBody>
      </p:sp>
      <p:sp>
        <p:nvSpPr>
          <p:cNvPr id="2" name="CuadroTexto 1"/>
          <p:cNvSpPr txBox="1"/>
          <p:nvPr/>
        </p:nvSpPr>
        <p:spPr>
          <a:xfrm>
            <a:off x="635202" y="1209257"/>
            <a:ext cx="10825277" cy="954107"/>
          </a:xfrm>
          <a:prstGeom prst="rect">
            <a:avLst/>
          </a:prstGeom>
          <a:noFill/>
        </p:spPr>
        <p:txBody>
          <a:bodyPr wrap="square" rtlCol="0">
            <a:spAutoFit/>
          </a:bodyPr>
          <a:lstStyle/>
          <a:p>
            <a:pPr lvl="1"/>
            <a:r>
              <a:rPr lang="en-US" sz="2800" dirty="0" err="1">
                <a:latin typeface="Times New Roman" panose="02020603050405020304" pitchFamily="18" charset="0"/>
                <a:cs typeface="Times New Roman" panose="02020603050405020304" pitchFamily="18" charset="0"/>
              </a:rPr>
              <a:t>Mostrar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resultados</a:t>
            </a:r>
            <a:r>
              <a:rPr lang="en-US" sz="2800" dirty="0">
                <a:latin typeface="Times New Roman" panose="02020603050405020304" pitchFamily="18" charset="0"/>
                <a:cs typeface="Times New Roman" panose="02020603050405020304" pitchFamily="18" charset="0"/>
              </a:rPr>
              <a:t> de la </a:t>
            </a:r>
            <a:r>
              <a:rPr lang="en-US" sz="2800" dirty="0" err="1">
                <a:latin typeface="Times New Roman" panose="02020603050405020304" pitchFamily="18" charset="0"/>
                <a:cs typeface="Times New Roman" panose="02020603050405020304" pitchFamily="18" charset="0"/>
              </a:rPr>
              <a:t>siguiente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manera</a:t>
            </a:r>
            <a:r>
              <a:rPr lang="en-US" sz="2800" dirty="0">
                <a:latin typeface="Times New Roman" panose="02020603050405020304" pitchFamily="18" charset="0"/>
                <a:cs typeface="Times New Roman" panose="02020603050405020304" pitchFamily="18" charset="0"/>
              </a:rPr>
              <a:t>:</a:t>
            </a:r>
          </a:p>
          <a:p>
            <a:pPr lvl="1"/>
            <a:endParaRPr lang="en-US" sz="2800" dirty="0">
              <a:latin typeface="Times New Roman" panose="02020603050405020304" pitchFamily="18" charset="0"/>
              <a:cs typeface="Times New Roman" panose="02020603050405020304" pitchFamily="18" charset="0"/>
            </a:endParaRPr>
          </a:p>
        </p:txBody>
      </p:sp>
      <p:pic>
        <p:nvPicPr>
          <p:cNvPr id="7" name="Imagen 6"/>
          <p:cNvPicPr>
            <a:picLocks noChangeAspect="1"/>
          </p:cNvPicPr>
          <p:nvPr/>
        </p:nvPicPr>
        <p:blipFill rotWithShape="1">
          <a:blip r:embed="rId2"/>
          <a:srcRect t="33613"/>
          <a:stretch/>
        </p:blipFill>
        <p:spPr>
          <a:xfrm>
            <a:off x="1008877" y="1882803"/>
            <a:ext cx="10704152" cy="1045028"/>
          </a:xfrm>
          <a:prstGeom prst="rect">
            <a:avLst/>
          </a:prstGeom>
        </p:spPr>
      </p:pic>
      <p:pic>
        <p:nvPicPr>
          <p:cNvPr id="5" name="Imagen 4"/>
          <p:cNvPicPr>
            <a:picLocks noChangeAspect="1"/>
          </p:cNvPicPr>
          <p:nvPr/>
        </p:nvPicPr>
        <p:blipFill rotWithShape="1">
          <a:blip r:embed="rId3"/>
          <a:srcRect t="-1" b="22770"/>
          <a:stretch/>
        </p:blipFill>
        <p:spPr>
          <a:xfrm>
            <a:off x="858170" y="3021870"/>
            <a:ext cx="5189670" cy="3213467"/>
          </a:xfrm>
          <a:prstGeom prst="rect">
            <a:avLst/>
          </a:prstGeom>
        </p:spPr>
      </p:pic>
    </p:spTree>
    <p:extLst>
      <p:ext uri="{BB962C8B-B14F-4D97-AF65-F5344CB8AC3E}">
        <p14:creationId xmlns:p14="http://schemas.microsoft.com/office/powerpoint/2010/main" val="137166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2288" y="325664"/>
            <a:ext cx="10738191" cy="698634"/>
          </a:xfrm>
        </p:spPr>
        <p:txBody>
          <a:bodyPr>
            <a:noAutofit/>
          </a:bodyPr>
          <a:lstStyle/>
          <a:p>
            <a:pPr marL="0" indent="0">
              <a:buNone/>
            </a:pPr>
            <a:r>
              <a:rPr lang="es-ES" sz="4000" b="1" dirty="0">
                <a:latin typeface="Times New Roman" panose="02020603050405020304" pitchFamily="18" charset="0"/>
                <a:cs typeface="Times New Roman" panose="02020603050405020304" pitchFamily="18" charset="0"/>
              </a:rPr>
              <a:t>Método de selección por torneo</a:t>
            </a:r>
            <a:endParaRPr lang="es-MX" sz="4000" b="1" dirty="0">
              <a:latin typeface="Times New Roman" panose="02020603050405020304" pitchFamily="18" charset="0"/>
              <a:cs typeface="Times New Roman" panose="02020603050405020304" pitchFamily="18" charset="0"/>
            </a:endParaRPr>
          </a:p>
        </p:txBody>
      </p:sp>
      <p:sp>
        <p:nvSpPr>
          <p:cNvPr id="2" name="CuadroTexto 1"/>
          <p:cNvSpPr txBox="1"/>
          <p:nvPr/>
        </p:nvSpPr>
        <p:spPr>
          <a:xfrm>
            <a:off x="635202" y="1209257"/>
            <a:ext cx="10825277" cy="954107"/>
          </a:xfrm>
          <a:prstGeom prst="rect">
            <a:avLst/>
          </a:prstGeom>
          <a:noFill/>
        </p:spPr>
        <p:txBody>
          <a:bodyPr wrap="square" rtlCol="0">
            <a:spAutoFit/>
          </a:bodyPr>
          <a:lstStyle/>
          <a:p>
            <a:pPr lvl="1"/>
            <a:r>
              <a:rPr lang="en-US" sz="2800" dirty="0" err="1">
                <a:latin typeface="Times New Roman" panose="02020603050405020304" pitchFamily="18" charset="0"/>
                <a:cs typeface="Times New Roman" panose="02020603050405020304" pitchFamily="18" charset="0"/>
              </a:rPr>
              <a:t>Mostrar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resultados</a:t>
            </a:r>
            <a:r>
              <a:rPr lang="en-US" sz="2800" dirty="0">
                <a:latin typeface="Times New Roman" panose="02020603050405020304" pitchFamily="18" charset="0"/>
                <a:cs typeface="Times New Roman" panose="02020603050405020304" pitchFamily="18" charset="0"/>
              </a:rPr>
              <a:t> de la </a:t>
            </a:r>
            <a:r>
              <a:rPr lang="en-US" sz="2800" dirty="0" err="1">
                <a:latin typeface="Times New Roman" panose="02020603050405020304" pitchFamily="18" charset="0"/>
                <a:cs typeface="Times New Roman" panose="02020603050405020304" pitchFamily="18" charset="0"/>
              </a:rPr>
              <a:t>siguiente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manera</a:t>
            </a:r>
            <a:r>
              <a:rPr lang="en-US" sz="2800" dirty="0">
                <a:latin typeface="Times New Roman" panose="02020603050405020304" pitchFamily="18" charset="0"/>
                <a:cs typeface="Times New Roman" panose="02020603050405020304" pitchFamily="18" charset="0"/>
              </a:rPr>
              <a:t>:</a:t>
            </a:r>
          </a:p>
          <a:p>
            <a:pPr lvl="1"/>
            <a:endParaRPr lang="en-US" sz="2800" dirty="0">
              <a:latin typeface="Times New Roman" panose="02020603050405020304" pitchFamily="18" charset="0"/>
              <a:cs typeface="Times New Roman" panose="02020603050405020304" pitchFamily="18" charset="0"/>
            </a:endParaRPr>
          </a:p>
        </p:txBody>
      </p:sp>
      <p:pic>
        <p:nvPicPr>
          <p:cNvPr id="7" name="Imagen 6"/>
          <p:cNvPicPr>
            <a:picLocks noChangeAspect="1"/>
          </p:cNvPicPr>
          <p:nvPr/>
        </p:nvPicPr>
        <p:blipFill rotWithShape="1">
          <a:blip r:embed="rId2"/>
          <a:srcRect t="33613"/>
          <a:stretch/>
        </p:blipFill>
        <p:spPr>
          <a:xfrm>
            <a:off x="1008877" y="1882803"/>
            <a:ext cx="10704152" cy="1045028"/>
          </a:xfrm>
          <a:prstGeom prst="rect">
            <a:avLst/>
          </a:prstGeom>
        </p:spPr>
      </p:pic>
      <p:pic>
        <p:nvPicPr>
          <p:cNvPr id="4" name="Imagen 3"/>
          <p:cNvPicPr>
            <a:picLocks noChangeAspect="1"/>
          </p:cNvPicPr>
          <p:nvPr/>
        </p:nvPicPr>
        <p:blipFill>
          <a:blip r:embed="rId3"/>
          <a:stretch>
            <a:fillRect/>
          </a:stretch>
        </p:blipFill>
        <p:spPr>
          <a:xfrm>
            <a:off x="873135" y="3021869"/>
            <a:ext cx="10219306" cy="2819644"/>
          </a:xfrm>
          <a:prstGeom prst="rect">
            <a:avLst/>
          </a:prstGeom>
        </p:spPr>
      </p:pic>
    </p:spTree>
    <p:extLst>
      <p:ext uri="{BB962C8B-B14F-4D97-AF65-F5344CB8AC3E}">
        <p14:creationId xmlns:p14="http://schemas.microsoft.com/office/powerpoint/2010/main" val="232526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41740" y="2581184"/>
            <a:ext cx="2735015" cy="698634"/>
          </a:xfrm>
        </p:spPr>
        <p:txBody>
          <a:bodyPr>
            <a:noAutofit/>
          </a:bodyPr>
          <a:lstStyle/>
          <a:p>
            <a:pPr marL="0" indent="0">
              <a:buNone/>
            </a:pPr>
            <a:r>
              <a:rPr lang="es-ES" sz="8000" b="1" dirty="0">
                <a:latin typeface="Times New Roman" panose="02020603050405020304" pitchFamily="18" charset="0"/>
                <a:cs typeface="Times New Roman" panose="02020603050405020304" pitchFamily="18" charset="0"/>
              </a:rPr>
              <a:t>FIN</a:t>
            </a:r>
            <a:endParaRPr lang="es-MX"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73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2288" y="325664"/>
            <a:ext cx="10738191" cy="698634"/>
          </a:xfrm>
        </p:spPr>
        <p:txBody>
          <a:bodyPr>
            <a:noAutofit/>
          </a:bodyPr>
          <a:lstStyle/>
          <a:p>
            <a:pPr marL="0" indent="0">
              <a:buNone/>
            </a:pPr>
            <a:r>
              <a:rPr lang="es-ES" sz="4000" b="1" dirty="0">
                <a:latin typeface="Times New Roman" panose="02020603050405020304" pitchFamily="18" charset="0"/>
                <a:cs typeface="Times New Roman" panose="02020603050405020304" pitchFamily="18" charset="0"/>
              </a:rPr>
              <a:t>Método de selección por torneo</a:t>
            </a:r>
            <a:endParaRPr lang="es-MX" sz="4000" b="1" dirty="0">
              <a:latin typeface="Times New Roman" panose="02020603050405020304" pitchFamily="18" charset="0"/>
              <a:cs typeface="Times New Roman" panose="02020603050405020304" pitchFamily="18" charset="0"/>
            </a:endParaRPr>
          </a:p>
        </p:txBody>
      </p:sp>
      <p:sp>
        <p:nvSpPr>
          <p:cNvPr id="2" name="CuadroTexto 1"/>
          <p:cNvSpPr txBox="1"/>
          <p:nvPr/>
        </p:nvSpPr>
        <p:spPr>
          <a:xfrm>
            <a:off x="635202" y="1339888"/>
            <a:ext cx="10825277" cy="4832092"/>
          </a:xfrm>
          <a:prstGeom prst="rect">
            <a:avLst/>
          </a:prstGeom>
          <a:noFill/>
        </p:spPr>
        <p:txBody>
          <a:bodyPr wrap="square" rtlCol="0">
            <a:spAutoFit/>
          </a:bodyPr>
          <a:lstStyle/>
          <a:p>
            <a:pPr marL="457200" indent="-457200">
              <a:buFont typeface="Arial" panose="020B0604020202020204" pitchFamily="34" charset="0"/>
              <a:buChar char="•"/>
            </a:pPr>
            <a:r>
              <a:rPr lang="es-ES" sz="2800" dirty="0">
                <a:latin typeface="Times New Roman" panose="02020603050405020304" pitchFamily="18" charset="0"/>
                <a:cs typeface="Times New Roman" panose="02020603050405020304" pitchFamily="18" charset="0"/>
              </a:rPr>
              <a:t>En este método se seleccionan aleatoriamente dos o tres cromosomas de la piscina de apareamiento, el cromosoma con el costo más bajo (o alto, dependiendo del problema) de este subconjunto se convierte en el padre.</a:t>
            </a:r>
          </a:p>
          <a:p>
            <a:pPr marL="457200" indent="-457200">
              <a:buFont typeface="Arial" panose="020B0604020202020204" pitchFamily="34" charset="0"/>
              <a:buChar char="•"/>
            </a:pPr>
            <a:endParaRPr lang="es-E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s-ES" sz="2800" dirty="0">
                <a:latin typeface="Times New Roman" panose="02020603050405020304" pitchFamily="18" charset="0"/>
                <a:cs typeface="Times New Roman" panose="02020603050405020304" pitchFamily="18" charset="0"/>
              </a:rPr>
              <a:t>El proceso se repite de acuerdo con la cantidad de padres necesarios</a:t>
            </a:r>
          </a:p>
          <a:p>
            <a:pPr marL="457200" indent="-457200">
              <a:buFont typeface="Arial" panose="020B0604020202020204" pitchFamily="34" charset="0"/>
              <a:buChar char="•"/>
            </a:pPr>
            <a:endParaRPr lang="es-E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s-ES" sz="2800" dirty="0">
                <a:latin typeface="Times New Roman" panose="02020603050405020304" pitchFamily="18" charset="0"/>
                <a:cs typeface="Times New Roman" panose="02020603050405020304" pitchFamily="18" charset="0"/>
              </a:rPr>
              <a:t>Para este método no es necesario ordenar los cromosomas. Por lo tanto, el método de selección por torneo es el más adecuado cuando la población es grande, ya que ordenar poblaciones grandes consume tiempo de ejecución considerable</a:t>
            </a:r>
          </a:p>
        </p:txBody>
      </p:sp>
    </p:spTree>
    <p:extLst>
      <p:ext uri="{BB962C8B-B14F-4D97-AF65-F5344CB8AC3E}">
        <p14:creationId xmlns:p14="http://schemas.microsoft.com/office/powerpoint/2010/main" val="129633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2288" y="325664"/>
            <a:ext cx="10738191" cy="698634"/>
          </a:xfrm>
        </p:spPr>
        <p:txBody>
          <a:bodyPr>
            <a:noAutofit/>
          </a:bodyPr>
          <a:lstStyle/>
          <a:p>
            <a:pPr marL="0" indent="0">
              <a:buNone/>
            </a:pPr>
            <a:r>
              <a:rPr lang="es-ES" sz="4000" b="1" dirty="0">
                <a:latin typeface="Times New Roman" panose="02020603050405020304" pitchFamily="18" charset="0"/>
                <a:cs typeface="Times New Roman" panose="02020603050405020304" pitchFamily="18" charset="0"/>
              </a:rPr>
              <a:t>Método de selección por torneo</a:t>
            </a:r>
            <a:endParaRPr lang="es-MX" sz="4000" b="1" dirty="0">
              <a:latin typeface="Times New Roman" panose="02020603050405020304" pitchFamily="18" charset="0"/>
              <a:cs typeface="Times New Roman" panose="02020603050405020304" pitchFamily="18" charset="0"/>
            </a:endParaRPr>
          </a:p>
        </p:txBody>
      </p:sp>
      <p:sp>
        <p:nvSpPr>
          <p:cNvPr id="2" name="CuadroTexto 1"/>
          <p:cNvSpPr txBox="1"/>
          <p:nvPr/>
        </p:nvSpPr>
        <p:spPr>
          <a:xfrm>
            <a:off x="635202" y="1339888"/>
            <a:ext cx="10825277" cy="4401205"/>
          </a:xfrm>
          <a:prstGeom prst="rect">
            <a:avLst/>
          </a:prstGeom>
          <a:noFill/>
        </p:spPr>
        <p:txBody>
          <a:bodyPr wrap="square" rtlCol="0">
            <a:spAutoFit/>
          </a:bodyPr>
          <a:lstStyle/>
          <a:p>
            <a:pPr marL="457200" indent="-457200">
              <a:buFont typeface="Arial" panose="020B0604020202020204" pitchFamily="34" charset="0"/>
              <a:buChar char="•"/>
            </a:pPr>
            <a:r>
              <a:rPr lang="es-ES" sz="2800" dirty="0">
                <a:latin typeface="Times New Roman" panose="02020603050405020304" pitchFamily="18" charset="0"/>
                <a:cs typeface="Times New Roman" panose="02020603050405020304" pitchFamily="18" charset="0"/>
              </a:rPr>
              <a:t>El método de la ruleta y selección por torneo son los más empleados en los algoritmos genéticos</a:t>
            </a:r>
          </a:p>
          <a:p>
            <a:pPr marL="457200" indent="-457200">
              <a:buFont typeface="Arial" panose="020B0604020202020204" pitchFamily="34" charset="0"/>
              <a:buChar char="•"/>
            </a:pPr>
            <a:endParaRPr lang="es-E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s-ES" sz="2800" dirty="0">
                <a:latin typeface="Times New Roman" panose="02020603050405020304" pitchFamily="18" charset="0"/>
                <a:cs typeface="Times New Roman" panose="02020603050405020304" pitchFamily="18" charset="0"/>
              </a:rPr>
              <a:t>Actividad. Implementar en Python el método de selección por torneo en el problema de la mochila considerando las siguientes características</a:t>
            </a:r>
          </a:p>
          <a:p>
            <a:pPr marL="914400" lvl="1"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Tamaño de la </a:t>
            </a:r>
            <a:r>
              <a:rPr lang="en-US" sz="2800" dirty="0" err="1">
                <a:latin typeface="Times New Roman" panose="02020603050405020304" pitchFamily="18" charset="0"/>
                <a:cs typeface="Times New Roman" panose="02020603050405020304" pitchFamily="18" charset="0"/>
              </a:rPr>
              <a:t>población</a:t>
            </a:r>
            <a:r>
              <a:rPr lang="en-US" sz="2800" dirty="0">
                <a:latin typeface="Times New Roman" panose="02020603050405020304" pitchFamily="18" charset="0"/>
                <a:cs typeface="Times New Roman" panose="02020603050405020304" pitchFamily="18" charset="0"/>
              </a:rPr>
              <a:t> : 20</a:t>
            </a:r>
          </a:p>
          <a:p>
            <a:pPr marL="914400" lvl="1"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Tasa</a:t>
            </a:r>
            <a:r>
              <a:rPr lang="en-US" sz="2800" dirty="0">
                <a:latin typeface="Times New Roman" panose="02020603050405020304" pitchFamily="18" charset="0"/>
                <a:cs typeface="Times New Roman" panose="02020603050405020304" pitchFamily="18" charset="0"/>
              </a:rPr>
              <a:t> de </a:t>
            </a:r>
            <a:r>
              <a:rPr lang="en-US" sz="2800" dirty="0" err="1">
                <a:latin typeface="Times New Roman" panose="02020603050405020304" pitchFamily="18" charset="0"/>
                <a:cs typeface="Times New Roman" panose="02020603050405020304" pitchFamily="18" charset="0"/>
              </a:rPr>
              <a:t>selección</a:t>
            </a:r>
            <a:r>
              <a:rPr lang="en-US" sz="2800" dirty="0">
                <a:latin typeface="Times New Roman" panose="02020603050405020304" pitchFamily="18" charset="0"/>
                <a:cs typeface="Times New Roman" panose="02020603050405020304" pitchFamily="18" charset="0"/>
              </a:rPr>
              <a:t>: 0.5</a:t>
            </a:r>
          </a:p>
          <a:p>
            <a:pPr marL="914400" lvl="1"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Número</a:t>
            </a:r>
            <a:r>
              <a:rPr lang="en-US" sz="2800" dirty="0">
                <a:latin typeface="Times New Roman" panose="02020603050405020304" pitchFamily="18" charset="0"/>
                <a:cs typeface="Times New Roman" panose="02020603050405020304" pitchFamily="18" charset="0"/>
              </a:rPr>
              <a:t> de </a:t>
            </a:r>
            <a:r>
              <a:rPr lang="en-US" sz="2800" dirty="0" err="1">
                <a:latin typeface="Times New Roman" panose="02020603050405020304" pitchFamily="18" charset="0"/>
                <a:cs typeface="Times New Roman" panose="02020603050405020304" pitchFamily="18" charset="0"/>
              </a:rPr>
              <a:t>objetos</a:t>
            </a:r>
            <a:r>
              <a:rPr lang="en-US" sz="2800" dirty="0">
                <a:latin typeface="Times New Roman" panose="02020603050405020304" pitchFamily="18" charset="0"/>
                <a:cs typeface="Times New Roman" panose="02020603050405020304" pitchFamily="18" charset="0"/>
              </a:rPr>
              <a:t>: 5</a:t>
            </a:r>
          </a:p>
          <a:p>
            <a:pPr marL="914400" lvl="1"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Los pesos se </a:t>
            </a:r>
            <a:r>
              <a:rPr lang="en-US" sz="2800" dirty="0" err="1">
                <a:latin typeface="Times New Roman" panose="02020603050405020304" pitchFamily="18" charset="0"/>
                <a:cs typeface="Times New Roman" panose="02020603050405020304" pitchFamily="18" charset="0"/>
              </a:rPr>
              <a:t>generaran</a:t>
            </a:r>
            <a:r>
              <a:rPr lang="en-US" sz="2800" dirty="0">
                <a:latin typeface="Times New Roman" panose="02020603050405020304" pitchFamily="18" charset="0"/>
                <a:cs typeface="Times New Roman" panose="02020603050405020304" pitchFamily="18" charset="0"/>
              </a:rPr>
              <a:t> de forma </a:t>
            </a:r>
            <a:r>
              <a:rPr lang="en-US" sz="2800" dirty="0" err="1">
                <a:latin typeface="Times New Roman" panose="02020603050405020304" pitchFamily="18" charset="0"/>
                <a:cs typeface="Times New Roman" panose="02020603050405020304" pitchFamily="18" charset="0"/>
              </a:rPr>
              <a:t>aleatoria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Valores</a:t>
            </a:r>
            <a:r>
              <a:rPr lang="en-US" sz="2800" dirty="0">
                <a:latin typeface="Times New Roman" panose="02020603050405020304" pitchFamily="18" charset="0"/>
                <a:cs typeface="Times New Roman" panose="02020603050405020304" pitchFamily="18" charset="0"/>
              </a:rPr>
              <a:t> con </a:t>
            </a:r>
            <a:r>
              <a:rPr lang="en-US" sz="2800" dirty="0" err="1">
                <a:latin typeface="Times New Roman" panose="02020603050405020304" pitchFamily="18" charset="0"/>
                <a:cs typeface="Times New Roman" panose="02020603050405020304" pitchFamily="18" charset="0"/>
              </a:rPr>
              <a:t>punto</a:t>
            </a:r>
            <a:r>
              <a:rPr lang="en-US" sz="2800" dirty="0">
                <a:latin typeface="Times New Roman" panose="02020603050405020304" pitchFamily="18" charset="0"/>
                <a:cs typeface="Times New Roman" panose="02020603050405020304" pitchFamily="18" charset="0"/>
              </a:rPr>
              <a:t> decimal entre 1 y 10</a:t>
            </a:r>
          </a:p>
        </p:txBody>
      </p:sp>
    </p:spTree>
    <p:extLst>
      <p:ext uri="{BB962C8B-B14F-4D97-AF65-F5344CB8AC3E}">
        <p14:creationId xmlns:p14="http://schemas.microsoft.com/office/powerpoint/2010/main" val="254208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2288" y="325664"/>
            <a:ext cx="10738191" cy="698634"/>
          </a:xfrm>
        </p:spPr>
        <p:txBody>
          <a:bodyPr>
            <a:noAutofit/>
          </a:bodyPr>
          <a:lstStyle/>
          <a:p>
            <a:pPr marL="0" indent="0">
              <a:buNone/>
            </a:pPr>
            <a:r>
              <a:rPr lang="es-ES" sz="4000" b="1" dirty="0">
                <a:latin typeface="Times New Roman" panose="02020603050405020304" pitchFamily="18" charset="0"/>
                <a:cs typeface="Times New Roman" panose="02020603050405020304" pitchFamily="18" charset="0"/>
              </a:rPr>
              <a:t>Método de selección por torneo</a:t>
            </a:r>
            <a:endParaRPr lang="es-MX" sz="4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CuadroTexto 1"/>
              <p:cNvSpPr txBox="1"/>
              <p:nvPr/>
            </p:nvSpPr>
            <p:spPr>
              <a:xfrm>
                <a:off x="635202" y="1339888"/>
                <a:ext cx="10825277" cy="3355406"/>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Los </a:t>
                </a:r>
                <a:r>
                  <a:rPr lang="en-US" sz="2800" dirty="0" err="1">
                    <a:latin typeface="Times New Roman" panose="02020603050405020304" pitchFamily="18" charset="0"/>
                    <a:cs typeface="Times New Roman" panose="02020603050405020304" pitchFamily="18" charset="0"/>
                  </a:rPr>
                  <a:t>valores</a:t>
                </a:r>
                <a:r>
                  <a:rPr lang="en-US" sz="2800" dirty="0">
                    <a:latin typeface="Times New Roman" panose="02020603050405020304" pitchFamily="18" charset="0"/>
                    <a:cs typeface="Times New Roman" panose="02020603050405020304" pitchFamily="18" charset="0"/>
                  </a:rPr>
                  <a:t> (profits) de </a:t>
                </a:r>
                <a:r>
                  <a:rPr lang="en-US" sz="2800" dirty="0" err="1">
                    <a:latin typeface="Times New Roman" panose="02020603050405020304" pitchFamily="18" charset="0"/>
                    <a:cs typeface="Times New Roman" panose="02020603050405020304" pitchFamily="18" charset="0"/>
                  </a:rPr>
                  <a:t>cada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objeto</a:t>
                </a:r>
                <a:r>
                  <a:rPr lang="en-US" sz="2800" dirty="0">
                    <a:latin typeface="Times New Roman" panose="02020603050405020304" pitchFamily="18" charset="0"/>
                    <a:cs typeface="Times New Roman" panose="02020603050405020304" pitchFamily="18" charset="0"/>
                  </a:rPr>
                  <a:t> se </a:t>
                </a:r>
                <a:r>
                  <a:rPr lang="en-US" sz="2800" dirty="0" err="1">
                    <a:latin typeface="Times New Roman" panose="02020603050405020304" pitchFamily="18" charset="0"/>
                    <a:cs typeface="Times New Roman" panose="02020603050405020304" pitchFamily="18" charset="0"/>
                  </a:rPr>
                  <a:t>generaran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mediante</a:t>
                </a:r>
                <a:r>
                  <a:rPr lang="en-US" sz="2800" dirty="0">
                    <a:latin typeface="Times New Roman" panose="02020603050405020304" pitchFamily="18" charset="0"/>
                    <a:cs typeface="Times New Roman" panose="02020603050405020304" pitchFamily="18" charset="0"/>
                  </a:rPr>
                  <a:t> la </a:t>
                </a:r>
                <a:r>
                  <a:rPr lang="en-US" sz="2800" dirty="0" err="1">
                    <a:latin typeface="Times New Roman" panose="02020603050405020304" pitchFamily="18" charset="0"/>
                    <a:cs typeface="Times New Roman" panose="02020603050405020304" pitchFamily="18" charset="0"/>
                  </a:rPr>
                  <a:t>siguiente</a:t>
                </a:r>
                <a:r>
                  <a:rPr lang="en-US" sz="2800" dirty="0">
                    <a:latin typeface="Times New Roman" panose="02020603050405020304" pitchFamily="18" charset="0"/>
                    <a:cs typeface="Times New Roman" panose="02020603050405020304" pitchFamily="18" charset="0"/>
                  </a:rPr>
                  <a:t> formula:</a:t>
                </a:r>
              </a:p>
              <a:p>
                <a:pPr lvl="2"/>
                <a14:m>
                  <m:oMathPara xmlns:m="http://schemas.openxmlformats.org/officeDocument/2006/math">
                    <m:oMathParaPr>
                      <m:jc m:val="center"/>
                    </m:oMathParaPr>
                    <m:oMath xmlns:m="http://schemas.openxmlformats.org/officeDocument/2006/math">
                      <m:sSub>
                        <m:sSubPr>
                          <m:ctrlPr>
                            <a:rPr lang="es-MX" sz="2800" i="1">
                              <a:latin typeface="Cambria Math" panose="02040503050406030204" pitchFamily="18" charset="0"/>
                              <a:cs typeface="Times New Roman" panose="02020603050405020304" pitchFamily="18" charset="0"/>
                            </a:rPr>
                          </m:ctrlPr>
                        </m:sSubPr>
                        <m:e>
                          <m:r>
                            <a:rPr lang="es-MX" sz="2800" i="1">
                              <a:latin typeface="Cambria Math" panose="02040503050406030204" pitchFamily="18" charset="0"/>
                              <a:cs typeface="Times New Roman" panose="02020603050405020304" pitchFamily="18" charset="0"/>
                            </a:rPr>
                            <m:t>𝑝</m:t>
                          </m:r>
                        </m:e>
                        <m:sub>
                          <m:r>
                            <a:rPr lang="es-MX" sz="2800" i="1">
                              <a:latin typeface="Cambria Math" panose="02040503050406030204" pitchFamily="18" charset="0"/>
                              <a:cs typeface="Times New Roman" panose="02020603050405020304" pitchFamily="18" charset="0"/>
                            </a:rPr>
                            <m:t>𝑖</m:t>
                          </m:r>
                        </m:sub>
                      </m:sSub>
                      <m:r>
                        <a:rPr lang="es-MX" sz="2800" i="1">
                          <a:latin typeface="Cambria Math" panose="02040503050406030204" pitchFamily="18" charset="0"/>
                          <a:cs typeface="Times New Roman" panose="02020603050405020304" pitchFamily="18" charset="0"/>
                        </a:rPr>
                        <m:t>=</m:t>
                      </m:r>
                      <m:sSub>
                        <m:sSubPr>
                          <m:ctrlPr>
                            <a:rPr lang="es-MX" sz="2800" i="1">
                              <a:latin typeface="Cambria Math" panose="02040503050406030204" pitchFamily="18" charset="0"/>
                              <a:cs typeface="Times New Roman" panose="02020603050405020304" pitchFamily="18" charset="0"/>
                            </a:rPr>
                          </m:ctrlPr>
                        </m:sSubPr>
                        <m:e>
                          <m:r>
                            <a:rPr lang="es-MX" sz="2800" i="1">
                              <a:latin typeface="Cambria Math" panose="02040503050406030204" pitchFamily="18" charset="0"/>
                              <a:cs typeface="Times New Roman" panose="02020603050405020304" pitchFamily="18" charset="0"/>
                            </a:rPr>
                            <m:t>𝑤</m:t>
                          </m:r>
                        </m:e>
                        <m:sub>
                          <m:r>
                            <a:rPr lang="es-MX" sz="2800" i="1">
                              <a:latin typeface="Cambria Math" panose="02040503050406030204" pitchFamily="18" charset="0"/>
                              <a:cs typeface="Times New Roman" panose="02020603050405020304" pitchFamily="18" charset="0"/>
                            </a:rPr>
                            <m:t>𝑖</m:t>
                          </m:r>
                        </m:sub>
                      </m:sSub>
                      <m:r>
                        <a:rPr lang="en-US" sz="2800" i="1">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a:p>
                <a:pPr lvl="2"/>
                <a:endParaRPr lang="en-US" sz="2800" dirty="0">
                  <a:latin typeface="Times New Roman" panose="02020603050405020304" pitchFamily="18" charset="0"/>
                  <a:cs typeface="Times New Roman" panose="02020603050405020304" pitchFamily="18" charset="0"/>
                </a:endParaRPr>
              </a:p>
              <a:p>
                <a:pPr lvl="2"/>
                <a:r>
                  <a:rPr lang="en-US" sz="2800" dirty="0" err="1">
                    <a:latin typeface="Times New Roman" panose="02020603050405020304" pitchFamily="18" charset="0"/>
                    <a:cs typeface="Times New Roman" panose="02020603050405020304" pitchFamily="18" charset="0"/>
                  </a:rPr>
                  <a:t>Donde</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s-MX" sz="2800" i="1">
                            <a:latin typeface="Cambria Math" panose="02040503050406030204" pitchFamily="18" charset="0"/>
                            <a:cs typeface="Times New Roman" panose="02020603050405020304" pitchFamily="18" charset="0"/>
                          </a:rPr>
                        </m:ctrlPr>
                      </m:sSubPr>
                      <m:e>
                        <m:r>
                          <a:rPr lang="es-MX" sz="2800" i="1">
                            <a:latin typeface="Cambria Math" panose="02040503050406030204" pitchFamily="18" charset="0"/>
                            <a:cs typeface="Times New Roman" panose="02020603050405020304" pitchFamily="18" charset="0"/>
                          </a:rPr>
                          <m:t>𝑝</m:t>
                        </m:r>
                      </m:e>
                      <m:sub>
                        <m:r>
                          <a:rPr lang="es-MX" sz="2800" i="1">
                            <a:latin typeface="Cambria Math" panose="02040503050406030204" pitchFamily="18" charset="0"/>
                            <a:cs typeface="Times New Roman" panose="02020603050405020304" pitchFamily="18" charset="0"/>
                          </a:rPr>
                          <m:t>𝑖</m:t>
                        </m:r>
                      </m:sub>
                    </m:sSub>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es</a:t>
                </a:r>
                <a:r>
                  <a:rPr lang="en-US" sz="2800" dirty="0">
                    <a:latin typeface="Times New Roman" panose="02020603050405020304" pitchFamily="18" charset="0"/>
                    <a:cs typeface="Times New Roman" panose="02020603050405020304" pitchFamily="18" charset="0"/>
                  </a:rPr>
                  <a:t> el valor de </a:t>
                </a:r>
                <a:r>
                  <a:rPr lang="en-US" sz="2800" dirty="0" err="1">
                    <a:latin typeface="Times New Roman" panose="02020603050405020304" pitchFamily="18" charset="0"/>
                    <a:cs typeface="Times New Roman" panose="02020603050405020304" pitchFamily="18" charset="0"/>
                  </a:rPr>
                  <a:t>cada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objeto</a:t>
                </a:r>
                <a:r>
                  <a:rPr lang="en-US" sz="2800" dirty="0">
                    <a:latin typeface="Times New Roman" panose="02020603050405020304" pitchFamily="18" charset="0"/>
                    <a:cs typeface="Times New Roman" panose="02020603050405020304" pitchFamily="18" charset="0"/>
                  </a:rPr>
                  <a:t> y </a:t>
                </a:r>
                <a14:m>
                  <m:oMath xmlns:m="http://schemas.openxmlformats.org/officeDocument/2006/math">
                    <m:sSub>
                      <m:sSubPr>
                        <m:ctrlPr>
                          <a:rPr lang="es-MX"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𝑤</m:t>
                        </m:r>
                      </m:e>
                      <m:sub>
                        <m:r>
                          <a:rPr lang="es-MX" sz="2800" i="1">
                            <a:latin typeface="Cambria Math" panose="02040503050406030204" pitchFamily="18" charset="0"/>
                            <a:cs typeface="Times New Roman" panose="02020603050405020304" pitchFamily="18" charset="0"/>
                          </a:rPr>
                          <m:t>𝑖</m:t>
                        </m:r>
                      </m:sub>
                    </m:sSub>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es</a:t>
                </a:r>
                <a:r>
                  <a:rPr lang="en-US" sz="2800" dirty="0">
                    <a:latin typeface="Times New Roman" panose="02020603050405020304" pitchFamily="18" charset="0"/>
                    <a:cs typeface="Times New Roman" panose="02020603050405020304" pitchFamily="18" charset="0"/>
                  </a:rPr>
                  <a:t> el peso de </a:t>
                </a:r>
                <a:r>
                  <a:rPr lang="en-US" sz="2800" dirty="0" err="1">
                    <a:latin typeface="Times New Roman" panose="02020603050405020304" pitchFamily="18" charset="0"/>
                    <a:cs typeface="Times New Roman" panose="02020603050405020304" pitchFamily="18" charset="0"/>
                  </a:rPr>
                  <a:t>cada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objeto</a:t>
                </a:r>
                <a:endParaRPr lang="en-US" sz="28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endParaRPr lang="es-ES" sz="28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s-ES" sz="2800" dirty="0">
                    <a:latin typeface="Times New Roman" panose="02020603050405020304" pitchFamily="18" charset="0"/>
                    <a:cs typeface="Times New Roman" panose="02020603050405020304" pitchFamily="18" charset="0"/>
                  </a:rPr>
                  <a:t>El tamaño de la mochila es de </a:t>
                </a:r>
                <a14:m>
                  <m:oMath xmlns:m="http://schemas.openxmlformats.org/officeDocument/2006/math">
                    <m:r>
                      <a:rPr lang="es-ES" sz="2800" i="1">
                        <a:latin typeface="Cambria Math" panose="02040503050406030204" pitchFamily="18" charset="0"/>
                        <a:cs typeface="Times New Roman" panose="02020603050405020304" pitchFamily="18" charset="0"/>
                      </a:rPr>
                      <m:t>𝑉</m:t>
                    </m:r>
                    <m:r>
                      <a:rPr lang="es-ES" sz="2800" i="1">
                        <a:latin typeface="Cambria Math" panose="02040503050406030204" pitchFamily="18" charset="0"/>
                        <a:cs typeface="Times New Roman" panose="02020603050405020304" pitchFamily="18" charset="0"/>
                      </a:rPr>
                      <m:t>=</m:t>
                    </m:r>
                    <m:f>
                      <m:fPr>
                        <m:ctrlPr>
                          <a:rPr lang="es-ES" sz="2800" i="1">
                            <a:latin typeface="Cambria Math" panose="02040503050406030204" pitchFamily="18" charset="0"/>
                            <a:cs typeface="Times New Roman" panose="02020603050405020304" pitchFamily="18" charset="0"/>
                          </a:rPr>
                        </m:ctrlPr>
                      </m:fPr>
                      <m:num>
                        <m:nary>
                          <m:naryPr>
                            <m:chr m:val="∑"/>
                            <m:ctrlPr>
                              <a:rPr lang="es-ES" sz="2800" i="1">
                                <a:latin typeface="Cambria Math" panose="02040503050406030204" pitchFamily="18" charset="0"/>
                                <a:cs typeface="Times New Roman" panose="02020603050405020304" pitchFamily="18" charset="0"/>
                              </a:rPr>
                            </m:ctrlPr>
                          </m:naryPr>
                          <m:sub>
                            <m:r>
                              <m:rPr>
                                <m:brk m:alnAt="23"/>
                              </m:rPr>
                              <a:rPr lang="es-MX" sz="2800" i="1">
                                <a:latin typeface="Cambria Math" panose="02040503050406030204" pitchFamily="18" charset="0"/>
                                <a:cs typeface="Times New Roman" panose="02020603050405020304" pitchFamily="18" charset="0"/>
                              </a:rPr>
                              <m:t>𝑖</m:t>
                            </m:r>
                            <m:r>
                              <a:rPr lang="en-US" sz="2800" i="1">
                                <a:latin typeface="Cambria Math" panose="02040503050406030204" pitchFamily="18" charset="0"/>
                                <a:cs typeface="Times New Roman" panose="02020603050405020304" pitchFamily="18" charset="0"/>
                              </a:rPr>
                              <m:t>=0</m:t>
                            </m:r>
                          </m:sub>
                          <m:sup>
                            <m:r>
                              <a:rPr lang="es-MX" sz="2800" i="1">
                                <a:latin typeface="Cambria Math" panose="02040503050406030204" pitchFamily="18" charset="0"/>
                                <a:cs typeface="Times New Roman" panose="02020603050405020304" pitchFamily="18" charset="0"/>
                              </a:rPr>
                              <m:t>𝑛</m:t>
                            </m:r>
                          </m:sup>
                          <m:e>
                            <m:sSub>
                              <m:sSubPr>
                                <m:ctrlPr>
                                  <a:rPr lang="es-MX" sz="2800" i="1">
                                    <a:latin typeface="Cambria Math" panose="02040503050406030204" pitchFamily="18" charset="0"/>
                                    <a:cs typeface="Times New Roman" panose="02020603050405020304" pitchFamily="18" charset="0"/>
                                  </a:rPr>
                                </m:ctrlPr>
                              </m:sSubPr>
                              <m:e>
                                <m:r>
                                  <a:rPr lang="es-MX" sz="2800" i="1">
                                    <a:latin typeface="Cambria Math" panose="02040503050406030204" pitchFamily="18" charset="0"/>
                                    <a:cs typeface="Times New Roman" panose="02020603050405020304" pitchFamily="18" charset="0"/>
                                  </a:rPr>
                                  <m:t>𝑤</m:t>
                                </m:r>
                              </m:e>
                              <m:sub>
                                <m:r>
                                  <a:rPr lang="es-MX" sz="2800" i="1">
                                    <a:latin typeface="Cambria Math" panose="02040503050406030204" pitchFamily="18" charset="0"/>
                                    <a:cs typeface="Times New Roman" panose="02020603050405020304" pitchFamily="18" charset="0"/>
                                  </a:rPr>
                                  <m:t>𝑖</m:t>
                                </m:r>
                              </m:sub>
                            </m:sSub>
                          </m:e>
                        </m:nary>
                      </m:num>
                      <m:den>
                        <m:r>
                          <a:rPr lang="es-ES" sz="2800" i="1">
                            <a:latin typeface="Cambria Math" panose="02040503050406030204" pitchFamily="18" charset="0"/>
                            <a:cs typeface="Times New Roman" panose="02020603050405020304" pitchFamily="18" charset="0"/>
                          </a:rPr>
                          <m:t>2</m:t>
                        </m:r>
                      </m:den>
                    </m:f>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635202" y="1339888"/>
                <a:ext cx="10825277" cy="3355406"/>
              </a:xfrm>
              <a:prstGeom prst="rect">
                <a:avLst/>
              </a:prstGeom>
              <a:blipFill rotWithShape="0">
                <a:blip r:embed="rId2"/>
                <a:stretch>
                  <a:fillRect t="-2000" b="-1455"/>
                </a:stretch>
              </a:blipFill>
            </p:spPr>
            <p:txBody>
              <a:bodyPr/>
              <a:lstStyle/>
              <a:p>
                <a:r>
                  <a:rPr lang="es-MX">
                    <a:noFill/>
                  </a:rPr>
                  <a:t> </a:t>
                </a:r>
              </a:p>
            </p:txBody>
          </p:sp>
        </mc:Fallback>
      </mc:AlternateContent>
    </p:spTree>
    <p:extLst>
      <p:ext uri="{BB962C8B-B14F-4D97-AF65-F5344CB8AC3E}">
        <p14:creationId xmlns:p14="http://schemas.microsoft.com/office/powerpoint/2010/main" val="404703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2288" y="325664"/>
            <a:ext cx="10738191" cy="698634"/>
          </a:xfrm>
        </p:spPr>
        <p:txBody>
          <a:bodyPr>
            <a:noAutofit/>
          </a:bodyPr>
          <a:lstStyle/>
          <a:p>
            <a:pPr marL="0" indent="0">
              <a:buNone/>
            </a:pPr>
            <a:r>
              <a:rPr lang="es-ES" sz="4000" b="1" dirty="0">
                <a:latin typeface="Times New Roman" panose="02020603050405020304" pitchFamily="18" charset="0"/>
                <a:cs typeface="Times New Roman" panose="02020603050405020304" pitchFamily="18" charset="0"/>
              </a:rPr>
              <a:t>Método de selección por torneo</a:t>
            </a:r>
            <a:endParaRPr lang="es-MX" sz="4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CuadroTexto 1"/>
              <p:cNvSpPr txBox="1"/>
              <p:nvPr/>
            </p:nvSpPr>
            <p:spPr>
              <a:xfrm>
                <a:off x="635202" y="1339888"/>
                <a:ext cx="10825277" cy="3853876"/>
              </a:xfrm>
              <a:prstGeom prst="rect">
                <a:avLst/>
              </a:prstGeom>
              <a:noFill/>
            </p:spPr>
            <p:txBody>
              <a:bodyPr wrap="square" rtlCol="0">
                <a:spAutoFit/>
              </a:bodyPr>
              <a:lstStyle/>
              <a:p>
                <a:pPr lvl="1"/>
                <a:endParaRPr lang="en-US" sz="28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La </a:t>
                </a:r>
                <a:r>
                  <a:rPr lang="en-US" sz="2800" dirty="0" err="1">
                    <a:latin typeface="Times New Roman" panose="02020603050405020304" pitchFamily="18" charset="0"/>
                    <a:cs typeface="Times New Roman" panose="02020603050405020304" pitchFamily="18" charset="0"/>
                  </a:rPr>
                  <a:t>función</a:t>
                </a:r>
                <a:r>
                  <a:rPr lang="en-US" sz="2800" dirty="0">
                    <a:latin typeface="Times New Roman" panose="02020603050405020304" pitchFamily="18" charset="0"/>
                    <a:cs typeface="Times New Roman" panose="02020603050405020304" pitchFamily="18" charset="0"/>
                  </a:rPr>
                  <a:t> de </a:t>
                </a:r>
                <a:r>
                  <a:rPr lang="en-US" sz="2800" dirty="0" err="1">
                    <a:latin typeface="Times New Roman" panose="02020603050405020304" pitchFamily="18" charset="0"/>
                    <a:cs typeface="Times New Roman" panose="02020603050405020304" pitchFamily="18" charset="0"/>
                  </a:rPr>
                  <a:t>aptitud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es</a:t>
                </a:r>
                <a:r>
                  <a:rPr lang="en-US" sz="2800" dirty="0">
                    <a:latin typeface="Times New Roman" panose="02020603050405020304" pitchFamily="18" charset="0"/>
                    <a:cs typeface="Times New Roman" panose="02020603050405020304" pitchFamily="18" charset="0"/>
                  </a:rPr>
                  <a:t> la </a:t>
                </a:r>
                <a:r>
                  <a:rPr lang="en-US" sz="2800" dirty="0" err="1">
                    <a:latin typeface="Times New Roman" panose="02020603050405020304" pitchFamily="18" charset="0"/>
                    <a:cs typeface="Times New Roman" panose="02020603050405020304" pitchFamily="18" charset="0"/>
                  </a:rPr>
                  <a:t>siguiente</a:t>
                </a:r>
                <a:r>
                  <a:rPr lang="en-US" sz="2800" dirty="0">
                    <a:latin typeface="Times New Roman" panose="02020603050405020304" pitchFamily="18" charset="0"/>
                    <a:cs typeface="Times New Roman" panose="02020603050405020304" pitchFamily="18" charset="0"/>
                  </a:rPr>
                  <a:t>:</a:t>
                </a:r>
              </a:p>
              <a:p>
                <a:pPr lvl="2"/>
                <a14:m>
                  <m:oMathPara xmlns:m="http://schemas.openxmlformats.org/officeDocument/2006/math">
                    <m:oMathParaPr>
                      <m:jc m:val="center"/>
                    </m:oMathParaPr>
                    <m:oMath xmlns:m="http://schemas.openxmlformats.org/officeDocument/2006/math">
                      <m:r>
                        <a:rPr lang="es-ES" sz="2800" i="1">
                          <a:latin typeface="Cambria Math" panose="02040503050406030204" pitchFamily="18" charset="0"/>
                          <a:cs typeface="Times New Roman" panose="02020603050405020304" pitchFamily="18" charset="0"/>
                        </a:rPr>
                        <m:t>𝑃𝑋</m:t>
                      </m:r>
                      <m:r>
                        <a:rPr lang="es-ES" sz="2800" i="1">
                          <a:latin typeface="Cambria Math" panose="02040503050406030204" pitchFamily="18" charset="0"/>
                          <a:cs typeface="Times New Roman" panose="02020603050405020304" pitchFamily="18" charset="0"/>
                        </a:rPr>
                        <m:t>=</m:t>
                      </m:r>
                      <m:nary>
                        <m:naryPr>
                          <m:chr m:val="∑"/>
                          <m:ctrlPr>
                            <a:rPr lang="es-ES" sz="2800" i="1">
                              <a:latin typeface="Cambria Math" panose="02040503050406030204" pitchFamily="18" charset="0"/>
                              <a:cs typeface="Times New Roman" panose="02020603050405020304" pitchFamily="18" charset="0"/>
                            </a:rPr>
                          </m:ctrlPr>
                        </m:naryPr>
                        <m:sub>
                          <m:r>
                            <m:rPr>
                              <m:brk m:alnAt="23"/>
                            </m:rPr>
                            <a:rPr lang="es-ES" sz="2800" i="1">
                              <a:latin typeface="Cambria Math" panose="02040503050406030204" pitchFamily="18" charset="0"/>
                              <a:cs typeface="Times New Roman" panose="02020603050405020304" pitchFamily="18" charset="0"/>
                            </a:rPr>
                            <m:t>𝑖</m:t>
                          </m:r>
                          <m:r>
                            <a:rPr lang="es-ES" sz="2800" i="1">
                              <a:latin typeface="Cambria Math" panose="02040503050406030204" pitchFamily="18" charset="0"/>
                              <a:cs typeface="Times New Roman" panose="02020603050405020304" pitchFamily="18" charset="0"/>
                            </a:rPr>
                            <m:t>=1</m:t>
                          </m:r>
                        </m:sub>
                        <m:sup>
                          <m:r>
                            <a:rPr lang="es-ES" sz="2800" i="1">
                              <a:latin typeface="Cambria Math" panose="02040503050406030204" pitchFamily="18" charset="0"/>
                              <a:cs typeface="Times New Roman" panose="02020603050405020304" pitchFamily="18" charset="0"/>
                            </a:rPr>
                            <m:t>𝑛</m:t>
                          </m:r>
                        </m:sup>
                        <m:e>
                          <m:sSub>
                            <m:sSubPr>
                              <m:ctrlPr>
                                <a:rPr lang="es-ES" sz="2800" i="1">
                                  <a:latin typeface="Cambria Math" panose="02040503050406030204" pitchFamily="18" charset="0"/>
                                  <a:cs typeface="Times New Roman" panose="02020603050405020304" pitchFamily="18" charset="0"/>
                                </a:rPr>
                              </m:ctrlPr>
                            </m:sSubPr>
                            <m:e>
                              <m:r>
                                <a:rPr lang="es-ES" sz="2800" i="1">
                                  <a:latin typeface="Cambria Math" panose="02040503050406030204" pitchFamily="18" charset="0"/>
                                  <a:cs typeface="Times New Roman" panose="02020603050405020304" pitchFamily="18" charset="0"/>
                                </a:rPr>
                                <m:t>𝑝</m:t>
                              </m:r>
                            </m:e>
                            <m:sub>
                              <m:r>
                                <a:rPr lang="es-ES" sz="2800" i="1">
                                  <a:latin typeface="Cambria Math" panose="02040503050406030204" pitchFamily="18" charset="0"/>
                                  <a:cs typeface="Times New Roman" panose="02020603050405020304" pitchFamily="18" charset="0"/>
                                </a:rPr>
                                <m:t>𝑖</m:t>
                              </m:r>
                            </m:sub>
                          </m:sSub>
                          <m:sSub>
                            <m:sSubPr>
                              <m:ctrlPr>
                                <a:rPr lang="es-ES" sz="2800" i="1">
                                  <a:latin typeface="Cambria Math" panose="02040503050406030204" pitchFamily="18" charset="0"/>
                                  <a:cs typeface="Times New Roman" panose="02020603050405020304" pitchFamily="18" charset="0"/>
                                </a:rPr>
                              </m:ctrlPr>
                            </m:sSubPr>
                            <m:e>
                              <m:r>
                                <a:rPr lang="es-ES" sz="2800" i="1">
                                  <a:latin typeface="Cambria Math" panose="02040503050406030204" pitchFamily="18" charset="0"/>
                                  <a:cs typeface="Times New Roman" panose="02020603050405020304" pitchFamily="18" charset="0"/>
                                </a:rPr>
                                <m:t>𝑥</m:t>
                              </m:r>
                            </m:e>
                            <m:sub>
                              <m:r>
                                <a:rPr lang="es-ES" sz="2800" i="1">
                                  <a:latin typeface="Cambria Math" panose="02040503050406030204" pitchFamily="18" charset="0"/>
                                  <a:cs typeface="Times New Roman" panose="02020603050405020304" pitchFamily="18" charset="0"/>
                                </a:rPr>
                                <m:t>𝑖</m:t>
                              </m:r>
                            </m:sub>
                          </m:sSub>
                        </m:e>
                      </m:nary>
                    </m:oMath>
                  </m:oMathPara>
                </a14:m>
                <a:endParaRPr lang="en-US" sz="28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endParaRPr lang="es-MX" sz="28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s-MX" sz="2800" dirty="0">
                    <a:latin typeface="Times New Roman" panose="02020603050405020304" pitchFamily="18" charset="0"/>
                    <a:cs typeface="Times New Roman" panose="02020603050405020304" pitchFamily="18" charset="0"/>
                  </a:rPr>
                  <a:t>Esta representa el valor (</a:t>
                </a:r>
                <a:r>
                  <a:rPr lang="es-MX" sz="2800" dirty="0" err="1">
                    <a:latin typeface="Times New Roman" panose="02020603050405020304" pitchFamily="18" charset="0"/>
                    <a:cs typeface="Times New Roman" panose="02020603050405020304" pitchFamily="18" charset="0"/>
                  </a:rPr>
                  <a:t>profit</a:t>
                </a:r>
                <a:r>
                  <a:rPr lang="es-MX" sz="2800" dirty="0">
                    <a:latin typeface="Times New Roman" panose="02020603050405020304" pitchFamily="18" charset="0"/>
                    <a:cs typeface="Times New Roman" panose="02020603050405020304" pitchFamily="18" charset="0"/>
                  </a:rPr>
                  <a:t>) de cada cromosoma. Donde </a:t>
                </a:r>
                <a14:m>
                  <m:oMath xmlns:m="http://schemas.openxmlformats.org/officeDocument/2006/math">
                    <m:sSub>
                      <m:sSubPr>
                        <m:ctrlPr>
                          <a:rPr lang="es-ES" sz="2800" i="1">
                            <a:latin typeface="Cambria Math" panose="02040503050406030204" pitchFamily="18" charset="0"/>
                            <a:cs typeface="Times New Roman" panose="02020603050405020304" pitchFamily="18" charset="0"/>
                          </a:rPr>
                        </m:ctrlPr>
                      </m:sSubPr>
                      <m:e>
                        <m:r>
                          <a:rPr lang="es-ES" sz="2800" i="1">
                            <a:latin typeface="Cambria Math" panose="02040503050406030204" pitchFamily="18" charset="0"/>
                            <a:cs typeface="Times New Roman" panose="02020603050405020304" pitchFamily="18" charset="0"/>
                          </a:rPr>
                          <m:t>𝑝</m:t>
                        </m:r>
                      </m:e>
                      <m:sub>
                        <m:r>
                          <a:rPr lang="es-ES" sz="2800" i="1">
                            <a:latin typeface="Cambria Math" panose="02040503050406030204" pitchFamily="18" charset="0"/>
                            <a:cs typeface="Times New Roman" panose="02020603050405020304" pitchFamily="18" charset="0"/>
                          </a:rPr>
                          <m:t>𝑖</m:t>
                        </m:r>
                      </m:sub>
                    </m:sSub>
                  </m:oMath>
                </a14:m>
                <a:r>
                  <a:rPr lang="es-MX" sz="2800" dirty="0">
                    <a:latin typeface="Times New Roman" panose="02020603050405020304" pitchFamily="18" charset="0"/>
                    <a:cs typeface="Times New Roman" panose="02020603050405020304" pitchFamily="18" charset="0"/>
                  </a:rPr>
                  <a:t> es el valor (</a:t>
                </a:r>
                <a:r>
                  <a:rPr lang="es-MX" sz="2800" dirty="0" err="1">
                    <a:latin typeface="Times New Roman" panose="02020603050405020304" pitchFamily="18" charset="0"/>
                    <a:cs typeface="Times New Roman" panose="02020603050405020304" pitchFamily="18" charset="0"/>
                  </a:rPr>
                  <a:t>profit</a:t>
                </a:r>
                <a:r>
                  <a:rPr lang="es-MX" sz="2800" dirty="0">
                    <a:latin typeface="Times New Roman" panose="02020603050405020304" pitchFamily="18" charset="0"/>
                    <a:cs typeface="Times New Roman" panose="02020603050405020304" pitchFamily="18" charset="0"/>
                  </a:rPr>
                  <a:t>) de cada objeto, y </a:t>
                </a:r>
                <a14:m>
                  <m:oMath xmlns:m="http://schemas.openxmlformats.org/officeDocument/2006/math">
                    <m:sSub>
                      <m:sSubPr>
                        <m:ctrlPr>
                          <a:rPr lang="es-ES" sz="2800" i="1">
                            <a:latin typeface="Cambria Math" panose="02040503050406030204" pitchFamily="18" charset="0"/>
                            <a:cs typeface="Times New Roman" panose="02020603050405020304" pitchFamily="18" charset="0"/>
                          </a:rPr>
                        </m:ctrlPr>
                      </m:sSubPr>
                      <m:e>
                        <m:r>
                          <a:rPr lang="es-ES" sz="2800" i="1">
                            <a:latin typeface="Cambria Math" panose="02040503050406030204" pitchFamily="18" charset="0"/>
                            <a:cs typeface="Times New Roman" panose="02020603050405020304" pitchFamily="18" charset="0"/>
                          </a:rPr>
                          <m:t>𝑥</m:t>
                        </m:r>
                      </m:e>
                      <m:sub>
                        <m:r>
                          <a:rPr lang="es-ES" sz="2800" i="1">
                            <a:latin typeface="Cambria Math" panose="02040503050406030204" pitchFamily="18" charset="0"/>
                            <a:cs typeface="Times New Roman" panose="02020603050405020304" pitchFamily="18" charset="0"/>
                          </a:rPr>
                          <m:t>𝑖</m:t>
                        </m:r>
                      </m:sub>
                    </m:sSub>
                  </m:oMath>
                </a14:m>
                <a:r>
                  <a:rPr lang="es-MX" sz="2800" dirty="0">
                    <a:latin typeface="Times New Roman" panose="02020603050405020304" pitchFamily="18" charset="0"/>
                    <a:cs typeface="Times New Roman" panose="02020603050405020304" pitchFamily="18" charset="0"/>
                  </a:rPr>
                  <a:t> es un objeto. Recordar que si </a:t>
                </a:r>
                <a14:m>
                  <m:oMath xmlns:m="http://schemas.openxmlformats.org/officeDocument/2006/math">
                    <m:sSub>
                      <m:sSubPr>
                        <m:ctrlPr>
                          <a:rPr lang="es-ES" sz="2800" i="1">
                            <a:latin typeface="Cambria Math" panose="02040503050406030204" pitchFamily="18" charset="0"/>
                            <a:cs typeface="Times New Roman" panose="02020603050405020304" pitchFamily="18" charset="0"/>
                          </a:rPr>
                        </m:ctrlPr>
                      </m:sSubPr>
                      <m:e>
                        <m:r>
                          <a:rPr lang="es-ES" sz="2800" i="1">
                            <a:latin typeface="Cambria Math" panose="02040503050406030204" pitchFamily="18" charset="0"/>
                            <a:cs typeface="Times New Roman" panose="02020603050405020304" pitchFamily="18" charset="0"/>
                          </a:rPr>
                          <m:t>𝑥</m:t>
                        </m:r>
                      </m:e>
                      <m:sub>
                        <m:r>
                          <a:rPr lang="es-ES" sz="2800" i="1">
                            <a:latin typeface="Cambria Math" panose="02040503050406030204" pitchFamily="18" charset="0"/>
                            <a:cs typeface="Times New Roman" panose="02020603050405020304" pitchFamily="18" charset="0"/>
                          </a:rPr>
                          <m:t>𝑖</m:t>
                        </m:r>
                      </m:sub>
                    </m:sSub>
                    <m:r>
                      <a:rPr lang="es-MX" sz="2800" i="1">
                        <a:latin typeface="Cambria Math" panose="02040503050406030204" pitchFamily="18" charset="0"/>
                        <a:cs typeface="Times New Roman" panose="02020603050405020304" pitchFamily="18" charset="0"/>
                      </a:rPr>
                      <m:t>=1</m:t>
                    </m:r>
                  </m:oMath>
                </a14:m>
                <a:r>
                  <a:rPr lang="es-MX" sz="2800" dirty="0">
                    <a:latin typeface="Times New Roman" panose="02020603050405020304" pitchFamily="18" charset="0"/>
                    <a:cs typeface="Times New Roman" panose="02020603050405020304" pitchFamily="18" charset="0"/>
                  </a:rPr>
                  <a:t> significa que está dentro de la mochila.</a:t>
                </a:r>
              </a:p>
            </p:txBody>
          </p:sp>
        </mc:Choice>
        <mc:Fallback xmlns="">
          <p:sp>
            <p:nvSpPr>
              <p:cNvPr id="2" name="CuadroTexto 1"/>
              <p:cNvSpPr txBox="1">
                <a:spLocks noRot="1" noChangeAspect="1" noMove="1" noResize="1" noEditPoints="1" noAdjustHandles="1" noChangeArrowheads="1" noChangeShapeType="1" noTextEdit="1"/>
              </p:cNvSpPr>
              <p:nvPr/>
            </p:nvSpPr>
            <p:spPr>
              <a:xfrm>
                <a:off x="635202" y="1339888"/>
                <a:ext cx="10825277" cy="3853876"/>
              </a:xfrm>
              <a:prstGeom prst="rect">
                <a:avLst/>
              </a:prstGeom>
              <a:blipFill rotWithShape="0">
                <a:blip r:embed="rId2"/>
                <a:stretch>
                  <a:fillRect r="-732" b="-3481"/>
                </a:stretch>
              </a:blipFill>
            </p:spPr>
            <p:txBody>
              <a:bodyPr/>
              <a:lstStyle/>
              <a:p>
                <a:r>
                  <a:rPr lang="es-MX">
                    <a:noFill/>
                  </a:rPr>
                  <a:t> </a:t>
                </a:r>
              </a:p>
            </p:txBody>
          </p:sp>
        </mc:Fallback>
      </mc:AlternateContent>
    </p:spTree>
    <p:extLst>
      <p:ext uri="{BB962C8B-B14F-4D97-AF65-F5344CB8AC3E}">
        <p14:creationId xmlns:p14="http://schemas.microsoft.com/office/powerpoint/2010/main" val="2000145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2288" y="325664"/>
            <a:ext cx="10738191" cy="698634"/>
          </a:xfrm>
        </p:spPr>
        <p:txBody>
          <a:bodyPr>
            <a:noAutofit/>
          </a:bodyPr>
          <a:lstStyle/>
          <a:p>
            <a:pPr marL="0" indent="0">
              <a:buNone/>
            </a:pPr>
            <a:r>
              <a:rPr lang="es-ES" sz="4000" b="1" dirty="0">
                <a:latin typeface="Times New Roman" panose="02020603050405020304" pitchFamily="18" charset="0"/>
                <a:cs typeface="Times New Roman" panose="02020603050405020304" pitchFamily="18" charset="0"/>
              </a:rPr>
              <a:t>Método de selección por torneo</a:t>
            </a:r>
            <a:endParaRPr lang="es-MX" sz="4000" b="1" dirty="0">
              <a:latin typeface="Times New Roman" panose="02020603050405020304" pitchFamily="18" charset="0"/>
              <a:cs typeface="Times New Roman" panose="02020603050405020304" pitchFamily="18" charset="0"/>
            </a:endParaRPr>
          </a:p>
        </p:txBody>
      </p:sp>
      <p:sp>
        <p:nvSpPr>
          <p:cNvPr id="2" name="CuadroTexto 1"/>
          <p:cNvSpPr txBox="1"/>
          <p:nvPr/>
        </p:nvSpPr>
        <p:spPr>
          <a:xfrm>
            <a:off x="635202" y="1339888"/>
            <a:ext cx="10825277" cy="954107"/>
          </a:xfrm>
          <a:prstGeom prst="rect">
            <a:avLst/>
          </a:prstGeom>
          <a:noFill/>
        </p:spPr>
        <p:txBody>
          <a:bodyPr wrap="square" rtlCol="0">
            <a:spAutoFit/>
          </a:bodyPr>
          <a:lstStyle/>
          <a:p>
            <a:pPr lvl="1"/>
            <a:r>
              <a:rPr lang="en-US" sz="2800" dirty="0" err="1">
                <a:latin typeface="Times New Roman" panose="02020603050405020304" pitchFamily="18" charset="0"/>
                <a:cs typeface="Times New Roman" panose="02020603050405020304" pitchFamily="18" charset="0"/>
              </a:rPr>
              <a:t>Mostrar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resultados</a:t>
            </a:r>
            <a:r>
              <a:rPr lang="en-US" sz="2800" dirty="0">
                <a:latin typeface="Times New Roman" panose="02020603050405020304" pitchFamily="18" charset="0"/>
                <a:cs typeface="Times New Roman" panose="02020603050405020304" pitchFamily="18" charset="0"/>
              </a:rPr>
              <a:t> de la </a:t>
            </a:r>
            <a:r>
              <a:rPr lang="en-US" sz="2800" dirty="0" err="1">
                <a:latin typeface="Times New Roman" panose="02020603050405020304" pitchFamily="18" charset="0"/>
                <a:cs typeface="Times New Roman" panose="02020603050405020304" pitchFamily="18" charset="0"/>
              </a:rPr>
              <a:t>siguiente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manera</a:t>
            </a:r>
            <a:r>
              <a:rPr lang="en-US" sz="2800" dirty="0">
                <a:latin typeface="Times New Roman" panose="02020603050405020304" pitchFamily="18" charset="0"/>
                <a:cs typeface="Times New Roman" panose="02020603050405020304" pitchFamily="18" charset="0"/>
              </a:rPr>
              <a:t>:</a:t>
            </a:r>
          </a:p>
          <a:p>
            <a:pPr lvl="1"/>
            <a:endParaRPr lang="en-US" sz="28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1215046" y="1949779"/>
            <a:ext cx="8268588" cy="4543355"/>
          </a:xfrm>
          <a:prstGeom prst="rect">
            <a:avLst/>
          </a:prstGeom>
        </p:spPr>
      </p:pic>
    </p:spTree>
    <p:extLst>
      <p:ext uri="{BB962C8B-B14F-4D97-AF65-F5344CB8AC3E}">
        <p14:creationId xmlns:p14="http://schemas.microsoft.com/office/powerpoint/2010/main" val="246421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2288" y="325664"/>
            <a:ext cx="10738191" cy="698634"/>
          </a:xfrm>
        </p:spPr>
        <p:txBody>
          <a:bodyPr>
            <a:noAutofit/>
          </a:bodyPr>
          <a:lstStyle/>
          <a:p>
            <a:pPr marL="0" indent="0">
              <a:buNone/>
            </a:pPr>
            <a:r>
              <a:rPr lang="es-ES" sz="4000" b="1" dirty="0">
                <a:latin typeface="Times New Roman" panose="02020603050405020304" pitchFamily="18" charset="0"/>
                <a:cs typeface="Times New Roman" panose="02020603050405020304" pitchFamily="18" charset="0"/>
              </a:rPr>
              <a:t>Método de selección por torneo</a:t>
            </a:r>
            <a:endParaRPr lang="es-MX" sz="4000" b="1" dirty="0">
              <a:latin typeface="Times New Roman" panose="02020603050405020304" pitchFamily="18" charset="0"/>
              <a:cs typeface="Times New Roman" panose="02020603050405020304" pitchFamily="18" charset="0"/>
            </a:endParaRPr>
          </a:p>
        </p:txBody>
      </p:sp>
      <p:sp>
        <p:nvSpPr>
          <p:cNvPr id="2" name="CuadroTexto 1"/>
          <p:cNvSpPr txBox="1"/>
          <p:nvPr/>
        </p:nvSpPr>
        <p:spPr>
          <a:xfrm>
            <a:off x="635202" y="1339888"/>
            <a:ext cx="10825277" cy="954107"/>
          </a:xfrm>
          <a:prstGeom prst="rect">
            <a:avLst/>
          </a:prstGeom>
          <a:noFill/>
        </p:spPr>
        <p:txBody>
          <a:bodyPr wrap="square" rtlCol="0">
            <a:spAutoFit/>
          </a:bodyPr>
          <a:lstStyle/>
          <a:p>
            <a:pPr lvl="1"/>
            <a:r>
              <a:rPr lang="en-US" sz="2800" dirty="0" err="1">
                <a:latin typeface="Times New Roman" panose="02020603050405020304" pitchFamily="18" charset="0"/>
                <a:cs typeface="Times New Roman" panose="02020603050405020304" pitchFamily="18" charset="0"/>
              </a:rPr>
              <a:t>Mostrar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resultados</a:t>
            </a:r>
            <a:r>
              <a:rPr lang="en-US" sz="2800" dirty="0">
                <a:latin typeface="Times New Roman" panose="02020603050405020304" pitchFamily="18" charset="0"/>
                <a:cs typeface="Times New Roman" panose="02020603050405020304" pitchFamily="18" charset="0"/>
              </a:rPr>
              <a:t> de la </a:t>
            </a:r>
            <a:r>
              <a:rPr lang="en-US" sz="2800" dirty="0" err="1">
                <a:latin typeface="Times New Roman" panose="02020603050405020304" pitchFamily="18" charset="0"/>
                <a:cs typeface="Times New Roman" panose="02020603050405020304" pitchFamily="18" charset="0"/>
              </a:rPr>
              <a:t>siguiente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manera</a:t>
            </a:r>
            <a:r>
              <a:rPr lang="en-US" sz="2800" dirty="0">
                <a:latin typeface="Times New Roman" panose="02020603050405020304" pitchFamily="18" charset="0"/>
                <a:cs typeface="Times New Roman" panose="02020603050405020304" pitchFamily="18" charset="0"/>
              </a:rPr>
              <a:t>:</a:t>
            </a:r>
          </a:p>
          <a:p>
            <a:pPr lvl="1"/>
            <a:endParaRPr lang="en-US" sz="28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rotWithShape="1">
          <a:blip r:embed="rId2"/>
          <a:srcRect t="89038"/>
          <a:stretch/>
        </p:blipFill>
        <p:spPr>
          <a:xfrm>
            <a:off x="1345674" y="2044977"/>
            <a:ext cx="9373863" cy="564607"/>
          </a:xfrm>
          <a:prstGeom prst="rect">
            <a:avLst/>
          </a:prstGeom>
        </p:spPr>
      </p:pic>
      <p:pic>
        <p:nvPicPr>
          <p:cNvPr id="5" name="Imagen 4"/>
          <p:cNvPicPr>
            <a:picLocks noChangeAspect="1"/>
          </p:cNvPicPr>
          <p:nvPr/>
        </p:nvPicPr>
        <p:blipFill>
          <a:blip r:embed="rId3"/>
          <a:stretch>
            <a:fillRect/>
          </a:stretch>
        </p:blipFill>
        <p:spPr>
          <a:xfrm>
            <a:off x="1009745" y="2806271"/>
            <a:ext cx="10704152" cy="1574140"/>
          </a:xfrm>
          <a:prstGeom prst="rect">
            <a:avLst/>
          </a:prstGeom>
        </p:spPr>
      </p:pic>
    </p:spTree>
    <p:extLst>
      <p:ext uri="{BB962C8B-B14F-4D97-AF65-F5344CB8AC3E}">
        <p14:creationId xmlns:p14="http://schemas.microsoft.com/office/powerpoint/2010/main" val="100644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2288" y="325664"/>
            <a:ext cx="10738191" cy="698634"/>
          </a:xfrm>
        </p:spPr>
        <p:txBody>
          <a:bodyPr>
            <a:noAutofit/>
          </a:bodyPr>
          <a:lstStyle/>
          <a:p>
            <a:pPr marL="0" indent="0">
              <a:buNone/>
            </a:pPr>
            <a:r>
              <a:rPr lang="es-ES" sz="4000" b="1" dirty="0">
                <a:latin typeface="Times New Roman" panose="02020603050405020304" pitchFamily="18" charset="0"/>
                <a:cs typeface="Times New Roman" panose="02020603050405020304" pitchFamily="18" charset="0"/>
              </a:rPr>
              <a:t>Método de selección por torneo</a:t>
            </a:r>
            <a:endParaRPr lang="es-MX" sz="4000" b="1" dirty="0">
              <a:latin typeface="Times New Roman" panose="02020603050405020304" pitchFamily="18" charset="0"/>
              <a:cs typeface="Times New Roman" panose="02020603050405020304" pitchFamily="18" charset="0"/>
            </a:endParaRPr>
          </a:p>
        </p:txBody>
      </p:sp>
      <p:sp>
        <p:nvSpPr>
          <p:cNvPr id="2" name="CuadroTexto 1"/>
          <p:cNvSpPr txBox="1"/>
          <p:nvPr/>
        </p:nvSpPr>
        <p:spPr>
          <a:xfrm>
            <a:off x="635202" y="1209257"/>
            <a:ext cx="10825277" cy="954107"/>
          </a:xfrm>
          <a:prstGeom prst="rect">
            <a:avLst/>
          </a:prstGeom>
          <a:noFill/>
        </p:spPr>
        <p:txBody>
          <a:bodyPr wrap="square" rtlCol="0">
            <a:spAutoFit/>
          </a:bodyPr>
          <a:lstStyle/>
          <a:p>
            <a:pPr lvl="1"/>
            <a:r>
              <a:rPr lang="en-US" sz="2800" dirty="0" err="1">
                <a:latin typeface="Times New Roman" panose="02020603050405020304" pitchFamily="18" charset="0"/>
                <a:cs typeface="Times New Roman" panose="02020603050405020304" pitchFamily="18" charset="0"/>
              </a:rPr>
              <a:t>Mostrar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resultados</a:t>
            </a:r>
            <a:r>
              <a:rPr lang="en-US" sz="2800" dirty="0">
                <a:latin typeface="Times New Roman" panose="02020603050405020304" pitchFamily="18" charset="0"/>
                <a:cs typeface="Times New Roman" panose="02020603050405020304" pitchFamily="18" charset="0"/>
              </a:rPr>
              <a:t> de la </a:t>
            </a:r>
            <a:r>
              <a:rPr lang="en-US" sz="2800" dirty="0" err="1">
                <a:latin typeface="Times New Roman" panose="02020603050405020304" pitchFamily="18" charset="0"/>
                <a:cs typeface="Times New Roman" panose="02020603050405020304" pitchFamily="18" charset="0"/>
              </a:rPr>
              <a:t>siguiente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manera</a:t>
            </a:r>
            <a:r>
              <a:rPr lang="en-US" sz="2800" dirty="0">
                <a:latin typeface="Times New Roman" panose="02020603050405020304" pitchFamily="18" charset="0"/>
                <a:cs typeface="Times New Roman" panose="02020603050405020304" pitchFamily="18" charset="0"/>
              </a:rPr>
              <a:t>:</a:t>
            </a:r>
          </a:p>
          <a:p>
            <a:pPr lvl="1"/>
            <a:endParaRPr lang="en-US" sz="2800" dirty="0">
              <a:latin typeface="Times New Roman" panose="02020603050405020304" pitchFamily="18" charset="0"/>
              <a:cs typeface="Times New Roman" panose="02020603050405020304" pitchFamily="18" charset="0"/>
            </a:endParaRPr>
          </a:p>
        </p:txBody>
      </p:sp>
      <p:pic>
        <p:nvPicPr>
          <p:cNvPr id="6" name="Imagen 5"/>
          <p:cNvPicPr>
            <a:picLocks noChangeAspect="1"/>
          </p:cNvPicPr>
          <p:nvPr/>
        </p:nvPicPr>
        <p:blipFill rotWithShape="1">
          <a:blip r:embed="rId2"/>
          <a:srcRect b="43393"/>
          <a:stretch/>
        </p:blipFill>
        <p:spPr>
          <a:xfrm>
            <a:off x="890282" y="3021870"/>
            <a:ext cx="10402201" cy="2786748"/>
          </a:xfrm>
          <a:prstGeom prst="rect">
            <a:avLst/>
          </a:prstGeom>
        </p:spPr>
      </p:pic>
      <p:pic>
        <p:nvPicPr>
          <p:cNvPr id="7" name="Imagen 6"/>
          <p:cNvPicPr>
            <a:picLocks noChangeAspect="1"/>
          </p:cNvPicPr>
          <p:nvPr/>
        </p:nvPicPr>
        <p:blipFill rotWithShape="1">
          <a:blip r:embed="rId3"/>
          <a:srcRect t="33613"/>
          <a:stretch/>
        </p:blipFill>
        <p:spPr>
          <a:xfrm>
            <a:off x="1008877" y="1882803"/>
            <a:ext cx="10704152" cy="1045028"/>
          </a:xfrm>
          <a:prstGeom prst="rect">
            <a:avLst/>
          </a:prstGeom>
        </p:spPr>
      </p:pic>
    </p:spTree>
    <p:extLst>
      <p:ext uri="{BB962C8B-B14F-4D97-AF65-F5344CB8AC3E}">
        <p14:creationId xmlns:p14="http://schemas.microsoft.com/office/powerpoint/2010/main" val="228675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2288" y="325664"/>
            <a:ext cx="10738191" cy="698634"/>
          </a:xfrm>
        </p:spPr>
        <p:txBody>
          <a:bodyPr>
            <a:noAutofit/>
          </a:bodyPr>
          <a:lstStyle/>
          <a:p>
            <a:pPr marL="0" indent="0">
              <a:buNone/>
            </a:pPr>
            <a:r>
              <a:rPr lang="es-ES" sz="4000" b="1" dirty="0">
                <a:latin typeface="Times New Roman" panose="02020603050405020304" pitchFamily="18" charset="0"/>
                <a:cs typeface="Times New Roman" panose="02020603050405020304" pitchFamily="18" charset="0"/>
              </a:rPr>
              <a:t>Método de selección por torneo</a:t>
            </a:r>
            <a:endParaRPr lang="es-MX" sz="4000" b="1" dirty="0">
              <a:latin typeface="Times New Roman" panose="02020603050405020304" pitchFamily="18" charset="0"/>
              <a:cs typeface="Times New Roman" panose="02020603050405020304" pitchFamily="18" charset="0"/>
            </a:endParaRPr>
          </a:p>
        </p:txBody>
      </p:sp>
      <p:sp>
        <p:nvSpPr>
          <p:cNvPr id="2" name="CuadroTexto 1"/>
          <p:cNvSpPr txBox="1"/>
          <p:nvPr/>
        </p:nvSpPr>
        <p:spPr>
          <a:xfrm>
            <a:off x="635202" y="1209257"/>
            <a:ext cx="10825277" cy="954107"/>
          </a:xfrm>
          <a:prstGeom prst="rect">
            <a:avLst/>
          </a:prstGeom>
          <a:noFill/>
        </p:spPr>
        <p:txBody>
          <a:bodyPr wrap="square" rtlCol="0">
            <a:spAutoFit/>
          </a:bodyPr>
          <a:lstStyle/>
          <a:p>
            <a:pPr lvl="1"/>
            <a:r>
              <a:rPr lang="en-US" sz="2800" dirty="0" err="1">
                <a:latin typeface="Times New Roman" panose="02020603050405020304" pitchFamily="18" charset="0"/>
                <a:cs typeface="Times New Roman" panose="02020603050405020304" pitchFamily="18" charset="0"/>
              </a:rPr>
              <a:t>Mostrar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resultados</a:t>
            </a:r>
            <a:r>
              <a:rPr lang="en-US" sz="2800" dirty="0">
                <a:latin typeface="Times New Roman" panose="02020603050405020304" pitchFamily="18" charset="0"/>
                <a:cs typeface="Times New Roman" panose="02020603050405020304" pitchFamily="18" charset="0"/>
              </a:rPr>
              <a:t> de la </a:t>
            </a:r>
            <a:r>
              <a:rPr lang="en-US" sz="2800" dirty="0" err="1">
                <a:latin typeface="Times New Roman" panose="02020603050405020304" pitchFamily="18" charset="0"/>
                <a:cs typeface="Times New Roman" panose="02020603050405020304" pitchFamily="18" charset="0"/>
              </a:rPr>
              <a:t>siguiente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manera</a:t>
            </a:r>
            <a:r>
              <a:rPr lang="en-US" sz="2800" dirty="0">
                <a:latin typeface="Times New Roman" panose="02020603050405020304" pitchFamily="18" charset="0"/>
                <a:cs typeface="Times New Roman" panose="02020603050405020304" pitchFamily="18" charset="0"/>
              </a:rPr>
              <a:t>:</a:t>
            </a:r>
          </a:p>
          <a:p>
            <a:pPr lvl="1"/>
            <a:endParaRPr lang="en-US" sz="2800" dirty="0">
              <a:latin typeface="Times New Roman" panose="02020603050405020304" pitchFamily="18" charset="0"/>
              <a:cs typeface="Times New Roman" panose="02020603050405020304" pitchFamily="18" charset="0"/>
            </a:endParaRPr>
          </a:p>
        </p:txBody>
      </p:sp>
      <p:pic>
        <p:nvPicPr>
          <p:cNvPr id="7" name="Imagen 6"/>
          <p:cNvPicPr>
            <a:picLocks noChangeAspect="1"/>
          </p:cNvPicPr>
          <p:nvPr/>
        </p:nvPicPr>
        <p:blipFill rotWithShape="1">
          <a:blip r:embed="rId2"/>
          <a:srcRect t="33613"/>
          <a:stretch/>
        </p:blipFill>
        <p:spPr>
          <a:xfrm>
            <a:off x="1008877" y="1882803"/>
            <a:ext cx="10704152" cy="1045028"/>
          </a:xfrm>
          <a:prstGeom prst="rect">
            <a:avLst/>
          </a:prstGeom>
        </p:spPr>
      </p:pic>
      <p:pic>
        <p:nvPicPr>
          <p:cNvPr id="4" name="Imagen 3"/>
          <p:cNvPicPr>
            <a:picLocks noChangeAspect="1"/>
          </p:cNvPicPr>
          <p:nvPr/>
        </p:nvPicPr>
        <p:blipFill rotWithShape="1">
          <a:blip r:embed="rId3"/>
          <a:srcRect b="24093"/>
          <a:stretch/>
        </p:blipFill>
        <p:spPr>
          <a:xfrm>
            <a:off x="987722" y="3021869"/>
            <a:ext cx="5060118" cy="3187342"/>
          </a:xfrm>
          <a:prstGeom prst="rect">
            <a:avLst/>
          </a:prstGeom>
        </p:spPr>
      </p:pic>
    </p:spTree>
    <p:extLst>
      <p:ext uri="{BB962C8B-B14F-4D97-AF65-F5344CB8AC3E}">
        <p14:creationId xmlns:p14="http://schemas.microsoft.com/office/powerpoint/2010/main" val="28747562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4978</TotalTime>
  <Words>385</Words>
  <Application>Microsoft Macintosh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Times New Roman</vt:lpstr>
      <vt:lpstr>Tema de Office</vt:lpstr>
      <vt:lpstr>U2. Terminología y operadores. Parte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Bienvenidos</dc:title>
  <dc:creator>Cuenta Microsoft</dc:creator>
  <cp:lastModifiedBy>david roldan</cp:lastModifiedBy>
  <cp:revision>384</cp:revision>
  <dcterms:created xsi:type="dcterms:W3CDTF">2022-09-14T14:55:50Z</dcterms:created>
  <dcterms:modified xsi:type="dcterms:W3CDTF">2023-10-03T17:03:04Z</dcterms:modified>
</cp:coreProperties>
</file>