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7245" y="4476199"/>
            <a:ext cx="9283338" cy="928891"/>
          </a:xfrm>
        </p:spPr>
        <p:txBody>
          <a:bodyPr>
            <a:normAutofit/>
          </a:bodyPr>
          <a:lstStyle/>
          <a:p>
            <a:r>
              <a:rPr lang="es-E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U4. GLC con arboles </a:t>
            </a:r>
            <a:r>
              <a:rPr lang="es-ES" sz="4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If-then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7974" y="5529937"/>
            <a:ext cx="7684394" cy="705395"/>
          </a:xfrm>
        </p:spPr>
        <p:txBody>
          <a:bodyPr/>
          <a:lstStyle/>
          <a:p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002341" y="2137888"/>
                <a:ext cx="253619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Prueba 1</a:t>
                </a:r>
              </a:p>
              <a:p>
                <a:endParaRPr lang="es-ES" sz="28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2137888"/>
                <a:ext cx="2536198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4808" t="-18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7728864" y="143249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94967" y="292584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728864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10132430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219307" y="411526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412382" y="411526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753502" y="411526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5" idx="3"/>
            <a:endCxn id="6" idx="7"/>
          </p:cNvCxnSpPr>
          <p:nvPr/>
        </p:nvCxnSpPr>
        <p:spPr>
          <a:xfrm flipH="1">
            <a:off x="6115991" y="2049453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4"/>
            <a:endCxn id="7" idx="0"/>
          </p:cNvCxnSpPr>
          <p:nvPr/>
        </p:nvCxnSpPr>
        <p:spPr>
          <a:xfrm>
            <a:off x="8151230" y="2155306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5"/>
            <a:endCxn id="8" idx="1"/>
          </p:cNvCxnSpPr>
          <p:nvPr/>
        </p:nvCxnSpPr>
        <p:spPr>
          <a:xfrm>
            <a:off x="8449888" y="2049453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901145" y="3497716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808626" y="3648655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53783" y="3530854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232370" y="51761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5423270" y="517618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6766565" y="517618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168650" y="364865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54796" y="3667419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9" idx="4"/>
            <a:endCxn id="18" idx="0"/>
          </p:cNvCxnSpPr>
          <p:nvPr/>
        </p:nvCxnSpPr>
        <p:spPr>
          <a:xfrm>
            <a:off x="4641673" y="4838079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4"/>
            <a:endCxn id="19" idx="0"/>
          </p:cNvCxnSpPr>
          <p:nvPr/>
        </p:nvCxnSpPr>
        <p:spPr>
          <a:xfrm>
            <a:off x="5834748" y="4838078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1" idx="4"/>
            <a:endCxn id="20" idx="0"/>
          </p:cNvCxnSpPr>
          <p:nvPr/>
        </p:nvCxnSpPr>
        <p:spPr>
          <a:xfrm>
            <a:off x="7175868" y="4838077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746284" y="515741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27" name="Elipse 26"/>
          <p:cNvSpPr/>
          <p:nvPr/>
        </p:nvSpPr>
        <p:spPr>
          <a:xfrm>
            <a:off x="10132430" y="519494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48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76705" y="2333284"/>
                <a:ext cx="3120238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Prueba 1</a:t>
                </a:r>
              </a:p>
              <a:p>
                <a:endParaRPr lang="es-ES" sz="28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2</a:t>
                </a:r>
                <a:endParaRPr lang="es-ES" sz="28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5" y="2333284"/>
                <a:ext cx="3120238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3906" t="-21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6100353" y="162408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66456" y="311743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6100353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8503919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7310844" y="428809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8503919" y="4288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9845039" y="428809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5" idx="3"/>
            <a:endCxn id="6" idx="7"/>
          </p:cNvCxnSpPr>
          <p:nvPr/>
        </p:nvCxnSpPr>
        <p:spPr>
          <a:xfrm flipH="1">
            <a:off x="4487480" y="224104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4"/>
            <a:endCxn id="7" idx="0"/>
          </p:cNvCxnSpPr>
          <p:nvPr/>
        </p:nvCxnSpPr>
        <p:spPr>
          <a:xfrm>
            <a:off x="6522719" y="234689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5"/>
            <a:endCxn id="8" idx="1"/>
          </p:cNvCxnSpPr>
          <p:nvPr/>
        </p:nvCxnSpPr>
        <p:spPr>
          <a:xfrm>
            <a:off x="6821377" y="224104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3"/>
            <a:endCxn id="9" idx="7"/>
          </p:cNvCxnSpPr>
          <p:nvPr/>
        </p:nvCxnSpPr>
        <p:spPr>
          <a:xfrm flipH="1">
            <a:off x="8031868" y="373439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4"/>
            <a:endCxn id="10" idx="0"/>
          </p:cNvCxnSpPr>
          <p:nvPr/>
        </p:nvCxnSpPr>
        <p:spPr>
          <a:xfrm>
            <a:off x="8926285" y="384024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8" idx="5"/>
            <a:endCxn id="11" idx="1"/>
          </p:cNvCxnSpPr>
          <p:nvPr/>
        </p:nvCxnSpPr>
        <p:spPr>
          <a:xfrm>
            <a:off x="9224943" y="373439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3907" y="534901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8514807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9858102" y="534901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1" name="Elipse 20"/>
          <p:cNvSpPr/>
          <p:nvPr/>
        </p:nvSpPr>
        <p:spPr>
          <a:xfrm>
            <a:off x="3766456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22" name="Elipse 21"/>
          <p:cNvSpPr/>
          <p:nvPr/>
        </p:nvSpPr>
        <p:spPr>
          <a:xfrm>
            <a:off x="6100353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23" name="Conector recto de flecha 22"/>
          <p:cNvCxnSpPr>
            <a:stCxn id="6" idx="4"/>
            <a:endCxn id="21" idx="0"/>
          </p:cNvCxnSpPr>
          <p:nvPr/>
        </p:nvCxnSpPr>
        <p:spPr>
          <a:xfrm>
            <a:off x="4188822" y="384024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7" idx="4"/>
          </p:cNvCxnSpPr>
          <p:nvPr/>
        </p:nvCxnSpPr>
        <p:spPr>
          <a:xfrm>
            <a:off x="6522719" y="384024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9" idx="4"/>
            <a:endCxn id="18" idx="0"/>
          </p:cNvCxnSpPr>
          <p:nvPr/>
        </p:nvCxnSpPr>
        <p:spPr>
          <a:xfrm>
            <a:off x="7733210" y="501090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4"/>
            <a:endCxn id="19" idx="0"/>
          </p:cNvCxnSpPr>
          <p:nvPr/>
        </p:nvCxnSpPr>
        <p:spPr>
          <a:xfrm>
            <a:off x="8926285" y="501090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1" idx="4"/>
            <a:endCxn id="20" idx="0"/>
          </p:cNvCxnSpPr>
          <p:nvPr/>
        </p:nvCxnSpPr>
        <p:spPr>
          <a:xfrm>
            <a:off x="10267405" y="501090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807333" y="1410177"/>
                <a:ext cx="5375754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lenguaje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sigue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siendo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ambiguo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Segundo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33" y="1410177"/>
                <a:ext cx="5375754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2268" t="-1261" b="-2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305006" y="1907403"/>
                <a:ext cx="529481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06" y="1907403"/>
                <a:ext cx="5294811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2301" t="-2506" b="-54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002341" y="1746001"/>
                <a:ext cx="293137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2.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1746001"/>
                <a:ext cx="2931372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4158" t="-15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6448697" y="162408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4114800" y="311743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0" name="Elipse 29"/>
          <p:cNvSpPr/>
          <p:nvPr/>
        </p:nvSpPr>
        <p:spPr>
          <a:xfrm>
            <a:off x="6448697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8852263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2" name="Elipse 31"/>
          <p:cNvSpPr/>
          <p:nvPr/>
        </p:nvSpPr>
        <p:spPr>
          <a:xfrm>
            <a:off x="7659188" y="428809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3" name="Elipse 32"/>
          <p:cNvSpPr/>
          <p:nvPr/>
        </p:nvSpPr>
        <p:spPr>
          <a:xfrm>
            <a:off x="8852263" y="4288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34" name="Elipse 33"/>
          <p:cNvSpPr/>
          <p:nvPr/>
        </p:nvSpPr>
        <p:spPr>
          <a:xfrm>
            <a:off x="10193383" y="428809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35" name="Conector recto de flecha 34"/>
          <p:cNvCxnSpPr>
            <a:stCxn id="28" idx="3"/>
            <a:endCxn id="29" idx="7"/>
          </p:cNvCxnSpPr>
          <p:nvPr/>
        </p:nvCxnSpPr>
        <p:spPr>
          <a:xfrm flipH="1">
            <a:off x="4835824" y="224104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4"/>
            <a:endCxn id="30" idx="0"/>
          </p:cNvCxnSpPr>
          <p:nvPr/>
        </p:nvCxnSpPr>
        <p:spPr>
          <a:xfrm>
            <a:off x="6871063" y="234689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8" idx="5"/>
            <a:endCxn id="31" idx="1"/>
          </p:cNvCxnSpPr>
          <p:nvPr/>
        </p:nvCxnSpPr>
        <p:spPr>
          <a:xfrm>
            <a:off x="7169721" y="224104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31" idx="3"/>
            <a:endCxn id="32" idx="7"/>
          </p:cNvCxnSpPr>
          <p:nvPr/>
        </p:nvCxnSpPr>
        <p:spPr>
          <a:xfrm flipH="1">
            <a:off x="8380212" y="373439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1" idx="4"/>
            <a:endCxn id="33" idx="0"/>
          </p:cNvCxnSpPr>
          <p:nvPr/>
        </p:nvCxnSpPr>
        <p:spPr>
          <a:xfrm>
            <a:off x="9274629" y="384024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31" idx="5"/>
            <a:endCxn id="34" idx="1"/>
          </p:cNvCxnSpPr>
          <p:nvPr/>
        </p:nvCxnSpPr>
        <p:spPr>
          <a:xfrm>
            <a:off x="9573287" y="373439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7672251" y="534901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8863151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43" name="Elipse 42"/>
          <p:cNvSpPr/>
          <p:nvPr/>
        </p:nvSpPr>
        <p:spPr>
          <a:xfrm>
            <a:off x="10206446" y="534901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44" name="Elipse 43"/>
          <p:cNvSpPr/>
          <p:nvPr/>
        </p:nvSpPr>
        <p:spPr>
          <a:xfrm>
            <a:off x="4114800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45" name="Elipse 44"/>
          <p:cNvSpPr/>
          <p:nvPr/>
        </p:nvSpPr>
        <p:spPr>
          <a:xfrm>
            <a:off x="6448697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46" name="Conector recto de flecha 45"/>
          <p:cNvCxnSpPr>
            <a:stCxn id="29" idx="4"/>
            <a:endCxn id="44" idx="0"/>
          </p:cNvCxnSpPr>
          <p:nvPr/>
        </p:nvCxnSpPr>
        <p:spPr>
          <a:xfrm>
            <a:off x="4537166" y="384024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0" idx="4"/>
          </p:cNvCxnSpPr>
          <p:nvPr/>
        </p:nvCxnSpPr>
        <p:spPr>
          <a:xfrm>
            <a:off x="6871063" y="384024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32" idx="4"/>
            <a:endCxn id="41" idx="0"/>
          </p:cNvCxnSpPr>
          <p:nvPr/>
        </p:nvCxnSpPr>
        <p:spPr>
          <a:xfrm>
            <a:off x="8081554" y="501090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3" idx="4"/>
            <a:endCxn id="42" idx="0"/>
          </p:cNvCxnSpPr>
          <p:nvPr/>
        </p:nvCxnSpPr>
        <p:spPr>
          <a:xfrm>
            <a:off x="9274629" y="501090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4" idx="4"/>
            <a:endCxn id="43" idx="0"/>
          </p:cNvCxnSpPr>
          <p:nvPr/>
        </p:nvCxnSpPr>
        <p:spPr>
          <a:xfrm>
            <a:off x="10615749" y="501090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002341" y="2137888"/>
                <a:ext cx="253619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2137888"/>
                <a:ext cx="2536198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4808" t="-16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7728864" y="143249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94967" y="292584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728864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10132430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219307" y="411526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412382" y="411526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753502" y="411526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5" idx="3"/>
            <a:endCxn id="6" idx="7"/>
          </p:cNvCxnSpPr>
          <p:nvPr/>
        </p:nvCxnSpPr>
        <p:spPr>
          <a:xfrm flipH="1">
            <a:off x="6115991" y="2049453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4"/>
            <a:endCxn id="7" idx="0"/>
          </p:cNvCxnSpPr>
          <p:nvPr/>
        </p:nvCxnSpPr>
        <p:spPr>
          <a:xfrm>
            <a:off x="8151230" y="2155306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5"/>
            <a:endCxn id="8" idx="1"/>
          </p:cNvCxnSpPr>
          <p:nvPr/>
        </p:nvCxnSpPr>
        <p:spPr>
          <a:xfrm>
            <a:off x="8449888" y="2049453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901145" y="3497716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808626" y="3648655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53783" y="3530854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232370" y="51761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5423270" y="517618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6766565" y="517618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168650" y="364865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54796" y="3667419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9" idx="4"/>
            <a:endCxn id="18" idx="0"/>
          </p:cNvCxnSpPr>
          <p:nvPr/>
        </p:nvCxnSpPr>
        <p:spPr>
          <a:xfrm>
            <a:off x="4641673" y="4838079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4"/>
            <a:endCxn id="19" idx="0"/>
          </p:cNvCxnSpPr>
          <p:nvPr/>
        </p:nvCxnSpPr>
        <p:spPr>
          <a:xfrm>
            <a:off x="5834748" y="4838078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1" idx="4"/>
            <a:endCxn id="20" idx="0"/>
          </p:cNvCxnSpPr>
          <p:nvPr/>
        </p:nvCxnSpPr>
        <p:spPr>
          <a:xfrm>
            <a:off x="7175868" y="4838077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746284" y="515741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27" name="Elipse 26"/>
          <p:cNvSpPr/>
          <p:nvPr/>
        </p:nvSpPr>
        <p:spPr>
          <a:xfrm>
            <a:off x="10132430" y="519494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65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1710" y="1554411"/>
            <a:ext cx="10014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lenguaje aún es ambiguo.</a:t>
            </a: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Actividad. Diseñar una GLC para la expresión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–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no sea ambigua.</a:t>
            </a:r>
          </a:p>
        </p:txBody>
      </p:sp>
    </p:spTree>
    <p:extLst>
      <p:ext uri="{BB962C8B-B14F-4D97-AF65-F5344CB8AC3E}">
        <p14:creationId xmlns:p14="http://schemas.microsoft.com/office/powerpoint/2010/main" val="38769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4953" y="2746649"/>
            <a:ext cx="243021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26492" y="1458272"/>
            <a:ext cx="100589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Recordemos que…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gramática libre de contexto G es un grupo de producciones (instrucciones) que nos indican como generar oraciones (reglas).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Mientras que un lenguaje libre de contexto L(G) es el conjunto de oraciones (reglas) generadas por la gramática libre de contexto G.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26491" y="1458272"/>
                <a:ext cx="1056402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 aquellas gramáticas en la cual existen múltiples derivaciones hacía la izquierda o derecha.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ejemplo. Diseñar las reglas para la siguiente expresión: </a:t>
                </a:r>
                <a:r>
                  <a:rPr lang="es-E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- a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utilizando las siguientes producciones.</a:t>
                </a:r>
              </a:p>
              <a:p>
                <a:endParaRPr lang="es-ES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" y="1458272"/>
                <a:ext cx="10564023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039" t="-1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530692" y="1458272"/>
                <a:ext cx="5678515" cy="565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segunda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2" y="1458272"/>
                <a:ext cx="5678515" cy="5651740"/>
              </a:xfrm>
              <a:prstGeom prst="rect">
                <a:avLst/>
              </a:prstGeom>
              <a:blipFill rotWithShape="0">
                <a:blip r:embed="rId2"/>
                <a:stretch>
                  <a:fillRect l="-21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435633" y="1950710"/>
                <a:ext cx="556477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- a</a:t>
                </a: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33" y="1950710"/>
                <a:ext cx="5564778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2300" t="-15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833251" y="1656685"/>
                <a:ext cx="296369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51" y="1656685"/>
                <a:ext cx="2963693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4321" t="-25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6161317" y="150216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827420" y="299551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6161317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8564883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7371808" y="416617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8564883" y="416617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9906003" y="416617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4" idx="3"/>
            <a:endCxn id="6" idx="7"/>
          </p:cNvCxnSpPr>
          <p:nvPr/>
        </p:nvCxnSpPr>
        <p:spPr>
          <a:xfrm flipH="1">
            <a:off x="4548444" y="211912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4"/>
            <a:endCxn id="7" idx="0"/>
          </p:cNvCxnSpPr>
          <p:nvPr/>
        </p:nvCxnSpPr>
        <p:spPr>
          <a:xfrm>
            <a:off x="6583683" y="222497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" idx="5"/>
            <a:endCxn id="8" idx="1"/>
          </p:cNvCxnSpPr>
          <p:nvPr/>
        </p:nvCxnSpPr>
        <p:spPr>
          <a:xfrm>
            <a:off x="6882341" y="211912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8" idx="3"/>
            <a:endCxn id="9" idx="7"/>
          </p:cNvCxnSpPr>
          <p:nvPr/>
        </p:nvCxnSpPr>
        <p:spPr>
          <a:xfrm flipH="1">
            <a:off x="8092832" y="361247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4"/>
            <a:endCxn id="10" idx="0"/>
          </p:cNvCxnSpPr>
          <p:nvPr/>
        </p:nvCxnSpPr>
        <p:spPr>
          <a:xfrm>
            <a:off x="8987249" y="371832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5"/>
            <a:endCxn id="11" idx="1"/>
          </p:cNvCxnSpPr>
          <p:nvPr/>
        </p:nvCxnSpPr>
        <p:spPr>
          <a:xfrm>
            <a:off x="9285907" y="361247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384871" y="5227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8575771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9919066" y="522709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3827420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6161317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33" name="Conector recto de flecha 32"/>
          <p:cNvCxnSpPr>
            <a:stCxn id="6" idx="4"/>
            <a:endCxn id="30" idx="0"/>
          </p:cNvCxnSpPr>
          <p:nvPr/>
        </p:nvCxnSpPr>
        <p:spPr>
          <a:xfrm>
            <a:off x="4249786" y="371832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7" idx="4"/>
          </p:cNvCxnSpPr>
          <p:nvPr/>
        </p:nvCxnSpPr>
        <p:spPr>
          <a:xfrm>
            <a:off x="6583683" y="371832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4"/>
            <a:endCxn id="27" idx="0"/>
          </p:cNvCxnSpPr>
          <p:nvPr/>
        </p:nvCxnSpPr>
        <p:spPr>
          <a:xfrm>
            <a:off x="7794174" y="488898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0" idx="4"/>
            <a:endCxn id="28" idx="0"/>
          </p:cNvCxnSpPr>
          <p:nvPr/>
        </p:nvCxnSpPr>
        <p:spPr>
          <a:xfrm>
            <a:off x="8987249" y="488898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4"/>
            <a:endCxn id="29" idx="0"/>
          </p:cNvCxnSpPr>
          <p:nvPr/>
        </p:nvCxnSpPr>
        <p:spPr>
          <a:xfrm>
            <a:off x="10328369" y="488898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73065" y="1795049"/>
                <a:ext cx="24128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65" y="1795049"/>
                <a:ext cx="241281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5303" t="-2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7519858" y="150216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85961" y="299551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519858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9923424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010301" y="418493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203376" y="418493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544496" y="418493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4" idx="3"/>
            <a:endCxn id="6" idx="7"/>
          </p:cNvCxnSpPr>
          <p:nvPr/>
        </p:nvCxnSpPr>
        <p:spPr>
          <a:xfrm flipH="1">
            <a:off x="5906985" y="211912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4"/>
            <a:endCxn id="7" idx="0"/>
          </p:cNvCxnSpPr>
          <p:nvPr/>
        </p:nvCxnSpPr>
        <p:spPr>
          <a:xfrm>
            <a:off x="7942224" y="222497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" idx="5"/>
            <a:endCxn id="8" idx="1"/>
          </p:cNvCxnSpPr>
          <p:nvPr/>
        </p:nvCxnSpPr>
        <p:spPr>
          <a:xfrm>
            <a:off x="8240882" y="211912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4692139" y="3567385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599620" y="3718324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944777" y="3600523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023364" y="524585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5214264" y="524585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6557559" y="524585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7959644" y="3718324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10345790" y="3737088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4"/>
            <a:endCxn id="27" idx="0"/>
          </p:cNvCxnSpPr>
          <p:nvPr/>
        </p:nvCxnSpPr>
        <p:spPr>
          <a:xfrm>
            <a:off x="4432667" y="4907748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0" idx="4"/>
            <a:endCxn id="28" idx="0"/>
          </p:cNvCxnSpPr>
          <p:nvPr/>
        </p:nvCxnSpPr>
        <p:spPr>
          <a:xfrm>
            <a:off x="5625742" y="4907747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4"/>
            <a:endCxn id="29" idx="0"/>
          </p:cNvCxnSpPr>
          <p:nvPr/>
        </p:nvCxnSpPr>
        <p:spPr>
          <a:xfrm>
            <a:off x="6966862" y="4907746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7537278" y="52270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34" name="Elipse 33"/>
          <p:cNvSpPr/>
          <p:nvPr/>
        </p:nvSpPr>
        <p:spPr>
          <a:xfrm>
            <a:off x="9923424" y="526461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29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3065" y="1567543"/>
            <a:ext cx="10304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lo tanto, el lenguaje libre de contexto L(G) para generar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tiene una GLC ambigua.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el L(G) que genera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¿Es inherentemente ambiguo?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lenguaje inherentemente ambiguo?  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73065" y="1567543"/>
                <a:ext cx="10304238" cy="435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Retomando la pregunta anterior …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Entonces el L(G) que genera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</a:t>
                </a:r>
                <a:r>
                  <a:rPr lang="es-E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¿Es inherentemente ambiguo?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Vamos a modificar la gramática de la siguiente forma: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65" y="1567543"/>
                <a:ext cx="10304238" cy="4359078"/>
              </a:xfrm>
              <a:prstGeom prst="rect">
                <a:avLst/>
              </a:prstGeom>
              <a:blipFill rotWithShape="0">
                <a:blip r:embed="rId2"/>
                <a:stretch>
                  <a:fillRect l="-1065" t="-13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33722" y="1262735"/>
                <a:ext cx="5592901" cy="522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tanto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– </a:t>
                </a:r>
                <a:r>
                  <a:rPr lang="es-E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representaría con el siguiente lenguaje L(G)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2" y="1262735"/>
                <a:ext cx="5592901" cy="5220853"/>
              </a:xfrm>
              <a:prstGeom prst="rect">
                <a:avLst/>
              </a:prstGeom>
              <a:blipFill rotWithShape="0">
                <a:blip r:embed="rId2"/>
                <a:stretch>
                  <a:fillRect l="-2290" t="-1167" r="-327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426926" y="2359410"/>
                <a:ext cx="54864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2</a:t>
                </a:r>
                <a:endParaRPr lang="es-ES" sz="28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//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359410"/>
                <a:ext cx="5486400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2222" t="-27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2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462</Words>
  <Application>Microsoft Office PowerPoint</Application>
  <PresentationFormat>Panorámica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de Office</vt:lpstr>
      <vt:lpstr>U4. GLC con arboles If-then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Cuenta Microsoft</cp:lastModifiedBy>
  <cp:revision>359</cp:revision>
  <dcterms:created xsi:type="dcterms:W3CDTF">2022-09-14T14:55:50Z</dcterms:created>
  <dcterms:modified xsi:type="dcterms:W3CDTF">2023-10-02T23:24:48Z</dcterms:modified>
</cp:coreProperties>
</file>