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0" r:id="rId3"/>
    <p:sldId id="282" r:id="rId4"/>
    <p:sldId id="283" r:id="rId5"/>
    <p:sldId id="284" r:id="rId6"/>
    <p:sldId id="285" r:id="rId7"/>
    <p:sldId id="286" r:id="rId8"/>
    <p:sldId id="287" r:id="rId9"/>
    <p:sldId id="291" r:id="rId10"/>
    <p:sldId id="292" r:id="rId11"/>
    <p:sldId id="293" r:id="rId12"/>
    <p:sldId id="294" r:id="rId13"/>
    <p:sldId id="295" r:id="rId14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92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2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E75C2-DAC5-4B5B-846E-D5B3C16E3E81}" type="datetimeFigureOut">
              <a:rPr lang="es-MX" smtClean="0"/>
              <a:t>02/10/23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D74FA-E1B8-42B0-8778-DCB1879A922F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5091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E75C2-DAC5-4B5B-846E-D5B3C16E3E81}" type="datetimeFigureOut">
              <a:rPr lang="es-MX" smtClean="0"/>
              <a:t>02/10/23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D74FA-E1B8-42B0-8778-DCB1879A922F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01941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E75C2-DAC5-4B5B-846E-D5B3C16E3E81}" type="datetimeFigureOut">
              <a:rPr lang="es-MX" smtClean="0"/>
              <a:t>02/10/23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D74FA-E1B8-42B0-8778-DCB1879A922F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11190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E75C2-DAC5-4B5B-846E-D5B3C16E3E81}" type="datetimeFigureOut">
              <a:rPr lang="es-MX" smtClean="0"/>
              <a:t>02/10/23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D74FA-E1B8-42B0-8778-DCB1879A922F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3621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E75C2-DAC5-4B5B-846E-D5B3C16E3E81}" type="datetimeFigureOut">
              <a:rPr lang="es-MX" smtClean="0"/>
              <a:t>02/10/23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D74FA-E1B8-42B0-8778-DCB1879A922F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69333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E75C2-DAC5-4B5B-846E-D5B3C16E3E81}" type="datetimeFigureOut">
              <a:rPr lang="es-MX" smtClean="0"/>
              <a:t>02/10/23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D74FA-E1B8-42B0-8778-DCB1879A922F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75254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E75C2-DAC5-4B5B-846E-D5B3C16E3E81}" type="datetimeFigureOut">
              <a:rPr lang="es-MX" smtClean="0"/>
              <a:t>02/10/23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D74FA-E1B8-42B0-8778-DCB1879A922F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73016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E75C2-DAC5-4B5B-846E-D5B3C16E3E81}" type="datetimeFigureOut">
              <a:rPr lang="es-MX" smtClean="0"/>
              <a:t>02/10/23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D74FA-E1B8-42B0-8778-DCB1879A922F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27008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E75C2-DAC5-4B5B-846E-D5B3C16E3E81}" type="datetimeFigureOut">
              <a:rPr lang="es-MX" smtClean="0"/>
              <a:t>02/10/23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D74FA-E1B8-42B0-8778-DCB1879A922F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87399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E75C2-DAC5-4B5B-846E-D5B3C16E3E81}" type="datetimeFigureOut">
              <a:rPr lang="es-MX" smtClean="0"/>
              <a:t>02/10/23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D74FA-E1B8-42B0-8778-DCB1879A922F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24996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E75C2-DAC5-4B5B-846E-D5B3C16E3E81}" type="datetimeFigureOut">
              <a:rPr lang="es-MX" smtClean="0"/>
              <a:t>02/10/23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D74FA-E1B8-42B0-8778-DCB1879A922F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48476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CE75C2-DAC5-4B5B-846E-D5B3C16E3E81}" type="datetimeFigureOut">
              <a:rPr lang="es-MX" smtClean="0"/>
              <a:t>02/10/23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7D74FA-E1B8-42B0-8778-DCB1879A922F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26093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367245" y="4476199"/>
            <a:ext cx="9283338" cy="928891"/>
          </a:xfrm>
        </p:spPr>
        <p:txBody>
          <a:bodyPr>
            <a:normAutofit/>
          </a:bodyPr>
          <a:lstStyle/>
          <a:p>
            <a:r>
              <a:rPr lang="es-ES" sz="4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U4. GLC con arboles </a:t>
            </a:r>
            <a:r>
              <a:rPr lang="es-ES" sz="4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If-then</a:t>
            </a:r>
            <a:endParaRPr lang="es-MX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427974" y="5529937"/>
            <a:ext cx="7684394" cy="705395"/>
          </a:xfrm>
        </p:spPr>
        <p:txBody>
          <a:bodyPr/>
          <a:lstStyle/>
          <a:p>
            <a:r>
              <a:rPr lang="es-E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Dr. Luis Enrique Ballinas </a:t>
            </a:r>
            <a:r>
              <a:rPr lang="es-E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Bermudez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s-MX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1508974" y="129849"/>
            <a:ext cx="9354356" cy="142551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Centro de Enseñanza Técnica y Superior (CETYS Universidad)</a:t>
            </a:r>
            <a:endParaRPr lang="es-MX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2" descr="FIMPES A.C. - Sistema CETYS Universida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7633" y="1555360"/>
            <a:ext cx="3765447" cy="2460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51582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22289" y="360501"/>
            <a:ext cx="10468225" cy="69863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E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Gramáticas libres de contexto ambiguas </a:t>
            </a:r>
            <a:endParaRPr lang="es-MX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uadroTexto 1"/>
              <p:cNvSpPr txBox="1"/>
              <p:nvPr/>
            </p:nvSpPr>
            <p:spPr>
              <a:xfrm>
                <a:off x="1002341" y="1746001"/>
                <a:ext cx="2931372" cy="39703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Prueba 2.</a:t>
                </a:r>
              </a:p>
              <a:p>
                <a:endParaRPr lang="es-E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s-E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Opción 1</a:t>
                </a:r>
              </a:p>
              <a:p>
                <a:endParaRPr lang="es-E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s-E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1.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</m:oMath>
                </a14:m>
                <a:r>
                  <a:rPr lang="es-E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	</a:t>
                </a:r>
              </a:p>
              <a:p>
                <a:r>
                  <a:rPr lang="es-E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2. </a:t>
                </a:r>
                <a14:m>
                  <m:oMath xmlns:m="http://schemas.openxmlformats.org/officeDocument/2006/math">
                    <m:r>
                      <a:rPr lang="es-E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</m:oMath>
                </a14:m>
                <a:r>
                  <a:rPr lang="es-E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	</a:t>
                </a:r>
              </a:p>
              <a:p>
                <a:r>
                  <a:rPr lang="es-E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3. </a:t>
                </a:r>
                <a14:m>
                  <m:oMath xmlns:m="http://schemas.openxmlformats.org/officeDocument/2006/math">
                    <m:r>
                      <a:rPr lang="es-E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</m:oMath>
                </a14:m>
                <a:r>
                  <a:rPr lang="es-E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r>
                  <a:rPr lang="es-E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4.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</m:oMath>
                </a14:m>
                <a:endParaRPr lang="es-E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s-E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Cuadro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2341" y="1746001"/>
                <a:ext cx="2931372" cy="3970318"/>
              </a:xfrm>
              <a:prstGeom prst="rect">
                <a:avLst/>
              </a:prstGeom>
              <a:blipFill rotWithShape="0">
                <a:blip r:embed="rId2"/>
                <a:stretch>
                  <a:fillRect l="-4158" t="-1534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Elipse 27"/>
          <p:cNvSpPr/>
          <p:nvPr/>
        </p:nvSpPr>
        <p:spPr>
          <a:xfrm>
            <a:off x="6448697" y="1624084"/>
            <a:ext cx="844732" cy="72281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s-MX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Elipse 28"/>
          <p:cNvSpPr/>
          <p:nvPr/>
        </p:nvSpPr>
        <p:spPr>
          <a:xfrm>
            <a:off x="4114800" y="3117434"/>
            <a:ext cx="844732" cy="72281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s-MX" sz="2800" dirty="0"/>
          </a:p>
        </p:txBody>
      </p:sp>
      <p:sp>
        <p:nvSpPr>
          <p:cNvPr id="30" name="Elipse 29"/>
          <p:cNvSpPr/>
          <p:nvPr/>
        </p:nvSpPr>
        <p:spPr>
          <a:xfrm>
            <a:off x="6448697" y="3117433"/>
            <a:ext cx="844732" cy="72281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lang="es-MX" sz="2800" dirty="0"/>
          </a:p>
        </p:txBody>
      </p:sp>
      <p:sp>
        <p:nvSpPr>
          <p:cNvPr id="31" name="Elipse 30"/>
          <p:cNvSpPr/>
          <p:nvPr/>
        </p:nvSpPr>
        <p:spPr>
          <a:xfrm>
            <a:off x="8852263" y="3117433"/>
            <a:ext cx="844732" cy="72281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s-MX" sz="2800" dirty="0"/>
          </a:p>
        </p:txBody>
      </p:sp>
      <p:sp>
        <p:nvSpPr>
          <p:cNvPr id="32" name="Elipse 31"/>
          <p:cNvSpPr/>
          <p:nvPr/>
        </p:nvSpPr>
        <p:spPr>
          <a:xfrm>
            <a:off x="7659188" y="4288093"/>
            <a:ext cx="844732" cy="72281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s-MX" sz="2800" dirty="0"/>
          </a:p>
        </p:txBody>
      </p:sp>
      <p:sp>
        <p:nvSpPr>
          <p:cNvPr id="33" name="Elipse 32"/>
          <p:cNvSpPr/>
          <p:nvPr/>
        </p:nvSpPr>
        <p:spPr>
          <a:xfrm>
            <a:off x="8852263" y="4288092"/>
            <a:ext cx="844732" cy="72281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endParaRPr lang="es-MX" sz="2800" dirty="0"/>
          </a:p>
        </p:txBody>
      </p:sp>
      <p:sp>
        <p:nvSpPr>
          <p:cNvPr id="34" name="Elipse 33"/>
          <p:cNvSpPr/>
          <p:nvPr/>
        </p:nvSpPr>
        <p:spPr>
          <a:xfrm>
            <a:off x="10193383" y="4288091"/>
            <a:ext cx="844732" cy="72281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s-MX" dirty="0"/>
          </a:p>
        </p:txBody>
      </p:sp>
      <p:cxnSp>
        <p:nvCxnSpPr>
          <p:cNvPr id="35" name="Conector recto de flecha 34"/>
          <p:cNvCxnSpPr>
            <a:stCxn id="28" idx="3"/>
            <a:endCxn id="29" idx="7"/>
          </p:cNvCxnSpPr>
          <p:nvPr/>
        </p:nvCxnSpPr>
        <p:spPr>
          <a:xfrm flipH="1">
            <a:off x="4835824" y="2241042"/>
            <a:ext cx="1736581" cy="98224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Conector recto de flecha 35"/>
          <p:cNvCxnSpPr>
            <a:stCxn id="28" idx="4"/>
            <a:endCxn id="30" idx="0"/>
          </p:cNvCxnSpPr>
          <p:nvPr/>
        </p:nvCxnSpPr>
        <p:spPr>
          <a:xfrm>
            <a:off x="6871063" y="2346895"/>
            <a:ext cx="0" cy="77053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de flecha 36"/>
          <p:cNvCxnSpPr>
            <a:stCxn id="28" idx="5"/>
            <a:endCxn id="31" idx="1"/>
          </p:cNvCxnSpPr>
          <p:nvPr/>
        </p:nvCxnSpPr>
        <p:spPr>
          <a:xfrm>
            <a:off x="7169721" y="2241042"/>
            <a:ext cx="1806250" cy="98224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de flecha 37"/>
          <p:cNvCxnSpPr>
            <a:stCxn id="31" idx="3"/>
            <a:endCxn id="32" idx="7"/>
          </p:cNvCxnSpPr>
          <p:nvPr/>
        </p:nvCxnSpPr>
        <p:spPr>
          <a:xfrm flipH="1">
            <a:off x="8380212" y="3734391"/>
            <a:ext cx="595759" cy="65955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de flecha 38"/>
          <p:cNvCxnSpPr>
            <a:stCxn id="31" idx="4"/>
            <a:endCxn id="33" idx="0"/>
          </p:cNvCxnSpPr>
          <p:nvPr/>
        </p:nvCxnSpPr>
        <p:spPr>
          <a:xfrm>
            <a:off x="9274629" y="3840244"/>
            <a:ext cx="0" cy="44784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de flecha 39"/>
          <p:cNvCxnSpPr>
            <a:stCxn id="31" idx="5"/>
            <a:endCxn id="34" idx="1"/>
          </p:cNvCxnSpPr>
          <p:nvPr/>
        </p:nvCxnSpPr>
        <p:spPr>
          <a:xfrm>
            <a:off x="9573287" y="3734391"/>
            <a:ext cx="743804" cy="65955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Elipse 40"/>
          <p:cNvSpPr/>
          <p:nvPr/>
        </p:nvSpPr>
        <p:spPr>
          <a:xfrm>
            <a:off x="7672251" y="5349012"/>
            <a:ext cx="844732" cy="72281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s-MX" dirty="0"/>
          </a:p>
        </p:txBody>
      </p:sp>
      <p:sp>
        <p:nvSpPr>
          <p:cNvPr id="42" name="Elipse 41"/>
          <p:cNvSpPr/>
          <p:nvPr/>
        </p:nvSpPr>
        <p:spPr>
          <a:xfrm>
            <a:off x="8863151" y="5349008"/>
            <a:ext cx="844732" cy="72281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endParaRPr lang="es-MX" dirty="0"/>
          </a:p>
        </p:txBody>
      </p:sp>
      <p:sp>
        <p:nvSpPr>
          <p:cNvPr id="43" name="Elipse 42"/>
          <p:cNvSpPr/>
          <p:nvPr/>
        </p:nvSpPr>
        <p:spPr>
          <a:xfrm>
            <a:off x="10206446" y="5349010"/>
            <a:ext cx="844732" cy="72281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s-MX" dirty="0"/>
          </a:p>
        </p:txBody>
      </p:sp>
      <p:sp>
        <p:nvSpPr>
          <p:cNvPr id="44" name="Elipse 43"/>
          <p:cNvSpPr/>
          <p:nvPr/>
        </p:nvSpPr>
        <p:spPr>
          <a:xfrm>
            <a:off x="4114800" y="5349008"/>
            <a:ext cx="844732" cy="72281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s-MX" sz="2800" dirty="0"/>
          </a:p>
        </p:txBody>
      </p:sp>
      <p:sp>
        <p:nvSpPr>
          <p:cNvPr id="45" name="Elipse 44"/>
          <p:cNvSpPr/>
          <p:nvPr/>
        </p:nvSpPr>
        <p:spPr>
          <a:xfrm>
            <a:off x="6448697" y="5349008"/>
            <a:ext cx="844732" cy="72281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lang="es-MX" sz="2800" dirty="0"/>
          </a:p>
        </p:txBody>
      </p:sp>
      <p:cxnSp>
        <p:nvCxnSpPr>
          <p:cNvPr id="46" name="Conector recto de flecha 45"/>
          <p:cNvCxnSpPr>
            <a:stCxn id="29" idx="4"/>
            <a:endCxn id="44" idx="0"/>
          </p:cNvCxnSpPr>
          <p:nvPr/>
        </p:nvCxnSpPr>
        <p:spPr>
          <a:xfrm>
            <a:off x="4537166" y="3840245"/>
            <a:ext cx="0" cy="15087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de flecha 46"/>
          <p:cNvCxnSpPr>
            <a:stCxn id="30" idx="4"/>
          </p:cNvCxnSpPr>
          <p:nvPr/>
        </p:nvCxnSpPr>
        <p:spPr>
          <a:xfrm>
            <a:off x="6871063" y="3840244"/>
            <a:ext cx="0" cy="15087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de flecha 47"/>
          <p:cNvCxnSpPr>
            <a:stCxn id="32" idx="4"/>
            <a:endCxn id="41" idx="0"/>
          </p:cNvCxnSpPr>
          <p:nvPr/>
        </p:nvCxnSpPr>
        <p:spPr>
          <a:xfrm>
            <a:off x="8081554" y="5010904"/>
            <a:ext cx="13063" cy="33810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cto de flecha 48"/>
          <p:cNvCxnSpPr>
            <a:stCxn id="33" idx="4"/>
            <a:endCxn id="42" idx="0"/>
          </p:cNvCxnSpPr>
          <p:nvPr/>
        </p:nvCxnSpPr>
        <p:spPr>
          <a:xfrm>
            <a:off x="9274629" y="5010903"/>
            <a:ext cx="10888" cy="3381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cto de flecha 49"/>
          <p:cNvCxnSpPr>
            <a:stCxn id="34" idx="4"/>
            <a:endCxn id="43" idx="0"/>
          </p:cNvCxnSpPr>
          <p:nvPr/>
        </p:nvCxnSpPr>
        <p:spPr>
          <a:xfrm>
            <a:off x="10615749" y="5010902"/>
            <a:ext cx="13063" cy="33810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37164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22289" y="360501"/>
            <a:ext cx="10468225" cy="69863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E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Gramáticas libres de contexto ambiguas </a:t>
            </a:r>
            <a:endParaRPr lang="es-MX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uadroTexto 1"/>
              <p:cNvSpPr txBox="1"/>
              <p:nvPr/>
            </p:nvSpPr>
            <p:spPr>
              <a:xfrm>
                <a:off x="1002341" y="2137888"/>
                <a:ext cx="2536198" cy="39703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Prueba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2.</a:t>
                </a:r>
              </a:p>
              <a:p>
                <a:endParaRPr lang="es-E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s-E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Opción 2</a:t>
                </a:r>
              </a:p>
              <a:p>
                <a:endParaRPr lang="es-E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s-E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1.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</m:oMath>
                </a14:m>
                <a:r>
                  <a:rPr lang="es-E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	</a:t>
                </a:r>
              </a:p>
              <a:p>
                <a:r>
                  <a:rPr lang="es-E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2. </a:t>
                </a:r>
                <a14:m>
                  <m:oMath xmlns:m="http://schemas.openxmlformats.org/officeDocument/2006/math">
                    <m:r>
                      <a:rPr lang="es-E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</m:oMath>
                </a14:m>
                <a:r>
                  <a:rPr lang="es-E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	</a:t>
                </a:r>
              </a:p>
              <a:p>
                <a:r>
                  <a:rPr lang="es-E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3. </a:t>
                </a:r>
                <a14:m>
                  <m:oMath xmlns:m="http://schemas.openxmlformats.org/officeDocument/2006/math">
                    <m:r>
                      <a:rPr lang="es-E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</m:oMath>
                </a14:m>
                <a:r>
                  <a:rPr lang="es-E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r>
                  <a:rPr lang="es-E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4.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</m:oMath>
                </a14:m>
                <a:endParaRPr lang="es-E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s-E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Cuadro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2341" y="2137888"/>
                <a:ext cx="2536198" cy="3970318"/>
              </a:xfrm>
              <a:prstGeom prst="rect">
                <a:avLst/>
              </a:prstGeom>
              <a:blipFill rotWithShape="0">
                <a:blip r:embed="rId2"/>
                <a:stretch>
                  <a:fillRect l="-4808" t="-1690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Elipse 4"/>
          <p:cNvSpPr/>
          <p:nvPr/>
        </p:nvSpPr>
        <p:spPr>
          <a:xfrm>
            <a:off x="7728864" y="1432495"/>
            <a:ext cx="844732" cy="72281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s-MX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Elipse 5"/>
          <p:cNvSpPr/>
          <p:nvPr/>
        </p:nvSpPr>
        <p:spPr>
          <a:xfrm>
            <a:off x="5394967" y="2925845"/>
            <a:ext cx="844732" cy="72281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s-MX" sz="2800" dirty="0"/>
          </a:p>
        </p:txBody>
      </p:sp>
      <p:sp>
        <p:nvSpPr>
          <p:cNvPr id="7" name="Elipse 6"/>
          <p:cNvSpPr/>
          <p:nvPr/>
        </p:nvSpPr>
        <p:spPr>
          <a:xfrm>
            <a:off x="7728864" y="2925844"/>
            <a:ext cx="844732" cy="72281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endParaRPr lang="es-MX" sz="2800" dirty="0"/>
          </a:p>
        </p:txBody>
      </p:sp>
      <p:sp>
        <p:nvSpPr>
          <p:cNvPr id="8" name="Elipse 7"/>
          <p:cNvSpPr/>
          <p:nvPr/>
        </p:nvSpPr>
        <p:spPr>
          <a:xfrm>
            <a:off x="10132430" y="2925844"/>
            <a:ext cx="844732" cy="72281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s-MX" sz="2800" dirty="0"/>
          </a:p>
        </p:txBody>
      </p:sp>
      <p:sp>
        <p:nvSpPr>
          <p:cNvPr id="9" name="Elipse 8"/>
          <p:cNvSpPr/>
          <p:nvPr/>
        </p:nvSpPr>
        <p:spPr>
          <a:xfrm>
            <a:off x="4219307" y="4115268"/>
            <a:ext cx="844732" cy="72281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s-MX" sz="2800" dirty="0"/>
          </a:p>
        </p:txBody>
      </p:sp>
      <p:sp>
        <p:nvSpPr>
          <p:cNvPr id="10" name="Elipse 9"/>
          <p:cNvSpPr/>
          <p:nvPr/>
        </p:nvSpPr>
        <p:spPr>
          <a:xfrm>
            <a:off x="5412382" y="4115267"/>
            <a:ext cx="844732" cy="72281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lang="es-MX" sz="2800" dirty="0"/>
          </a:p>
        </p:txBody>
      </p:sp>
      <p:sp>
        <p:nvSpPr>
          <p:cNvPr id="11" name="Elipse 10"/>
          <p:cNvSpPr/>
          <p:nvPr/>
        </p:nvSpPr>
        <p:spPr>
          <a:xfrm>
            <a:off x="6753502" y="4115266"/>
            <a:ext cx="844732" cy="72281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s-MX" dirty="0"/>
          </a:p>
        </p:txBody>
      </p:sp>
      <p:cxnSp>
        <p:nvCxnSpPr>
          <p:cNvPr id="12" name="Conector recto de flecha 11"/>
          <p:cNvCxnSpPr>
            <a:stCxn id="5" idx="3"/>
            <a:endCxn id="6" idx="7"/>
          </p:cNvCxnSpPr>
          <p:nvPr/>
        </p:nvCxnSpPr>
        <p:spPr>
          <a:xfrm flipH="1">
            <a:off x="6115991" y="2049453"/>
            <a:ext cx="1736581" cy="98224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recto de flecha 12"/>
          <p:cNvCxnSpPr>
            <a:stCxn id="5" idx="4"/>
            <a:endCxn id="7" idx="0"/>
          </p:cNvCxnSpPr>
          <p:nvPr/>
        </p:nvCxnSpPr>
        <p:spPr>
          <a:xfrm>
            <a:off x="8151230" y="2155306"/>
            <a:ext cx="0" cy="77053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/>
          <p:cNvCxnSpPr>
            <a:stCxn id="5" idx="5"/>
            <a:endCxn id="8" idx="1"/>
          </p:cNvCxnSpPr>
          <p:nvPr/>
        </p:nvCxnSpPr>
        <p:spPr>
          <a:xfrm>
            <a:off x="8449888" y="2049453"/>
            <a:ext cx="1806250" cy="98224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/>
          <p:cNvCxnSpPr/>
          <p:nvPr/>
        </p:nvCxnSpPr>
        <p:spPr>
          <a:xfrm flipH="1">
            <a:off x="4901145" y="3497716"/>
            <a:ext cx="587052" cy="65955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/>
          <p:cNvCxnSpPr/>
          <p:nvPr/>
        </p:nvCxnSpPr>
        <p:spPr>
          <a:xfrm>
            <a:off x="5808626" y="3648655"/>
            <a:ext cx="8707" cy="44784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/>
          <p:cNvCxnSpPr/>
          <p:nvPr/>
        </p:nvCxnSpPr>
        <p:spPr>
          <a:xfrm>
            <a:off x="6153783" y="3530854"/>
            <a:ext cx="752511" cy="65955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ipse 17"/>
          <p:cNvSpPr/>
          <p:nvPr/>
        </p:nvSpPr>
        <p:spPr>
          <a:xfrm>
            <a:off x="4232370" y="5176187"/>
            <a:ext cx="844732" cy="72281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s-MX" dirty="0"/>
          </a:p>
        </p:txBody>
      </p:sp>
      <p:sp>
        <p:nvSpPr>
          <p:cNvPr id="19" name="Elipse 18"/>
          <p:cNvSpPr/>
          <p:nvPr/>
        </p:nvSpPr>
        <p:spPr>
          <a:xfrm>
            <a:off x="5423270" y="5176183"/>
            <a:ext cx="844732" cy="72281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lang="es-MX" dirty="0"/>
          </a:p>
        </p:txBody>
      </p:sp>
      <p:sp>
        <p:nvSpPr>
          <p:cNvPr id="20" name="Elipse 19"/>
          <p:cNvSpPr/>
          <p:nvPr/>
        </p:nvSpPr>
        <p:spPr>
          <a:xfrm>
            <a:off x="6766565" y="5176185"/>
            <a:ext cx="844732" cy="72281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s-MX" dirty="0"/>
          </a:p>
        </p:txBody>
      </p:sp>
      <p:cxnSp>
        <p:nvCxnSpPr>
          <p:cNvPr id="21" name="Conector recto de flecha 20"/>
          <p:cNvCxnSpPr/>
          <p:nvPr/>
        </p:nvCxnSpPr>
        <p:spPr>
          <a:xfrm>
            <a:off x="8168650" y="3648655"/>
            <a:ext cx="0" cy="15087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/>
          <p:cNvCxnSpPr/>
          <p:nvPr/>
        </p:nvCxnSpPr>
        <p:spPr>
          <a:xfrm>
            <a:off x="10554796" y="3667419"/>
            <a:ext cx="0" cy="15087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de flecha 22"/>
          <p:cNvCxnSpPr>
            <a:stCxn id="9" idx="4"/>
            <a:endCxn id="18" idx="0"/>
          </p:cNvCxnSpPr>
          <p:nvPr/>
        </p:nvCxnSpPr>
        <p:spPr>
          <a:xfrm>
            <a:off x="4641673" y="4838079"/>
            <a:ext cx="13063" cy="33810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/>
          <p:cNvCxnSpPr>
            <a:stCxn id="10" idx="4"/>
            <a:endCxn id="19" idx="0"/>
          </p:cNvCxnSpPr>
          <p:nvPr/>
        </p:nvCxnSpPr>
        <p:spPr>
          <a:xfrm>
            <a:off x="5834748" y="4838078"/>
            <a:ext cx="10888" cy="3381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/>
          <p:cNvCxnSpPr>
            <a:stCxn id="11" idx="4"/>
            <a:endCxn id="20" idx="0"/>
          </p:cNvCxnSpPr>
          <p:nvPr/>
        </p:nvCxnSpPr>
        <p:spPr>
          <a:xfrm>
            <a:off x="7175868" y="4838077"/>
            <a:ext cx="13063" cy="33810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lipse 25"/>
          <p:cNvSpPr/>
          <p:nvPr/>
        </p:nvSpPr>
        <p:spPr>
          <a:xfrm>
            <a:off x="7746284" y="5157418"/>
            <a:ext cx="844732" cy="72281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endParaRPr lang="es-MX" sz="2800" dirty="0"/>
          </a:p>
        </p:txBody>
      </p:sp>
      <p:sp>
        <p:nvSpPr>
          <p:cNvPr id="27" name="Elipse 26"/>
          <p:cNvSpPr/>
          <p:nvPr/>
        </p:nvSpPr>
        <p:spPr>
          <a:xfrm>
            <a:off x="10132430" y="5194947"/>
            <a:ext cx="844732" cy="72281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6565709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22289" y="360501"/>
            <a:ext cx="10468225" cy="69863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E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Gramáticas libres de contexto ambiguas </a:t>
            </a:r>
            <a:endParaRPr lang="es-MX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871710" y="1554411"/>
            <a:ext cx="1001400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 lenguaje aún es ambiguo.</a:t>
            </a:r>
          </a:p>
          <a:p>
            <a:endParaRPr lang="es-E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Actividad. Diseñar una GLC para la expresión </a:t>
            </a:r>
            <a:r>
              <a:rPr lang="es-E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+ a – a </a:t>
            </a:r>
            <a:r>
              <a:rPr lang="es-E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 no sea ambigua.</a:t>
            </a:r>
          </a:p>
        </p:txBody>
      </p:sp>
    </p:spTree>
    <p:extLst>
      <p:ext uri="{BB962C8B-B14F-4D97-AF65-F5344CB8AC3E}">
        <p14:creationId xmlns:p14="http://schemas.microsoft.com/office/powerpoint/2010/main" val="38769099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54953" y="2746649"/>
            <a:ext cx="2430214" cy="69863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ES" sz="7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</a:t>
            </a:r>
            <a:endParaRPr lang="es-MX" sz="7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5524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22289" y="360501"/>
            <a:ext cx="10468225" cy="69863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E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Introducción </a:t>
            </a:r>
            <a:endParaRPr lang="es-MX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626492" y="1458272"/>
            <a:ext cx="1005892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Recordemos que…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E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Una gramática libre de contexto G es un grupo de producciones (instrucciones) que nos indican como generar oraciones (reglas).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E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Mientras que un lenguaje libre de contexto L(G) es el conjunto de oraciones (reglas) generadas por la gramática libre de contexto G.</a:t>
            </a:r>
          </a:p>
        </p:txBody>
      </p:sp>
    </p:spTree>
    <p:extLst>
      <p:ext uri="{BB962C8B-B14F-4D97-AF65-F5344CB8AC3E}">
        <p14:creationId xmlns:p14="http://schemas.microsoft.com/office/powerpoint/2010/main" val="171905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22289" y="360501"/>
            <a:ext cx="10468225" cy="69863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E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Gramáticas libres de contexto ambiguas </a:t>
            </a:r>
            <a:endParaRPr lang="es-MX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uadroTexto 1"/>
              <p:cNvSpPr txBox="1"/>
              <p:nvPr/>
            </p:nvSpPr>
            <p:spPr>
              <a:xfrm>
                <a:off x="626491" y="1458272"/>
                <a:ext cx="10564023" cy="4401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s-E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Son aquellas gramáticas en la cual existen múltiples derivaciones hacía la izquierda o derecha.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s-E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s-E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Por ejemplo. Diseñar las reglas para la siguiente expresión: </a:t>
                </a:r>
                <a:r>
                  <a:rPr lang="es-ES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+ a - a</a:t>
                </a:r>
                <a:r>
                  <a:rPr lang="es-E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utilizando las siguientes producciones.</a:t>
                </a:r>
              </a:p>
              <a:p>
                <a:endParaRPr lang="es-ES" sz="2800" b="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𝑆</m:t>
                      </m:r>
                      <m:r>
                        <a:rPr lang="es-E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→</m:t>
                      </m:r>
                      <m:r>
                        <a:rPr lang="es-E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𝐴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𝐴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𝐴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𝐴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∗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𝐴</m:t>
                      </m:r>
                    </m:oMath>
                  </m:oMathPara>
                </a14:m>
                <a:endParaRPr lang="es-E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𝐴</m:t>
                      </m:r>
                      <m:r>
                        <a:rPr lang="es-E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→</m:t>
                      </m:r>
                      <m:r>
                        <a:rPr lang="es-E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𝐴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𝐴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|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𝐴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𝐴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|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𝑎</m:t>
                      </m:r>
                    </m:oMath>
                  </m:oMathPara>
                </a14:m>
                <a:endParaRPr lang="es-E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s-E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s-E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Cuadro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491" y="1458272"/>
                <a:ext cx="10564023" cy="4401205"/>
              </a:xfrm>
              <a:prstGeom prst="rect">
                <a:avLst/>
              </a:prstGeom>
              <a:blipFill rotWithShape="0">
                <a:blip r:embed="rId2"/>
                <a:stretch>
                  <a:fillRect l="-1039" t="-1385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5965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22289" y="360501"/>
            <a:ext cx="10468225" cy="69863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E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Gramáticas libres de contexto ambiguas </a:t>
            </a:r>
            <a:endParaRPr lang="es-MX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CuadroTexto 1"/>
              <p:cNvSpPr txBox="1"/>
              <p:nvPr/>
            </p:nvSpPr>
            <p:spPr>
              <a:xfrm>
                <a:off x="530692" y="1458272"/>
                <a:ext cx="5678515" cy="43590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s-ES" sz="2800" b="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s-ES" sz="2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r>
                                <a:rPr lang="es-ES" sz="2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𝑆</m:t>
                              </m:r>
                              <m:r>
                                <a:rPr lang="es-E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→</m:t>
                              </m:r>
                              <m:r>
                                <a:rPr lang="es-E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𝐴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𝐴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 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𝐴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𝐴</m:t>
                                  </m:r>
                                </m:e>
                              </m:d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𝐴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∗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𝐴</m:t>
                              </m:r>
                            </m:e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𝐴</m:t>
                              </m:r>
                              <m:r>
                                <a:rPr lang="es-E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→</m:t>
                              </m:r>
                              <m:r>
                                <a:rPr lang="es-E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𝐴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𝐴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|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𝐴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𝐴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|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s-E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s-E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s-E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Opción 1</a:t>
                </a:r>
              </a:p>
              <a:p>
                <a:endParaRPr lang="es-E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514350" indent="-514350">
                  <a:buAutoNum type="arabicPeriod"/>
                </a:pPr>
                <a14:m>
                  <m:oMath xmlns:m="http://schemas.openxmlformats.org/officeDocument/2006/math">
                    <m:r>
                      <a:rPr lang="es-ES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𝑆</m:t>
                    </m:r>
                  </m:oMath>
                </a14:m>
                <a:r>
                  <a:rPr lang="es-E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	// </a:t>
                </a:r>
                <a14:m>
                  <m:oMath xmlns:m="http://schemas.openxmlformats.org/officeDocument/2006/math">
                    <m:r>
                      <a:rPr lang="es-ES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𝑆</m:t>
                    </m:r>
                    <m:r>
                      <a:rPr lang="es-E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  <m:r>
                      <a:rPr lang="es-E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</m:oMath>
                </a14:m>
                <a:endParaRPr lang="es-E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514350" indent="-514350">
                  <a:buAutoNum type="arabicPeriod"/>
                </a:pPr>
                <a14:m>
                  <m:oMath xmlns:m="http://schemas.openxmlformats.org/officeDocument/2006/math">
                    <m:r>
                      <a:rPr lang="es-E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</m:oMath>
                </a14:m>
                <a:r>
                  <a:rPr lang="es-E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	// La segunda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</m:oMath>
                </a14:m>
                <a:endParaRPr lang="es-E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514350" indent="-514350">
                  <a:buAutoNum type="arabicPeriod"/>
                </a:pPr>
                <a14:m>
                  <m:oMath xmlns:m="http://schemas.openxmlformats.org/officeDocument/2006/math">
                    <m:r>
                      <a:rPr lang="es-E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</m:oMath>
                </a14:m>
                <a:r>
                  <a:rPr lang="es-E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	// Todas las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</m:oMath>
                </a14:m>
                <a:endParaRPr lang="es-E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514350" indent="-514350">
                  <a:buAutoNum type="arabicPeriod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</m:oMath>
                </a14:m>
                <a:endParaRPr lang="es-E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" name="Cuadro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692" y="1458272"/>
                <a:ext cx="5678515" cy="4359078"/>
              </a:xfrm>
              <a:prstGeom prst="rect">
                <a:avLst/>
              </a:prstGeom>
              <a:blipFill>
                <a:blip r:embed="rId2"/>
                <a:stretch>
                  <a:fillRect l="-2227" b="-2035"/>
                </a:stretch>
              </a:blipFill>
            </p:spPr>
            <p:txBody>
              <a:bodyPr/>
              <a:lstStyle/>
              <a:p>
                <a:r>
                  <a:rPr lang="en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/>
              <p:cNvSpPr txBox="1"/>
              <p:nvPr/>
            </p:nvSpPr>
            <p:spPr>
              <a:xfrm>
                <a:off x="6435633" y="1950710"/>
                <a:ext cx="5564778" cy="42473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Expresión: </a:t>
                </a:r>
                <a:r>
                  <a:rPr lang="es-ES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+ a - a</a:t>
                </a:r>
                <a:endParaRPr lang="es-E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s-E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s-E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s-E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Opción 2</a:t>
                </a:r>
              </a:p>
              <a:p>
                <a:endParaRPr lang="es-E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514350" indent="-514350">
                  <a:buAutoNum type="arabicPeriod"/>
                </a:pPr>
                <a14:m>
                  <m:oMath xmlns:m="http://schemas.openxmlformats.org/officeDocument/2006/math">
                    <m:r>
                      <a:rPr lang="es-ES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𝑆</m:t>
                    </m:r>
                  </m:oMath>
                </a14:m>
                <a:r>
                  <a:rPr lang="es-E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	// </a:t>
                </a:r>
                <a14:m>
                  <m:oMath xmlns:m="http://schemas.openxmlformats.org/officeDocument/2006/math">
                    <m:r>
                      <a:rPr lang="es-ES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𝑆</m:t>
                    </m:r>
                    <m:r>
                      <a:rPr lang="es-E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  <m:r>
                      <a:rPr lang="es-E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</m:oMath>
                </a14:m>
                <a:endParaRPr lang="es-E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514350" indent="-514350">
                  <a:buAutoNum type="arabicPeriod"/>
                </a:pPr>
                <a14:m>
                  <m:oMath xmlns:m="http://schemas.openxmlformats.org/officeDocument/2006/math">
                    <m:r>
                      <a:rPr lang="es-E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</m:oMath>
                </a14:m>
                <a:r>
                  <a:rPr lang="es-E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	// La primer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</m:oMath>
                </a14:m>
                <a:endParaRPr lang="es-E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514350" indent="-514350">
                  <a:buAutoNum type="arabicPeriod"/>
                </a:pPr>
                <a14:m>
                  <m:oMath xmlns:m="http://schemas.openxmlformats.org/officeDocument/2006/math">
                    <m:r>
                      <a:rPr lang="es-E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</m:oMath>
                </a14:m>
                <a:r>
                  <a:rPr lang="es-E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	// Todas las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</m:oMath>
                </a14:m>
                <a:endParaRPr lang="es-E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514350" indent="-514350">
                  <a:buAutoNum type="arabicPeriod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</m:oMath>
                </a14:m>
                <a:endParaRPr lang="es-E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s-MX" dirty="0"/>
              </a:p>
            </p:txBody>
          </p:sp>
        </mc:Choice>
        <mc:Fallback xmlns="">
          <p:sp>
            <p:nvSpPr>
              <p:cNvPr id="5" name="Cuadro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5633" y="1950710"/>
                <a:ext cx="5564778" cy="4247317"/>
              </a:xfrm>
              <a:prstGeom prst="rect">
                <a:avLst/>
              </a:prstGeom>
              <a:blipFill rotWithShape="0">
                <a:blip r:embed="rId3"/>
                <a:stretch>
                  <a:fillRect l="-2300" t="-1578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01303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22289" y="360501"/>
            <a:ext cx="10468225" cy="69863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E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Gramáticas libres de contexto ambiguas </a:t>
            </a:r>
            <a:endParaRPr lang="es-MX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uadroTexto 1"/>
              <p:cNvSpPr txBox="1"/>
              <p:nvPr/>
            </p:nvSpPr>
            <p:spPr>
              <a:xfrm>
                <a:off x="833251" y="1656685"/>
                <a:ext cx="2963693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Opción 1</a:t>
                </a:r>
              </a:p>
              <a:p>
                <a:endParaRPr lang="es-E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514350" indent="-514350">
                  <a:buAutoNum type="arabicPeriod"/>
                </a:pPr>
                <a14:m>
                  <m:oMath xmlns:m="http://schemas.openxmlformats.org/officeDocument/2006/math">
                    <m:r>
                      <a:rPr lang="es-ES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𝑆</m:t>
                    </m:r>
                  </m:oMath>
                </a14:m>
                <a:r>
                  <a:rPr lang="es-E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	</a:t>
                </a:r>
              </a:p>
              <a:p>
                <a:pPr marL="514350" indent="-514350">
                  <a:buAutoNum type="arabicPeriod"/>
                </a:pPr>
                <a14:m>
                  <m:oMath xmlns:m="http://schemas.openxmlformats.org/officeDocument/2006/math">
                    <m:r>
                      <a:rPr lang="es-E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</m:oMath>
                </a14:m>
                <a:r>
                  <a:rPr lang="es-E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	</a:t>
                </a:r>
              </a:p>
              <a:p>
                <a:pPr marL="514350" indent="-514350">
                  <a:buAutoNum type="arabicPeriod"/>
                </a:pPr>
                <a14:m>
                  <m:oMath xmlns:m="http://schemas.openxmlformats.org/officeDocument/2006/math">
                    <m:r>
                      <a:rPr lang="es-E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</m:oMath>
                </a14:m>
                <a:r>
                  <a:rPr lang="es-E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514350" indent="-514350">
                  <a:buAutoNum type="arabicPeriod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</m:oMath>
                </a14:m>
                <a:endParaRPr lang="es-E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Cuadro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251" y="1656685"/>
                <a:ext cx="2963693" cy="2677656"/>
              </a:xfrm>
              <a:prstGeom prst="rect">
                <a:avLst/>
              </a:prstGeom>
              <a:blipFill rotWithShape="0">
                <a:blip r:embed="rId2"/>
                <a:stretch>
                  <a:fillRect l="-4321" t="-2506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lipse 3"/>
          <p:cNvSpPr/>
          <p:nvPr/>
        </p:nvSpPr>
        <p:spPr>
          <a:xfrm>
            <a:off x="6161317" y="1502164"/>
            <a:ext cx="844732" cy="72281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es-MX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Elipse 5"/>
          <p:cNvSpPr/>
          <p:nvPr/>
        </p:nvSpPr>
        <p:spPr>
          <a:xfrm>
            <a:off x="3827420" y="2995514"/>
            <a:ext cx="844732" cy="72281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s-MX" sz="2800" dirty="0"/>
          </a:p>
        </p:txBody>
      </p:sp>
      <p:sp>
        <p:nvSpPr>
          <p:cNvPr id="7" name="Elipse 6"/>
          <p:cNvSpPr/>
          <p:nvPr/>
        </p:nvSpPr>
        <p:spPr>
          <a:xfrm>
            <a:off x="6161317" y="2995513"/>
            <a:ext cx="844732" cy="72281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lang="es-MX" sz="2800" dirty="0"/>
          </a:p>
        </p:txBody>
      </p:sp>
      <p:sp>
        <p:nvSpPr>
          <p:cNvPr id="8" name="Elipse 7"/>
          <p:cNvSpPr/>
          <p:nvPr/>
        </p:nvSpPr>
        <p:spPr>
          <a:xfrm>
            <a:off x="8564883" y="2995513"/>
            <a:ext cx="844732" cy="72281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s-MX" sz="2800" dirty="0"/>
          </a:p>
        </p:txBody>
      </p:sp>
      <p:sp>
        <p:nvSpPr>
          <p:cNvPr id="9" name="Elipse 8"/>
          <p:cNvSpPr/>
          <p:nvPr/>
        </p:nvSpPr>
        <p:spPr>
          <a:xfrm>
            <a:off x="7371808" y="4166173"/>
            <a:ext cx="844732" cy="72281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s-MX" sz="2800" dirty="0"/>
          </a:p>
        </p:txBody>
      </p:sp>
      <p:sp>
        <p:nvSpPr>
          <p:cNvPr id="10" name="Elipse 9"/>
          <p:cNvSpPr/>
          <p:nvPr/>
        </p:nvSpPr>
        <p:spPr>
          <a:xfrm>
            <a:off x="8564883" y="4166172"/>
            <a:ext cx="844732" cy="72281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endParaRPr lang="es-MX" sz="2800" dirty="0"/>
          </a:p>
        </p:txBody>
      </p:sp>
      <p:sp>
        <p:nvSpPr>
          <p:cNvPr id="11" name="Elipse 10"/>
          <p:cNvSpPr/>
          <p:nvPr/>
        </p:nvSpPr>
        <p:spPr>
          <a:xfrm>
            <a:off x="9906003" y="4166171"/>
            <a:ext cx="844732" cy="72281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s-MX" dirty="0"/>
          </a:p>
        </p:txBody>
      </p:sp>
      <p:cxnSp>
        <p:nvCxnSpPr>
          <p:cNvPr id="13" name="Conector recto de flecha 12"/>
          <p:cNvCxnSpPr>
            <a:stCxn id="4" idx="3"/>
            <a:endCxn id="6" idx="7"/>
          </p:cNvCxnSpPr>
          <p:nvPr/>
        </p:nvCxnSpPr>
        <p:spPr>
          <a:xfrm flipH="1">
            <a:off x="4548444" y="2119122"/>
            <a:ext cx="1736581" cy="98224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ector recto de flecha 14"/>
          <p:cNvCxnSpPr>
            <a:stCxn id="4" idx="4"/>
            <a:endCxn id="7" idx="0"/>
          </p:cNvCxnSpPr>
          <p:nvPr/>
        </p:nvCxnSpPr>
        <p:spPr>
          <a:xfrm>
            <a:off x="6583683" y="2224975"/>
            <a:ext cx="0" cy="77053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/>
          <p:cNvCxnSpPr>
            <a:stCxn id="4" idx="5"/>
            <a:endCxn id="8" idx="1"/>
          </p:cNvCxnSpPr>
          <p:nvPr/>
        </p:nvCxnSpPr>
        <p:spPr>
          <a:xfrm>
            <a:off x="6882341" y="2119122"/>
            <a:ext cx="1806250" cy="98224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/>
          <p:cNvCxnSpPr>
            <a:stCxn id="8" idx="3"/>
            <a:endCxn id="9" idx="7"/>
          </p:cNvCxnSpPr>
          <p:nvPr/>
        </p:nvCxnSpPr>
        <p:spPr>
          <a:xfrm flipH="1">
            <a:off x="8092832" y="3612471"/>
            <a:ext cx="595759" cy="65955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/>
          <p:cNvCxnSpPr>
            <a:stCxn id="8" idx="4"/>
            <a:endCxn id="10" idx="0"/>
          </p:cNvCxnSpPr>
          <p:nvPr/>
        </p:nvCxnSpPr>
        <p:spPr>
          <a:xfrm>
            <a:off x="8987249" y="3718324"/>
            <a:ext cx="0" cy="44784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/>
          <p:cNvCxnSpPr>
            <a:stCxn id="8" idx="5"/>
            <a:endCxn id="11" idx="1"/>
          </p:cNvCxnSpPr>
          <p:nvPr/>
        </p:nvCxnSpPr>
        <p:spPr>
          <a:xfrm>
            <a:off x="9285907" y="3612471"/>
            <a:ext cx="743804" cy="65955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Elipse 26"/>
          <p:cNvSpPr/>
          <p:nvPr/>
        </p:nvSpPr>
        <p:spPr>
          <a:xfrm>
            <a:off x="7384871" y="5227092"/>
            <a:ext cx="844732" cy="72281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s-MX" dirty="0"/>
          </a:p>
        </p:txBody>
      </p:sp>
      <p:sp>
        <p:nvSpPr>
          <p:cNvPr id="28" name="Elipse 27"/>
          <p:cNvSpPr/>
          <p:nvPr/>
        </p:nvSpPr>
        <p:spPr>
          <a:xfrm>
            <a:off x="8575771" y="5227088"/>
            <a:ext cx="844732" cy="72281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endParaRPr lang="es-MX" dirty="0"/>
          </a:p>
        </p:txBody>
      </p:sp>
      <p:sp>
        <p:nvSpPr>
          <p:cNvPr id="29" name="Elipse 28"/>
          <p:cNvSpPr/>
          <p:nvPr/>
        </p:nvSpPr>
        <p:spPr>
          <a:xfrm>
            <a:off x="9919066" y="5227090"/>
            <a:ext cx="844732" cy="72281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s-MX" dirty="0"/>
          </a:p>
        </p:txBody>
      </p:sp>
      <p:sp>
        <p:nvSpPr>
          <p:cNvPr id="30" name="Elipse 29"/>
          <p:cNvSpPr/>
          <p:nvPr/>
        </p:nvSpPr>
        <p:spPr>
          <a:xfrm>
            <a:off x="3827420" y="5227088"/>
            <a:ext cx="844732" cy="72281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s-MX" sz="2800" dirty="0"/>
          </a:p>
        </p:txBody>
      </p:sp>
      <p:sp>
        <p:nvSpPr>
          <p:cNvPr id="31" name="Elipse 30"/>
          <p:cNvSpPr/>
          <p:nvPr/>
        </p:nvSpPr>
        <p:spPr>
          <a:xfrm>
            <a:off x="6161317" y="5227088"/>
            <a:ext cx="844732" cy="72281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lang="es-MX" sz="2800" dirty="0"/>
          </a:p>
        </p:txBody>
      </p:sp>
      <p:cxnSp>
        <p:nvCxnSpPr>
          <p:cNvPr id="33" name="Conector recto de flecha 32"/>
          <p:cNvCxnSpPr>
            <a:stCxn id="6" idx="4"/>
            <a:endCxn id="30" idx="0"/>
          </p:cNvCxnSpPr>
          <p:nvPr/>
        </p:nvCxnSpPr>
        <p:spPr>
          <a:xfrm>
            <a:off x="4249786" y="3718325"/>
            <a:ext cx="0" cy="15087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de flecha 34"/>
          <p:cNvCxnSpPr>
            <a:stCxn id="7" idx="4"/>
          </p:cNvCxnSpPr>
          <p:nvPr/>
        </p:nvCxnSpPr>
        <p:spPr>
          <a:xfrm>
            <a:off x="6583683" y="3718324"/>
            <a:ext cx="0" cy="15087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de flecha 36"/>
          <p:cNvCxnSpPr>
            <a:stCxn id="9" idx="4"/>
            <a:endCxn id="27" idx="0"/>
          </p:cNvCxnSpPr>
          <p:nvPr/>
        </p:nvCxnSpPr>
        <p:spPr>
          <a:xfrm>
            <a:off x="7794174" y="4888984"/>
            <a:ext cx="13063" cy="33810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de flecha 38"/>
          <p:cNvCxnSpPr>
            <a:stCxn id="10" idx="4"/>
            <a:endCxn id="28" idx="0"/>
          </p:cNvCxnSpPr>
          <p:nvPr/>
        </p:nvCxnSpPr>
        <p:spPr>
          <a:xfrm>
            <a:off x="8987249" y="4888983"/>
            <a:ext cx="10888" cy="3381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de flecha 40"/>
          <p:cNvCxnSpPr>
            <a:stCxn id="11" idx="4"/>
            <a:endCxn id="29" idx="0"/>
          </p:cNvCxnSpPr>
          <p:nvPr/>
        </p:nvCxnSpPr>
        <p:spPr>
          <a:xfrm>
            <a:off x="10328369" y="4888982"/>
            <a:ext cx="13063" cy="33810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97499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22289" y="360501"/>
            <a:ext cx="10468225" cy="69863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E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Gramáticas libres de contexto ambiguas </a:t>
            </a:r>
            <a:endParaRPr lang="es-MX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uadroTexto 1"/>
              <p:cNvSpPr txBox="1"/>
              <p:nvPr/>
            </p:nvSpPr>
            <p:spPr>
              <a:xfrm>
                <a:off x="773065" y="1795049"/>
                <a:ext cx="2412810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Opción 2</a:t>
                </a:r>
              </a:p>
              <a:p>
                <a:endParaRPr lang="es-E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514350" indent="-514350">
                  <a:buAutoNum type="arabicPeriod"/>
                </a:pPr>
                <a14:m>
                  <m:oMath xmlns:m="http://schemas.openxmlformats.org/officeDocument/2006/math">
                    <m:r>
                      <a:rPr lang="es-ES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𝑆</m:t>
                    </m:r>
                  </m:oMath>
                </a14:m>
                <a:r>
                  <a:rPr lang="es-E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	</a:t>
                </a:r>
              </a:p>
              <a:p>
                <a:pPr marL="514350" indent="-514350">
                  <a:buAutoNum type="arabicPeriod"/>
                </a:pPr>
                <a14:m>
                  <m:oMath xmlns:m="http://schemas.openxmlformats.org/officeDocument/2006/math">
                    <m:r>
                      <a:rPr lang="es-E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</m:oMath>
                </a14:m>
                <a:r>
                  <a:rPr lang="es-E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	</a:t>
                </a:r>
              </a:p>
              <a:p>
                <a:pPr marL="514350" indent="-514350">
                  <a:buAutoNum type="arabicPeriod"/>
                </a:pPr>
                <a14:m>
                  <m:oMath xmlns:m="http://schemas.openxmlformats.org/officeDocument/2006/math">
                    <m:r>
                      <a:rPr lang="es-E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</m:oMath>
                </a14:m>
                <a:r>
                  <a:rPr lang="es-E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514350" indent="-514350">
                  <a:buAutoNum type="arabicPeriod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</m:oMath>
                </a14:m>
                <a:endParaRPr lang="es-E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Cuadro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065" y="1795049"/>
                <a:ext cx="2412810" cy="2677656"/>
              </a:xfrm>
              <a:prstGeom prst="rect">
                <a:avLst/>
              </a:prstGeom>
              <a:blipFill rotWithShape="0">
                <a:blip r:embed="rId2"/>
                <a:stretch>
                  <a:fillRect l="-5303" t="-2273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lipse 3"/>
          <p:cNvSpPr/>
          <p:nvPr/>
        </p:nvSpPr>
        <p:spPr>
          <a:xfrm>
            <a:off x="7519858" y="1502164"/>
            <a:ext cx="844732" cy="72281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es-MX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Elipse 5"/>
          <p:cNvSpPr/>
          <p:nvPr/>
        </p:nvSpPr>
        <p:spPr>
          <a:xfrm>
            <a:off x="5185961" y="2995514"/>
            <a:ext cx="844732" cy="72281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s-MX" sz="2800" dirty="0"/>
          </a:p>
        </p:txBody>
      </p:sp>
      <p:sp>
        <p:nvSpPr>
          <p:cNvPr id="7" name="Elipse 6"/>
          <p:cNvSpPr/>
          <p:nvPr/>
        </p:nvSpPr>
        <p:spPr>
          <a:xfrm>
            <a:off x="7519858" y="2995513"/>
            <a:ext cx="844732" cy="72281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endParaRPr lang="es-MX" sz="2800" dirty="0"/>
          </a:p>
        </p:txBody>
      </p:sp>
      <p:sp>
        <p:nvSpPr>
          <p:cNvPr id="8" name="Elipse 7"/>
          <p:cNvSpPr/>
          <p:nvPr/>
        </p:nvSpPr>
        <p:spPr>
          <a:xfrm>
            <a:off x="9923424" y="2995513"/>
            <a:ext cx="844732" cy="72281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s-MX" sz="2800" dirty="0"/>
          </a:p>
        </p:txBody>
      </p:sp>
      <p:sp>
        <p:nvSpPr>
          <p:cNvPr id="9" name="Elipse 8"/>
          <p:cNvSpPr/>
          <p:nvPr/>
        </p:nvSpPr>
        <p:spPr>
          <a:xfrm>
            <a:off x="4010301" y="4184937"/>
            <a:ext cx="844732" cy="72281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s-MX" sz="2800" dirty="0"/>
          </a:p>
        </p:txBody>
      </p:sp>
      <p:sp>
        <p:nvSpPr>
          <p:cNvPr id="10" name="Elipse 9"/>
          <p:cNvSpPr/>
          <p:nvPr/>
        </p:nvSpPr>
        <p:spPr>
          <a:xfrm>
            <a:off x="5203376" y="4184936"/>
            <a:ext cx="844732" cy="72281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lang="es-MX" sz="2800" dirty="0"/>
          </a:p>
        </p:txBody>
      </p:sp>
      <p:sp>
        <p:nvSpPr>
          <p:cNvPr id="11" name="Elipse 10"/>
          <p:cNvSpPr/>
          <p:nvPr/>
        </p:nvSpPr>
        <p:spPr>
          <a:xfrm>
            <a:off x="6544496" y="4184935"/>
            <a:ext cx="844732" cy="72281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s-MX" dirty="0"/>
          </a:p>
        </p:txBody>
      </p:sp>
      <p:cxnSp>
        <p:nvCxnSpPr>
          <p:cNvPr id="13" name="Conector recto de flecha 12"/>
          <p:cNvCxnSpPr>
            <a:stCxn id="4" idx="3"/>
            <a:endCxn id="6" idx="7"/>
          </p:cNvCxnSpPr>
          <p:nvPr/>
        </p:nvCxnSpPr>
        <p:spPr>
          <a:xfrm flipH="1">
            <a:off x="5906985" y="2119122"/>
            <a:ext cx="1736581" cy="98224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ector recto de flecha 14"/>
          <p:cNvCxnSpPr>
            <a:stCxn id="4" idx="4"/>
            <a:endCxn id="7" idx="0"/>
          </p:cNvCxnSpPr>
          <p:nvPr/>
        </p:nvCxnSpPr>
        <p:spPr>
          <a:xfrm>
            <a:off x="7942224" y="2224975"/>
            <a:ext cx="0" cy="77053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/>
          <p:cNvCxnSpPr>
            <a:stCxn id="4" idx="5"/>
            <a:endCxn id="8" idx="1"/>
          </p:cNvCxnSpPr>
          <p:nvPr/>
        </p:nvCxnSpPr>
        <p:spPr>
          <a:xfrm>
            <a:off x="8240882" y="2119122"/>
            <a:ext cx="1806250" cy="98224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/>
          <p:cNvCxnSpPr/>
          <p:nvPr/>
        </p:nvCxnSpPr>
        <p:spPr>
          <a:xfrm flipH="1">
            <a:off x="4692139" y="3567385"/>
            <a:ext cx="587052" cy="65955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/>
          <p:cNvCxnSpPr/>
          <p:nvPr/>
        </p:nvCxnSpPr>
        <p:spPr>
          <a:xfrm>
            <a:off x="5599620" y="3718324"/>
            <a:ext cx="8707" cy="44784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/>
          <p:cNvCxnSpPr/>
          <p:nvPr/>
        </p:nvCxnSpPr>
        <p:spPr>
          <a:xfrm>
            <a:off x="5944777" y="3600523"/>
            <a:ext cx="752511" cy="65955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Elipse 26"/>
          <p:cNvSpPr/>
          <p:nvPr/>
        </p:nvSpPr>
        <p:spPr>
          <a:xfrm>
            <a:off x="4023364" y="5245856"/>
            <a:ext cx="844732" cy="72281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s-MX" dirty="0"/>
          </a:p>
        </p:txBody>
      </p:sp>
      <p:sp>
        <p:nvSpPr>
          <p:cNvPr id="28" name="Elipse 27"/>
          <p:cNvSpPr/>
          <p:nvPr/>
        </p:nvSpPr>
        <p:spPr>
          <a:xfrm>
            <a:off x="5214264" y="5245852"/>
            <a:ext cx="844732" cy="72281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lang="es-MX" dirty="0"/>
          </a:p>
        </p:txBody>
      </p:sp>
      <p:sp>
        <p:nvSpPr>
          <p:cNvPr id="29" name="Elipse 28"/>
          <p:cNvSpPr/>
          <p:nvPr/>
        </p:nvSpPr>
        <p:spPr>
          <a:xfrm>
            <a:off x="6557559" y="5245854"/>
            <a:ext cx="844732" cy="72281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s-MX" dirty="0"/>
          </a:p>
        </p:txBody>
      </p:sp>
      <p:cxnSp>
        <p:nvCxnSpPr>
          <p:cNvPr id="33" name="Conector recto de flecha 32"/>
          <p:cNvCxnSpPr/>
          <p:nvPr/>
        </p:nvCxnSpPr>
        <p:spPr>
          <a:xfrm>
            <a:off x="7959644" y="3718324"/>
            <a:ext cx="0" cy="15087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de flecha 34"/>
          <p:cNvCxnSpPr/>
          <p:nvPr/>
        </p:nvCxnSpPr>
        <p:spPr>
          <a:xfrm>
            <a:off x="10345790" y="3737088"/>
            <a:ext cx="0" cy="15087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de flecha 36"/>
          <p:cNvCxnSpPr>
            <a:stCxn id="9" idx="4"/>
            <a:endCxn id="27" idx="0"/>
          </p:cNvCxnSpPr>
          <p:nvPr/>
        </p:nvCxnSpPr>
        <p:spPr>
          <a:xfrm>
            <a:off x="4432667" y="4907748"/>
            <a:ext cx="13063" cy="33810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de flecha 38"/>
          <p:cNvCxnSpPr>
            <a:stCxn id="10" idx="4"/>
            <a:endCxn id="28" idx="0"/>
          </p:cNvCxnSpPr>
          <p:nvPr/>
        </p:nvCxnSpPr>
        <p:spPr>
          <a:xfrm>
            <a:off x="5625742" y="4907747"/>
            <a:ext cx="10888" cy="3381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de flecha 40"/>
          <p:cNvCxnSpPr>
            <a:stCxn id="11" idx="4"/>
            <a:endCxn id="29" idx="0"/>
          </p:cNvCxnSpPr>
          <p:nvPr/>
        </p:nvCxnSpPr>
        <p:spPr>
          <a:xfrm>
            <a:off x="6966862" y="4907746"/>
            <a:ext cx="13063" cy="33810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Elipse 31"/>
          <p:cNvSpPr/>
          <p:nvPr/>
        </p:nvSpPr>
        <p:spPr>
          <a:xfrm>
            <a:off x="7537278" y="5227087"/>
            <a:ext cx="844732" cy="72281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endParaRPr lang="es-MX" sz="2800" dirty="0"/>
          </a:p>
        </p:txBody>
      </p:sp>
      <p:sp>
        <p:nvSpPr>
          <p:cNvPr id="34" name="Elipse 33"/>
          <p:cNvSpPr/>
          <p:nvPr/>
        </p:nvSpPr>
        <p:spPr>
          <a:xfrm>
            <a:off x="9923424" y="5264616"/>
            <a:ext cx="844732" cy="72281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329620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22289" y="360501"/>
            <a:ext cx="10468225" cy="69863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E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Gramáticas libres de contexto ambiguas </a:t>
            </a:r>
            <a:endParaRPr lang="es-MX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773065" y="1567543"/>
            <a:ext cx="1030423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Por lo tanto, el lenguaje libre de contexto L(G) para generar </a:t>
            </a:r>
            <a:r>
              <a:rPr lang="es-E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+ a – a </a:t>
            </a:r>
            <a:r>
              <a:rPr lang="es-E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tiene una GLC ambigua.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E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Entonces el L(G) que genera </a:t>
            </a:r>
            <a:r>
              <a:rPr lang="es-E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+ a – a </a:t>
            </a:r>
            <a:r>
              <a:rPr lang="es-E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¿Es inherentemente ambiguo?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E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¿Qué es un lenguaje inherentemente ambiguo?  </a:t>
            </a:r>
          </a:p>
        </p:txBody>
      </p:sp>
    </p:spTree>
    <p:extLst>
      <p:ext uri="{BB962C8B-B14F-4D97-AF65-F5344CB8AC3E}">
        <p14:creationId xmlns:p14="http://schemas.microsoft.com/office/powerpoint/2010/main" val="24597017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22289" y="360501"/>
            <a:ext cx="10468225" cy="69863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E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Gramáticas libres de contexto ambiguas </a:t>
            </a:r>
            <a:endParaRPr lang="es-MX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773065" y="1567543"/>
            <a:ext cx="1030423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Retomando la pregunta anterior …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E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Entonces el L(G) que genera </a:t>
            </a:r>
            <a:r>
              <a:rPr lang="es-E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+ a – a </a:t>
            </a:r>
            <a:r>
              <a:rPr lang="es-E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¿Es inherentemente ambiguo?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E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Vamos a modificar la gramática de la siguiente forma:</a:t>
            </a:r>
          </a:p>
        </p:txBody>
      </p:sp>
    </p:spTree>
    <p:extLst>
      <p:ext uri="{BB962C8B-B14F-4D97-AF65-F5344CB8AC3E}">
        <p14:creationId xmlns:p14="http://schemas.microsoft.com/office/powerpoint/2010/main" val="28275710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22289" y="360501"/>
            <a:ext cx="10468225" cy="69863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E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Gramáticas libres de contexto ambiguas </a:t>
            </a:r>
            <a:endParaRPr lang="es-MX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ángulo 3"/>
              <p:cNvSpPr/>
              <p:nvPr/>
            </p:nvSpPr>
            <p:spPr>
              <a:xfrm>
                <a:off x="807333" y="1410177"/>
                <a:ext cx="5375754" cy="39703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Prueba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2.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r>
                        <a:rPr lang="en-US" sz="2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𝐴</m:t>
                          </m:r>
                          <m:r>
                            <a:rPr lang="es-E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→</m:t>
                          </m:r>
                          <m:r>
                            <a:rPr lang="es-E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𝐴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𝐴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| 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𝐴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| 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</m:d>
                    </m:oMath>
                  </m:oMathPara>
                </a14:m>
                <a:endParaRPr lang="es-E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s-E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s-E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Opción 1</a:t>
                </a:r>
              </a:p>
              <a:p>
                <a:endParaRPr lang="es-E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s-E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1.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</m:oMath>
                </a14:m>
                <a:r>
                  <a:rPr lang="es-E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	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//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s-E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  <m:r>
                      <a:rPr lang="es-E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</m:oMath>
                </a14:m>
                <a:endParaRPr lang="es-E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s-E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2. </a:t>
                </a:r>
                <a14:m>
                  <m:oMath xmlns:m="http://schemas.openxmlformats.org/officeDocument/2006/math">
                    <m:r>
                      <a:rPr lang="es-E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</m:oMath>
                </a14:m>
                <a:r>
                  <a:rPr lang="es-E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	// Segundo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s-E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  <m:r>
                      <a:rPr lang="es-E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</m:oMath>
                </a14:m>
                <a:endParaRPr lang="es-E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s-E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3. </a:t>
                </a:r>
                <a14:m>
                  <m:oMath xmlns:m="http://schemas.openxmlformats.org/officeDocument/2006/math">
                    <m:r>
                      <a:rPr lang="es-E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</m:oMath>
                </a14:m>
                <a:r>
                  <a:rPr lang="es-E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// Todas las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s-E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</m:oMath>
                </a14:m>
                <a:endParaRPr lang="es-E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s-E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4.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</m:oMath>
                </a14:m>
                <a:endParaRPr lang="es-E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Rectángulo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333" y="1410177"/>
                <a:ext cx="5375754" cy="3970318"/>
              </a:xfrm>
              <a:prstGeom prst="rect">
                <a:avLst/>
              </a:prstGeom>
              <a:blipFill rotWithShape="0">
                <a:blip r:embed="rId2"/>
                <a:stretch>
                  <a:fillRect l="-2268" t="-1534" b="-3221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ángulo 1"/>
              <p:cNvSpPr/>
              <p:nvPr/>
            </p:nvSpPr>
            <p:spPr>
              <a:xfrm>
                <a:off x="6305006" y="1907403"/>
                <a:ext cx="5294811" cy="267765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s-E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Opción 2</a:t>
                </a:r>
              </a:p>
              <a:p>
                <a:endParaRPr lang="es-E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s-E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1.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</m:oMath>
                </a14:m>
                <a:r>
                  <a:rPr lang="es-E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	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//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s-E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  <m:r>
                      <a:rPr lang="es-E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</m:oMath>
                </a14:m>
                <a:endParaRPr lang="es-E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s-E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2. </a:t>
                </a:r>
                <a14:m>
                  <m:oMath xmlns:m="http://schemas.openxmlformats.org/officeDocument/2006/math">
                    <m:r>
                      <a:rPr lang="es-E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</m:oMath>
                </a14:m>
                <a:r>
                  <a:rPr lang="es-E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	// Primer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s-E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  <m:r>
                      <a:rPr lang="es-E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</m:oMath>
                </a14:m>
                <a:endParaRPr lang="es-E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s-E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3. </a:t>
                </a:r>
                <a14:m>
                  <m:oMath xmlns:m="http://schemas.openxmlformats.org/officeDocument/2006/math">
                    <m:r>
                      <a:rPr lang="es-E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</m:oMath>
                </a14:m>
                <a:r>
                  <a:rPr lang="es-E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// Todas las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s-E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</m:oMath>
                </a14:m>
                <a:endParaRPr lang="es-E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s-E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4.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</m:oMath>
                </a14:m>
                <a:endParaRPr lang="es-E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Rectángulo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5006" y="1907403"/>
                <a:ext cx="5294811" cy="2677656"/>
              </a:xfrm>
              <a:prstGeom prst="rect">
                <a:avLst/>
              </a:prstGeom>
              <a:blipFill rotWithShape="0">
                <a:blip r:embed="rId3"/>
                <a:stretch>
                  <a:fillRect l="-2301" t="-2506" b="-5467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219068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4933</TotalTime>
  <Words>619</Words>
  <Application>Microsoft Macintosh PowerPoint</Application>
  <PresentationFormat>Widescreen</PresentationFormat>
  <Paragraphs>148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Times New Roman</vt:lpstr>
      <vt:lpstr>Tema de Office</vt:lpstr>
      <vt:lpstr>U4. GLC con arboles If-then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Bienvenidos</dc:title>
  <dc:creator>Cuenta Microsoft</dc:creator>
  <cp:lastModifiedBy>david roldan</cp:lastModifiedBy>
  <cp:revision>362</cp:revision>
  <dcterms:created xsi:type="dcterms:W3CDTF">2022-09-14T14:55:50Z</dcterms:created>
  <dcterms:modified xsi:type="dcterms:W3CDTF">2023-10-03T01:32:11Z</dcterms:modified>
</cp:coreProperties>
</file>