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bMlrdfasvOZ+Hsgt7XTjBkBG/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c8d477f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c8d477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c8d477f9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ac8d477f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c8d477f9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c8d477f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ac8d477f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ac8d477f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ac8d477f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ac8d477f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ac8d477f9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ac8d477f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ac8d477f9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ac8d477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c8d477f9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c8d477f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ac8d477f9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ac8d477f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ac8d477f9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ac8d477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ac8d477f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bac8d477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ac8d477f9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ac8d477f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c8d477f9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c8d477f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ac8d477f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ac8d477f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ac8d477f9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ac8d477f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c8d477f9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ac8d477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ac8d477f9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ac8d477f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ac8d477f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bac8d477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c8d477f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c8d477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c8d477f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c8d477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c8d477f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c8d477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c8d477f9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c8d477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8d477f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8d477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c8d477f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c8d477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4" y="0"/>
            <a:ext cx="121892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idx="3" type="body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i="1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i="1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i="1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i="1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/>
          <p:nvPr>
            <p:ph idx="4" type="pic"/>
          </p:nvPr>
        </p:nvSpPr>
        <p:spPr>
          <a:xfrm>
            <a:off x="7448550" y="0"/>
            <a:ext cx="47434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title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Project 2: </a:t>
            </a:r>
            <a:r>
              <a:rPr lang="en-US"/>
              <a:t>Non-preemptive Scheduling</a:t>
            </a:r>
            <a:endParaRPr/>
          </a:p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5" name="Google Shape;35;p1"/>
          <p:cNvSpPr txBox="1"/>
          <p:nvPr>
            <p:ph idx="2" type="subTitle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INF-2201 Operating System Fundamentals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Spring 2021</a:t>
            </a:r>
            <a:endParaRPr/>
          </a:p>
        </p:txBody>
      </p:sp>
      <p:sp>
        <p:nvSpPr>
          <p:cNvPr id="36" name="Google Shape;36;p1"/>
          <p:cNvSpPr txBox="1"/>
          <p:nvPr>
            <p:ph idx="3" type="body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/>
          <p:nvPr>
            <p:ph idx="4" type="pic"/>
          </p:nvPr>
        </p:nvSpPr>
        <p:spPr>
          <a:xfrm>
            <a:off x="7448550" y="0"/>
            <a:ext cx="47434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c8d477f9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Scheduler</a:t>
            </a:r>
            <a:endParaRPr/>
          </a:p>
        </p:txBody>
      </p:sp>
      <p:sp>
        <p:nvSpPr>
          <p:cNvPr id="93" name="Google Shape;93;gbac8d477f9_0_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Simple non-preemptive scheduling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IS round-robin good enough?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How to do blocking and unblocking?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⇒ Design review!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c8d477f9_0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 Switch Procedure</a:t>
            </a:r>
            <a:endParaRPr/>
          </a:p>
        </p:txBody>
      </p:sp>
      <p:sp>
        <p:nvSpPr>
          <p:cNvPr id="99" name="Google Shape;99;gbac8d477f9_0_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to switch between processes and threads?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They must call yield() explicitly (non-preemptive)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 next project: time slice expires (preemptive)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What to save?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GPRs?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More?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Where to save it?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Stack?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PCB?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⇒ Design review!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ac8d477f9_0_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Call Mechanism</a:t>
            </a:r>
            <a:endParaRPr/>
          </a:p>
        </p:txBody>
      </p:sp>
      <p:sp>
        <p:nvSpPr>
          <p:cNvPr id="105" name="Google Shape;105;gbac8d477f9_0_5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does a process get services from the kernel?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This assignment: a special function call using a single entry “jump table”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Later: interrupt/trap mechanism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Why cannot system calls be implemented as ordinary function calls?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Is our approach better?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ac8d477f9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Call Mechanism</a:t>
            </a:r>
            <a:endParaRPr/>
          </a:p>
        </p:txBody>
      </p:sp>
      <p:sp>
        <p:nvSpPr>
          <p:cNvPr id="111" name="Google Shape;111;gbac8d477f9_0_59"/>
          <p:cNvSpPr txBox="1"/>
          <p:nvPr>
            <p:ph idx="1" type="body"/>
          </p:nvPr>
        </p:nvSpPr>
        <p:spPr>
          <a:xfrm>
            <a:off x="476575" y="1406475"/>
            <a:ext cx="11472600" cy="477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At runtime, load the address of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kernel_entry()</a:t>
            </a:r>
            <a:r>
              <a:rPr lang="en-US" sz="2600"/>
              <a:t> into memory location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0xf00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200"/>
              <a:t>Already done in pre-code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Prototype: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kernel_entry(int fn);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Define this in syslib.h</a:t>
            </a:r>
            <a:br>
              <a:rPr lang="en-US" sz="2600"/>
            </a:b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#define ENTRY_POINT ((void (**)()) 0xf00)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200"/>
              <a:t>Pointer to pointer to function with non-defined argument list returning void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200"/>
              <a:t>...at address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0xf00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Declare the following in syslib.c</a:t>
            </a:r>
            <a:br>
              <a:rPr lang="en-US" sz="2600"/>
            </a:b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static void (**entry_point) () = ENTRY_POINT;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entry_point</a:t>
            </a:r>
            <a:r>
              <a:rPr lang="en-US" sz="2600"/>
              <a:t> has address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0xf00</a:t>
            </a:r>
            <a:r>
              <a:rPr lang="en-US" sz="2600"/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*entry_point</a:t>
            </a:r>
            <a:r>
              <a:rPr lang="en-US" sz="2600"/>
              <a:t> is the address of our kernel entry point function</a:t>
            </a:r>
            <a:endParaRPr sz="2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200"/>
              <a:t>*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entry_point = kernel_entry; </a:t>
            </a:r>
            <a:r>
              <a:rPr lang="en-US" sz="2200"/>
              <a:t>(done in kernel.c)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Macro for invoking syscall:</a:t>
            </a:r>
            <a:br>
              <a:rPr lang="en-US" sz="2600"/>
            </a:b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#define SYSCALL(i) ((*entry_point)(i))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c8d477f9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kernel_entry()</a:t>
            </a:r>
            <a:r>
              <a:rPr lang="en-US"/>
              <a:t> in memory</a:t>
            </a:r>
            <a:endParaRPr/>
          </a:p>
        </p:txBody>
      </p:sp>
      <p:pic>
        <p:nvPicPr>
          <p:cNvPr id="117" name="Google Shape;117;gbac8d477f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350" y="1854850"/>
            <a:ext cx="8205048" cy="24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bac8d477f9_0_64"/>
          <p:cNvSpPr txBox="1"/>
          <p:nvPr/>
        </p:nvSpPr>
        <p:spPr>
          <a:xfrm>
            <a:off x="1034500" y="4812225"/>
            <a:ext cx="1024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 kernel sets the memory at address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0xf00</a:t>
            </a:r>
            <a:r>
              <a:rPr lang="en-US" sz="2000">
                <a:solidFill>
                  <a:schemeClr val="dk1"/>
                </a:solidFill>
              </a:rPr>
              <a:t> to the address of the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kernel_entry()</a:t>
            </a:r>
            <a:r>
              <a:rPr lang="en-US" sz="2000">
                <a:solidFill>
                  <a:schemeClr val="dk1"/>
                </a:solidFill>
              </a:rPr>
              <a:t> function. The user process can then read the memory at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0xf00</a:t>
            </a:r>
            <a:r>
              <a:rPr lang="en-US" sz="2000">
                <a:solidFill>
                  <a:schemeClr val="dk1"/>
                </a:solidFill>
              </a:rPr>
              <a:t> to learn where the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kernel_entry()</a:t>
            </a:r>
            <a:r>
              <a:rPr lang="en-US" sz="2000">
                <a:solidFill>
                  <a:schemeClr val="dk1"/>
                </a:solidFill>
              </a:rPr>
              <a:t> function is located in memory.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ac8d477f9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Synchronization</a:t>
            </a:r>
            <a:endParaRPr/>
          </a:p>
        </p:txBody>
      </p:sp>
      <p:sp>
        <p:nvSpPr>
          <p:cNvPr id="124" name="Google Shape;124;gbac8d477f9_0_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Locks are only used by threads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threads can try to acquire a lock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to maintain queue of threads waiting for a lock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Where?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lock_acquire()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 lock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Got lock? Great!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not, block itself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lock_init(), lock_release()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c8d477f9_0_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Context Switch Time</a:t>
            </a:r>
            <a:endParaRPr/>
          </a:p>
        </p:txBody>
      </p:sp>
      <p:sp>
        <p:nvSpPr>
          <p:cNvPr id="130" name="Google Shape;130;gbac8d477f9_0_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</a:t>
            </a:r>
            <a:r>
              <a:rPr lang="en-US"/>
              <a:t>hat to measure and how (methodology)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⇒ Design review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 measurements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 results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Discuss results in report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ac8d477f9_0_8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Credit – Time</a:t>
            </a:r>
            <a:endParaRPr/>
          </a:p>
        </p:txBody>
      </p:sp>
      <p:sp>
        <p:nvSpPr>
          <p:cNvPr id="136" name="Google Shape;136;gbac8d477f9_0_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Implement something similar to the Unix command “time”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Measure time spent in user mode and kernel mode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Get an A+ grade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..or a TA job next year?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ac8d477f9_0_8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review</a:t>
            </a:r>
            <a:endParaRPr/>
          </a:p>
        </p:txBody>
      </p:sp>
      <p:sp>
        <p:nvSpPr>
          <p:cNvPr id="142" name="Google Shape;142;gbac8d477f9_0_8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For each assignment you are required to give a design report for you plan to implement the solution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Note! describe it at the “design level”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 a formal presentation - just you and your TA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You should be prepared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Have something to show during the design review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Only oral presentation is not acceptable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You need to </a:t>
            </a:r>
            <a:r>
              <a:rPr lang="en-US"/>
              <a:t>convince</a:t>
            </a:r>
            <a:r>
              <a:rPr lang="en-US"/>
              <a:t> the TA that you understand the project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This is a mandatory “assignment”: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Pass / no-pass grading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ac8d477f9_0_1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topics for design review</a:t>
            </a:r>
            <a:endParaRPr/>
          </a:p>
        </p:txBody>
      </p:sp>
      <p:sp>
        <p:nvSpPr>
          <p:cNvPr id="148" name="Google Shape;148;gbac8d477f9_0_10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What’s in the PCB? Why is it there?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will you implement locks? What about process queues?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Where should context be saved?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is the context (what must be saved?)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is the difference between processes and threads?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this assignment?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do “our” processes and threads differ from “normal” processes and threads?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many stacks per process? And why?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many stacks per thread? And why?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Non-preemptive vs preemptive scheduling; What is similar? What is different?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ac8d477f9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3" name="Google Shape;43;gbac8d477f9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 P1 you implemented boot loader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But the OS kernel was very minimalistic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Here you implement a simple OS kernel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You can (but are not required to) use the code you wrote in P1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ac8d477f9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54" name="Google Shape;154;gbac8d477f9_0_9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Comment your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Give a high level overview of what the code does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Especially important when dealing with hardware, entry points, and </a:t>
            </a:r>
            <a:r>
              <a:rPr lang="en-US"/>
              <a:t>synchronization</a:t>
            </a:r>
            <a:r>
              <a:rPr lang="en-US"/>
              <a:t>/ blocking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Comments are part of the grading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Make an attempt to test your code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Don’t cheat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ac8d477f9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60" name="Google Shape;160;gbac8d477f9_0_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Maximum 4 pages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Give an overview of how you solved each task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including extra credits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Describe how you have tested your 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and known bugs/ issues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Describe the </a:t>
            </a:r>
            <a:r>
              <a:rPr lang="en-US"/>
              <a:t>methodology</a:t>
            </a:r>
            <a:r>
              <a:rPr lang="en-US"/>
              <a:t>, results, and conclusions for you performance measurements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ac8d477f9_0_1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Handin</a:t>
            </a:r>
            <a:endParaRPr/>
          </a:p>
        </p:txBody>
      </p:sp>
      <p:sp>
        <p:nvSpPr>
          <p:cNvPr id="166" name="Google Shape;166;gbac8d477f9_0_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This is an exam, so there is a strict deadline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Extensions only for valid and preapproved reasons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Wiseflow for handin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PDF of your report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Zip file with source code (remember to make clean before ziping)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 your name, GitHub username, and email to the report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ac8d477f9_0_1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Hints - Flat Address Space</a:t>
            </a:r>
            <a:endParaRPr/>
          </a:p>
        </p:txBody>
      </p:sp>
      <p:sp>
        <p:nvSpPr>
          <p:cNvPr id="172" name="Google Shape;172;gbac8d477f9_0_1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bootblock code: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Switches to protected mode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Sets up the CS, DS, SS, and extra segment registers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 use the entire memory by utilizing registers like EAX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NOT modify the segment registers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access to the first 1MB of memory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Actually, you have access to a 32-bit address space, but we won’t use memory &gt; 1MB limit in this assignment)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Including the video-memory area (VGA text buffer @ 0xb8000)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sure your code, data, and stacks do not overwrite “important” memory areas (see the memory map)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ac8d477f9_0_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Hints - Threads and Processes</a:t>
            </a:r>
            <a:endParaRPr/>
          </a:p>
        </p:txBody>
      </p:sp>
      <p:sp>
        <p:nvSpPr>
          <p:cNvPr id="178" name="Google Shape;178;gbac8d477f9_0_1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Your OS will have processes and threads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Threads are linked with the kernel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Processes are separate executable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Note: they all end up together in the same image file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Processes need a special way to call functions in the kernel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Threads can just call kernel functions directly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a more advanced OS, there are many other differences between threads in the kernel and processes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ac8d477f9_0_1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lang="en-US"/>
              <a:t>ints – Synchronization</a:t>
            </a:r>
            <a:endParaRPr/>
          </a:p>
        </p:txBody>
      </p:sp>
      <p:sp>
        <p:nvSpPr>
          <p:cNvPr id="184" name="Google Shape;184;gbac8d477f9_0_1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synchronization primitives can only be used by threads within the kernel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two functions block() and unblock() are to be used by the synchronization code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Blocking a process is not specific to locks, but is a general purpose service that the kernel should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ac8d477f9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Kernel</a:t>
            </a:r>
            <a:endParaRPr/>
          </a:p>
        </p:txBody>
      </p:sp>
      <p:sp>
        <p:nvSpPr>
          <p:cNvPr id="49" name="Google Shape;49;gbac8d477f9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Multitasking support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i="1" lang="en-US"/>
              <a:t>Non-preemptive</a:t>
            </a:r>
            <a:r>
              <a:rPr lang="en-US"/>
              <a:t> scheduling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running process/thread has to relinquish control explicitly by: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Yielding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Exiting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Blocking on a lock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ac8d477f9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Processes and Threads</a:t>
            </a:r>
            <a:endParaRPr/>
          </a:p>
        </p:txBody>
      </p:sp>
      <p:sp>
        <p:nvSpPr>
          <p:cNvPr id="55" name="Google Shape;55;gbac8d477f9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Processes, threads and the kernel share the same flat address space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But how do they differ?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And how do they differ from Linux Threads and Processes?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 real protection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Separate address spaces later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ac8d477f9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Protected Mode</a:t>
            </a:r>
            <a:endParaRPr/>
          </a:p>
        </p:txBody>
      </p:sp>
      <p:sp>
        <p:nvSpPr>
          <p:cNvPr id="61" name="Google Shape;61;gbac8d477f9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Kernel runs in protected mode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Setup done in boot loader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Everything runs at highest CPU privilege level (ring 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More about protected mode in </a:t>
            </a:r>
            <a:r>
              <a:rPr lang="en-US"/>
              <a:t>colloquium</a:t>
            </a:r>
            <a:r>
              <a:rPr lang="en-US"/>
              <a:t> groups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ac8d477f9_0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67" name="Google Shape;67;gbac8d477f9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Initialization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Process Control Block (PCB)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Context switching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System call mechanism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Stacks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Synchronization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Assembly / inline assembly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Performance measurements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Design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c8d477f9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Initialization</a:t>
            </a:r>
            <a:endParaRPr/>
          </a:p>
        </p:txBody>
      </p:sp>
      <p:sp>
        <p:nvSpPr>
          <p:cNvPr id="73" name="Google Shape;73;gbac8d477f9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Initialization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Setup the required data structures for processes and threads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 dynamic loading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Everything set at startup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c8d477f9_0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Control Block (PCB)</a:t>
            </a:r>
            <a:endParaRPr/>
          </a:p>
        </p:txBody>
      </p:sp>
      <p:sp>
        <p:nvSpPr>
          <p:cNvPr id="79" name="Google Shape;79;gbac8d477f9_0_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</a:t>
            </a:r>
            <a:r>
              <a:rPr lang="en-US"/>
              <a:t> kernel.h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What should be in the PCB?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pid?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is_thread?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stack?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next, previous PCB?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Anything else?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⇒ Describe this in the design review!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ac8d477f9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85" name="Google Shape;85;gbac8d477f9_0_36"/>
          <p:cNvSpPr txBox="1"/>
          <p:nvPr>
            <p:ph idx="1" type="body"/>
          </p:nvPr>
        </p:nvSpPr>
        <p:spPr>
          <a:xfrm>
            <a:off x="838200" y="1825625"/>
            <a:ext cx="5368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many stacks?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2 per process, 1 per thread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Why?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Where to put them in memory?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Upper limit: 0x9fc00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Suggestion: between 0x10000 and 0x20000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Stack size?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8KB should be fine.</a:t>
            </a:r>
            <a:endParaRPr/>
          </a:p>
        </p:txBody>
      </p:sp>
      <p:pic>
        <p:nvPicPr>
          <p:cNvPr id="86" name="Google Shape;86;gbac8d477f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400" y="737100"/>
            <a:ext cx="3412490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bac8d477f9_0_36"/>
          <p:cNvSpPr txBox="1"/>
          <p:nvPr/>
        </p:nvSpPr>
        <p:spPr>
          <a:xfrm>
            <a:off x="7533400" y="5776625"/>
            <a:ext cx="341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Memory layout</a:t>
            </a:r>
            <a:br>
              <a:rPr lang="en-US" sz="1600"/>
            </a:br>
            <a:r>
              <a:rPr lang="en-US" sz="1600"/>
              <a:t>(not to scale)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with pattern">
  <a:themeElements>
    <a:clrScheme name="UiT Norges arktiske universitet">
      <a:dk1>
        <a:srgbClr val="000000"/>
      </a:dk1>
      <a:lt1>
        <a:srgbClr val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2019-11-04T14:24:29Z</dcterms:created>
  <dc:creator>Lars Ailo Bongo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