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bMlrdfasvOZ+Hsgt7XTjBkBG/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ac8d477f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ac8d477f9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ac8d477f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ac8d477f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ac8d477f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ac8d477f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ac8d477f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ac8d477f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ac8d477f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ac8d477f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ac8d477f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ac8d477f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ac8d477f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ac8d477f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ac8d477f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ac8d477f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ac8d477f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ac8d477f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225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ac8d477f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ac8d477f9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bac8d477f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bac8d477f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ac8d477f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ac8d477f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ac8d477f9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ac8d477f9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ac8d477f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ac8d477f9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ac8d477f9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ac8d477f9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ac8d477f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ac8d477f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ac8d477f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ac8d477f9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ac8d477f9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ac8d477f9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bac8d477f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bac8d477f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ac8d477f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ac8d477f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ac8d477f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ac8d477f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ac8d477f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ac8d477f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ac8d477f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ac8d477f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ac8d477f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ac8d477f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ac8d477f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ac8d477f9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54" y="0"/>
            <a:ext cx="1218929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054464" y="1118585"/>
            <a:ext cx="6012000" cy="181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1054464" y="2942591"/>
            <a:ext cx="6012000" cy="112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i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i="1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i="1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i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2"/>
          </p:nvPr>
        </p:nvSpPr>
        <p:spPr>
          <a:xfrm>
            <a:off x="1054464" y="4208016"/>
            <a:ext cx="6012000" cy="1454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3"/>
          </p:nvPr>
        </p:nvSpPr>
        <p:spPr>
          <a:xfrm>
            <a:off x="1054464" y="5674992"/>
            <a:ext cx="6012000" cy="7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>
            <a:spLocks noGrp="1"/>
          </p:cNvSpPr>
          <p:nvPr>
            <p:ph type="pic" idx="4"/>
          </p:nvPr>
        </p:nvSpPr>
        <p:spPr>
          <a:xfrm>
            <a:off x="7448550" y="0"/>
            <a:ext cx="474345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>
            <a:spLocks noGrp="1"/>
          </p:cNvSpPr>
          <p:nvPr>
            <p:ph type="title"/>
          </p:nvPr>
        </p:nvSpPr>
        <p:spPr>
          <a:xfrm>
            <a:off x="1054464" y="1118585"/>
            <a:ext cx="6012000" cy="181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/>
              <a:t>Project 2: Non-preemptive Scheduling</a:t>
            </a:r>
            <a:endParaRPr/>
          </a:p>
        </p:txBody>
      </p:sp>
      <p:sp>
        <p:nvSpPr>
          <p:cNvPr id="34" name="Google Shape;34;p1"/>
          <p:cNvSpPr txBox="1">
            <a:spLocks noGrp="1"/>
          </p:cNvSpPr>
          <p:nvPr>
            <p:ph type="body" idx="1"/>
          </p:nvPr>
        </p:nvSpPr>
        <p:spPr>
          <a:xfrm>
            <a:off x="1054464" y="2942591"/>
            <a:ext cx="6012000" cy="112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  <p:sp>
        <p:nvSpPr>
          <p:cNvPr id="35" name="Google Shape;35;p1"/>
          <p:cNvSpPr txBox="1">
            <a:spLocks noGrp="1"/>
          </p:cNvSpPr>
          <p:nvPr>
            <p:ph type="subTitle" idx="2"/>
          </p:nvPr>
        </p:nvSpPr>
        <p:spPr>
          <a:xfrm>
            <a:off x="1054464" y="4208016"/>
            <a:ext cx="6012000" cy="1454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dirty="0"/>
              <a:t>INF-2201 Operating System Fundamentals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dirty="0"/>
              <a:t>Spring 2022</a:t>
            </a:r>
            <a:endParaRPr dirty="0"/>
          </a:p>
        </p:txBody>
      </p:sp>
      <p:sp>
        <p:nvSpPr>
          <p:cNvPr id="36" name="Google Shape;36;p1"/>
          <p:cNvSpPr txBox="1">
            <a:spLocks noGrp="1"/>
          </p:cNvSpPr>
          <p:nvPr>
            <p:ph type="body" idx="3"/>
          </p:nvPr>
        </p:nvSpPr>
        <p:spPr>
          <a:xfrm>
            <a:off x="1054464" y="5674992"/>
            <a:ext cx="6012000" cy="7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/>
          </a:p>
        </p:txBody>
      </p:sp>
      <p:sp>
        <p:nvSpPr>
          <p:cNvPr id="37" name="Google Shape;37;p1"/>
          <p:cNvSpPr>
            <a:spLocks noGrp="1"/>
          </p:cNvSpPr>
          <p:nvPr>
            <p:ph type="pic" idx="4"/>
          </p:nvPr>
        </p:nvSpPr>
        <p:spPr>
          <a:xfrm>
            <a:off x="7448550" y="0"/>
            <a:ext cx="474345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ac8d477f9_0_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Scheduler</a:t>
            </a:r>
            <a:endParaRPr/>
          </a:p>
        </p:txBody>
      </p:sp>
      <p:sp>
        <p:nvSpPr>
          <p:cNvPr id="93" name="Google Shape;93;gbac8d477f9_0_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Simple non-preemptive scheduling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IS round-robin good enough?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How to do blocking and unblocking?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⇒ Design review!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ac8d477f9_0_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Context Switch Procedure</a:t>
            </a:r>
            <a:endParaRPr/>
          </a:p>
        </p:txBody>
      </p:sp>
      <p:sp>
        <p:nvSpPr>
          <p:cNvPr id="99" name="Google Shape;99;gbac8d477f9_0_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How to switch between processes and threads?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They must call yield() explicitly (non-preemptive)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In next project: time slice expires (preemptive)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What to save?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GPRs?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More?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Where to save it?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Stack?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PCB?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⇒ Design review!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ac8d477f9_0_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Call Mechanism</a:t>
            </a:r>
            <a:endParaRPr/>
          </a:p>
        </p:txBody>
      </p:sp>
      <p:sp>
        <p:nvSpPr>
          <p:cNvPr id="105" name="Google Shape;105;gbac8d477f9_0_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How does a process get services from the kernel?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This assignment: a special function call using a single entry “jump table”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Later: interrupt/trap mechanism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Why cannot system calls be implemented as ordinary function calls?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Is our approach better?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ac8d477f9_0_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Call Mechanism</a:t>
            </a:r>
            <a:endParaRPr/>
          </a:p>
        </p:txBody>
      </p:sp>
      <p:sp>
        <p:nvSpPr>
          <p:cNvPr id="111" name="Google Shape;111;gbac8d477f9_0_59"/>
          <p:cNvSpPr txBox="1">
            <a:spLocks noGrp="1"/>
          </p:cNvSpPr>
          <p:nvPr>
            <p:ph type="body" idx="1"/>
          </p:nvPr>
        </p:nvSpPr>
        <p:spPr>
          <a:xfrm>
            <a:off x="476575" y="1406475"/>
            <a:ext cx="11472600" cy="477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At runtime, load the address of 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kernel_entry()</a:t>
            </a:r>
            <a:r>
              <a:rPr lang="en-US" sz="2600"/>
              <a:t> into memory location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0xf00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2200"/>
              <a:t>Already done in pre-code</a:t>
            </a:r>
            <a:endParaRPr sz="22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Prototype: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void kernel_entry(int fn);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Define this in syslib.h</a:t>
            </a:r>
            <a:br>
              <a:rPr lang="en-US" sz="2600"/>
            </a:b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#define ENTRY_POINT ((void (**)()) 0xf00)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2200"/>
              <a:t>Pointer to pointer to function with non-defined argument list returning void</a:t>
            </a:r>
            <a:endParaRPr sz="22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2200"/>
              <a:t>...at address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0xf00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Declare the following in syslib.c</a:t>
            </a:r>
            <a:br>
              <a:rPr lang="en-US" sz="2600"/>
            </a:b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static void (**entry_point) () = ENTRY_POINT;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entry_point</a:t>
            </a:r>
            <a:r>
              <a:rPr lang="en-US" sz="2600"/>
              <a:t> has address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0xf00</a:t>
            </a:r>
            <a:r>
              <a:rPr lang="en-US" sz="2600"/>
              <a:t>, and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*entry_point</a:t>
            </a:r>
            <a:r>
              <a:rPr lang="en-US" sz="2600"/>
              <a:t> is the address of our kernel entry point function</a:t>
            </a:r>
            <a:endParaRPr sz="2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2200"/>
              <a:t>*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entry_point = kernel_entry; </a:t>
            </a:r>
            <a:r>
              <a:rPr lang="en-US" sz="2200"/>
              <a:t>(done in kernel.c)</a:t>
            </a:r>
            <a:endParaRPr sz="22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Macro for invoking syscall:</a:t>
            </a:r>
            <a:br>
              <a:rPr lang="en-US" sz="2600"/>
            </a:b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#define SYSCALL(i) ((*entry_point)(i))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ac8d477f9_0_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kernel_entry()</a:t>
            </a:r>
            <a:r>
              <a:rPr lang="en-US"/>
              <a:t> in memory</a:t>
            </a:r>
            <a:endParaRPr/>
          </a:p>
        </p:txBody>
      </p:sp>
      <p:pic>
        <p:nvPicPr>
          <p:cNvPr id="117" name="Google Shape;117;gbac8d477f9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350" y="1854850"/>
            <a:ext cx="8205048" cy="24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bac8d477f9_0_64"/>
          <p:cNvSpPr txBox="1"/>
          <p:nvPr/>
        </p:nvSpPr>
        <p:spPr>
          <a:xfrm>
            <a:off x="1034500" y="4812225"/>
            <a:ext cx="10240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The kernel sets the memory at address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0xf00</a:t>
            </a:r>
            <a:r>
              <a:rPr lang="en-US" sz="2000">
                <a:solidFill>
                  <a:schemeClr val="dk1"/>
                </a:solidFill>
              </a:rPr>
              <a:t> to the address of the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kernel_entry()</a:t>
            </a:r>
            <a:r>
              <a:rPr lang="en-US" sz="2000">
                <a:solidFill>
                  <a:schemeClr val="dk1"/>
                </a:solidFill>
              </a:rPr>
              <a:t> function. The user process can then read the memory at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0xf00</a:t>
            </a:r>
            <a:r>
              <a:rPr lang="en-US" sz="2000">
                <a:solidFill>
                  <a:schemeClr val="dk1"/>
                </a:solidFill>
              </a:rPr>
              <a:t> to learn where the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kernel_entry()</a:t>
            </a:r>
            <a:r>
              <a:rPr lang="en-US" sz="2000">
                <a:solidFill>
                  <a:schemeClr val="dk1"/>
                </a:solidFill>
              </a:rPr>
              <a:t> function is located in memory.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ac8d477f9_0_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Synchronization</a:t>
            </a:r>
            <a:endParaRPr/>
          </a:p>
        </p:txBody>
      </p:sp>
      <p:sp>
        <p:nvSpPr>
          <p:cNvPr id="124" name="Google Shape;124;gbac8d477f9_0_7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Locks are only used by threads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Many threads can try to acquire a lock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Need to maintain queue of threads waiting for a lock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Where?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lock_acquire()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Check lock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Got lock? Great!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not, block itself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lock_init(), lock_release()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ac8d477f9_0_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Measure Context Switch Time</a:t>
            </a:r>
            <a:endParaRPr/>
          </a:p>
        </p:txBody>
      </p:sp>
      <p:sp>
        <p:nvSpPr>
          <p:cNvPr id="130" name="Google Shape;130;gbac8d477f9_0_7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What to measure and how (methodology)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⇒ Design review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Do measurements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Get results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Report and discuss results in report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ac8d477f9_0_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Extra Credit 1 – time</a:t>
            </a:r>
            <a:endParaRPr dirty="0"/>
          </a:p>
        </p:txBody>
      </p:sp>
      <p:sp>
        <p:nvSpPr>
          <p:cNvPr id="136" name="Google Shape;136;gbac8d477f9_0_8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Implement something similar to the Unix command “time”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Measure time spent in user mode and kernel mode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Get an A+ grade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..or a TA job next year?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ac8d477f9_0_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Extra Credit 2 and 3 – </a:t>
            </a:r>
            <a:br>
              <a:rPr lang="en-US" dirty="0"/>
            </a:br>
            <a:r>
              <a:rPr lang="en-US" dirty="0"/>
              <a:t>more threads and processes</a:t>
            </a:r>
            <a:endParaRPr dirty="0"/>
          </a:p>
        </p:txBody>
      </p:sp>
      <p:sp>
        <p:nvSpPr>
          <p:cNvPr id="136" name="Google Shape;136;gbac8d477f9_0_8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Add a new thread to your kernel</a:t>
            </a:r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Add a new process to your 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1117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ac8d477f9_0_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review</a:t>
            </a:r>
            <a:endParaRPr/>
          </a:p>
        </p:txBody>
      </p:sp>
      <p:sp>
        <p:nvSpPr>
          <p:cNvPr id="142" name="Google Shape;142;gbac8d477f9_0_8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dirty="0"/>
              <a:t>For each assignment you are required to give a design report for you plan to implement the solution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Note! describe it at the “design level”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No a formal presentation - just you and your TA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dirty="0"/>
              <a:t>You should be prepared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Have something to show during the design review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Only oral presentation is not acceptable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You need to convince the TA that you understand the project 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dirty="0"/>
              <a:t>The design review is a mandatory “assignment”: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Pass / no-pass grading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bac8d477f9_0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43" name="Google Shape;43;gbac8d477f9_0_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 dirty="0"/>
              <a:t>In P1 you implemented a boot loader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But the OS kernel was very minimalistic 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dirty="0"/>
              <a:t>Here you implement a simple OS kernel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dirty="0"/>
              <a:t>You can (but are not required to) use the code you wrote in P1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ac8d477f9_0_1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Possible topics for design review</a:t>
            </a:r>
            <a:endParaRPr/>
          </a:p>
        </p:txBody>
      </p:sp>
      <p:sp>
        <p:nvSpPr>
          <p:cNvPr id="148" name="Google Shape;148;gbac8d477f9_0_1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What’s in the PCB? Why is it there?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How will you implement locks? What about process queues?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Where should context be saved?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is the context (what must be saved?)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What is the difference between processes and threads?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this assignment?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 do “our” processes and threads differ from “normal” processes and threads?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How many stacks per process? And why?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How many stacks per thread? And why?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Non-preemptive vs preemptive scheduling; What is similar? What is different?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ac8d477f9_0_9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Code</a:t>
            </a:r>
            <a:endParaRPr/>
          </a:p>
        </p:txBody>
      </p:sp>
      <p:sp>
        <p:nvSpPr>
          <p:cNvPr id="154" name="Google Shape;154;gbac8d477f9_0_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Comment your code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Give a high-level overview of what the code does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Especially important when dealing with hardware, entry points, and synchronization/ blocking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Comments are part of the grading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Test your code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Don’t cheat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ac8d477f9_0_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Report</a:t>
            </a:r>
            <a:endParaRPr/>
          </a:p>
        </p:txBody>
      </p:sp>
      <p:sp>
        <p:nvSpPr>
          <p:cNvPr id="160" name="Google Shape;160;gbac8d477f9_0_9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Maximum 4 pages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Give an overview of how you solved each task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including extra credits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Describe how you have tested your code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and known bugs/ issues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Describe the methodology, results, and conclusions for your performance measurements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ac8d477f9_0_10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Handin</a:t>
            </a:r>
            <a:endParaRPr/>
          </a:p>
        </p:txBody>
      </p:sp>
      <p:sp>
        <p:nvSpPr>
          <p:cNvPr id="166" name="Google Shape;166;gbac8d477f9_0_10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This is an exam, so there is a strict deadline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Extensions only for valid and preapproved reasons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Wiseflow for handin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PDF of your report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Zip file with source code (remember to make clean before ziping)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Add your name, GitHub username, and email to the report 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ac8d477f9_0_1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Hints - Flat Address Space</a:t>
            </a:r>
            <a:endParaRPr/>
          </a:p>
        </p:txBody>
      </p:sp>
      <p:sp>
        <p:nvSpPr>
          <p:cNvPr id="172" name="Google Shape;172;gbac8d477f9_0_1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bootblock code: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Switches to protected mode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Sets up the CS, DS, SS, and extra segment registers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can use the entire memory by utilizing registers like EAX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 NOT modify the segment registers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have access to the first 1MB of memory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Actually, you have access to a 32-bit address space, but we won’t use memory &gt; 1MB limit in this assignment)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Including the video-memory area (VGA text buffer @ 0xb8000)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Make sure your code, data, and stacks do not overwrite “important” memory areas (see the memory map)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ac8d477f9_0_1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Hints - Threads and Processes</a:t>
            </a:r>
            <a:endParaRPr/>
          </a:p>
        </p:txBody>
      </p:sp>
      <p:sp>
        <p:nvSpPr>
          <p:cNvPr id="178" name="Google Shape;178;gbac8d477f9_0_1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Your OS will have processes and threads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Threads are linked with the kernel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Processes are separate executable files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Note: they all end up together in the same image file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Processes need a special way to call functions in the kernel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Threads can just call kernel functions directly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In a more advanced OS, there are many other differences between threads in the kernel and processes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ac8d477f9_0_1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Hints – Synchronization</a:t>
            </a:r>
            <a:endParaRPr/>
          </a:p>
        </p:txBody>
      </p:sp>
      <p:sp>
        <p:nvSpPr>
          <p:cNvPr id="184" name="Google Shape;184;gbac8d477f9_0_1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synchronization primitives can only be used by threads within the kernel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two functions block() and unblock() are to be used by the synchronization code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Blocking a process is not specific to locks, but is a general purpose service that the kernel should support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bac8d477f9_0_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Kernel</a:t>
            </a:r>
            <a:endParaRPr/>
          </a:p>
        </p:txBody>
      </p:sp>
      <p:sp>
        <p:nvSpPr>
          <p:cNvPr id="49" name="Google Shape;49;gbac8d477f9_0_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Multitasking support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i="1"/>
              <a:t>Non-preemptive</a:t>
            </a:r>
            <a:r>
              <a:rPr lang="en-US"/>
              <a:t> scheduling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A running process/thread has to relinquish control explicitly by: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Yielding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Exiting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Blocking on a lock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bac8d477f9_0_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Processes and Threads</a:t>
            </a:r>
            <a:endParaRPr/>
          </a:p>
        </p:txBody>
      </p:sp>
      <p:sp>
        <p:nvSpPr>
          <p:cNvPr id="55" name="Google Shape;55;gbac8d477f9_0_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Processes, threads and the kernel share the same flat address space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But how do they differ?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And how do they differ from Linux Threads and Processes?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No real protection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Separate address spaces later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ac8d477f9_0_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Protected Mode</a:t>
            </a:r>
            <a:endParaRPr/>
          </a:p>
        </p:txBody>
      </p:sp>
      <p:sp>
        <p:nvSpPr>
          <p:cNvPr id="61" name="Google Shape;61;gbac8d477f9_0_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Kernel runs in protected mode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Setup done in boot loader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Everything runs at highest CPU privilege level (ring 0)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More about protected mode in colloquium groups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ac8d477f9_0_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Tasks</a:t>
            </a:r>
            <a:endParaRPr/>
          </a:p>
        </p:txBody>
      </p:sp>
      <p:sp>
        <p:nvSpPr>
          <p:cNvPr id="67" name="Google Shape;67;gbac8d477f9_0_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Initialization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Process Control Block (PCB)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Context switching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System call mechanism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Stacks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Synchronization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Assembly / inline assembly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Performance measurements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Design review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ac8d477f9_0_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Initialization</a:t>
            </a:r>
            <a:endParaRPr/>
          </a:p>
        </p:txBody>
      </p:sp>
      <p:sp>
        <p:nvSpPr>
          <p:cNvPr id="73" name="Google Shape;73;gbac8d477f9_0_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Initialization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Setup the required data structures for processes and threads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No dynamic loading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Everything set at startup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ac8d477f9_0_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Control Block (PCB)</a:t>
            </a:r>
            <a:endParaRPr/>
          </a:p>
        </p:txBody>
      </p:sp>
      <p:sp>
        <p:nvSpPr>
          <p:cNvPr id="79" name="Google Shape;79;gbac8d477f9_0_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In kernel.h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What should be in the PCB?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pid?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is_thread?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stack?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next, previous PCB?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Anything else?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⇒ Describe this in the design review!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ac8d477f9_0_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Stacks</a:t>
            </a:r>
            <a:endParaRPr/>
          </a:p>
        </p:txBody>
      </p:sp>
      <p:sp>
        <p:nvSpPr>
          <p:cNvPr id="85" name="Google Shape;85;gbac8d477f9_0_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3688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How many stacks?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2 per process, 1 per thread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Why?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Where to put them in memory?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Upper limit: 0x9fc00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Suggestion: between 0x10000 and 0x20000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Stack size?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8KB should be fine.</a:t>
            </a:r>
            <a:endParaRPr/>
          </a:p>
        </p:txBody>
      </p:sp>
      <p:pic>
        <p:nvPicPr>
          <p:cNvPr id="86" name="Google Shape;86;gbac8d477f9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3400" y="737100"/>
            <a:ext cx="3412490" cy="48623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bac8d477f9_0_36"/>
          <p:cNvSpPr txBox="1"/>
          <p:nvPr/>
        </p:nvSpPr>
        <p:spPr>
          <a:xfrm>
            <a:off x="7533400" y="5776625"/>
            <a:ext cx="3412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Memory layout</a:t>
            </a:r>
            <a:br>
              <a:rPr lang="en-US" sz="1600"/>
            </a:br>
            <a:r>
              <a:rPr lang="en-US" sz="1600"/>
              <a:t>(not to scale)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ght with pattern">
  <a:themeElements>
    <a:clrScheme name="UiT Norges arktiske universitet">
      <a:dk1>
        <a:srgbClr val="000000"/>
      </a:dk1>
      <a:lt1>
        <a:srgbClr val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1264</Words>
  <Application>Microsoft Office PowerPoint</Application>
  <PresentationFormat>Widescreen</PresentationFormat>
  <Paragraphs>184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Consolas</vt:lpstr>
      <vt:lpstr>Courier New</vt:lpstr>
      <vt:lpstr>Light with pattern</vt:lpstr>
      <vt:lpstr>Project 2: Non-preemptive Scheduling</vt:lpstr>
      <vt:lpstr>Overview</vt:lpstr>
      <vt:lpstr>Kernel</vt:lpstr>
      <vt:lpstr>Processes and Threads</vt:lpstr>
      <vt:lpstr>Protected Mode</vt:lpstr>
      <vt:lpstr>Tasks</vt:lpstr>
      <vt:lpstr>Initialization</vt:lpstr>
      <vt:lpstr>Process Control Block (PCB)</vt:lpstr>
      <vt:lpstr>Stacks</vt:lpstr>
      <vt:lpstr>Scheduler</vt:lpstr>
      <vt:lpstr>Context Switch Procedure</vt:lpstr>
      <vt:lpstr>System Call Mechanism</vt:lpstr>
      <vt:lpstr>System Call Mechanism</vt:lpstr>
      <vt:lpstr>kernel_entry() in memory</vt:lpstr>
      <vt:lpstr>Synchronization</vt:lpstr>
      <vt:lpstr>Measure Context Switch Time</vt:lpstr>
      <vt:lpstr>Extra Credit 1 – time</vt:lpstr>
      <vt:lpstr>Extra Credit 2 and 3 –  more threads and processes</vt:lpstr>
      <vt:lpstr>Design review</vt:lpstr>
      <vt:lpstr>Possible topics for design review</vt:lpstr>
      <vt:lpstr>Code</vt:lpstr>
      <vt:lpstr>Report</vt:lpstr>
      <vt:lpstr>Handin</vt:lpstr>
      <vt:lpstr>Hints - Flat Address Space</vt:lpstr>
      <vt:lpstr>Hints - Threads and Processes</vt:lpstr>
      <vt:lpstr>Hints – Synchronization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Non-preemptive Scheduling</dc:title>
  <dc:creator>Lars Ailo Bongo</dc:creator>
  <cp:lastModifiedBy>Lars Ailo Bongo</cp:lastModifiedBy>
  <cp:revision>2</cp:revision>
  <dcterms:created xsi:type="dcterms:W3CDTF">2019-11-04T14:24:29Z</dcterms:created>
  <dcterms:modified xsi:type="dcterms:W3CDTF">2022-02-01T20:02:49Z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0x01010090CF74B9924A90429AFF83904CD5AC51</vt:lpwstr>
  </property>
</Properties>
</file>