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50193-BCB8-45D5-A765-D713FFBD318B}" v="719" dt="2021-02-23T22:31:01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Ailo Bongo" userId="31e3d4299e552b89" providerId="LiveId" clId="{C2F50193-BCB8-45D5-A765-D713FFBD318B}"/>
    <pc:docChg chg="delSld modSld">
      <pc:chgData name="Lars Ailo Bongo" userId="31e3d4299e552b89" providerId="LiveId" clId="{C2F50193-BCB8-45D5-A765-D713FFBD318B}" dt="2021-02-23T22:31:04.692" v="758" actId="47"/>
      <pc:docMkLst>
        <pc:docMk/>
      </pc:docMkLst>
      <pc:sldChg chg="modSp modAnim">
        <pc:chgData name="Lars Ailo Bongo" userId="31e3d4299e552b89" providerId="LiveId" clId="{C2F50193-BCB8-45D5-A765-D713FFBD318B}" dt="2021-02-23T22:17:18.978" v="204"/>
        <pc:sldMkLst>
          <pc:docMk/>
          <pc:sldMk cId="0" sldId="257"/>
        </pc:sldMkLst>
        <pc:spChg chg="mod">
          <ac:chgData name="Lars Ailo Bongo" userId="31e3d4299e552b89" providerId="LiveId" clId="{C2F50193-BCB8-45D5-A765-D713FFBD318B}" dt="2021-02-23T22:12:58.274" v="83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 modAnim">
        <pc:chgData name="Lars Ailo Bongo" userId="31e3d4299e552b89" providerId="LiveId" clId="{C2F50193-BCB8-45D5-A765-D713FFBD318B}" dt="2021-02-23T22:14:28.296" v="174" actId="20577"/>
        <pc:sldMkLst>
          <pc:docMk/>
          <pc:sldMk cId="0" sldId="258"/>
        </pc:sldMkLst>
        <pc:spChg chg="mod">
          <ac:chgData name="Lars Ailo Bongo" userId="31e3d4299e552b89" providerId="LiveId" clId="{C2F50193-BCB8-45D5-A765-D713FFBD318B}" dt="2021-02-23T22:14:28.296" v="174" actId="20577"/>
          <ac:spMkLst>
            <pc:docMk/>
            <pc:sldMk cId="0" sldId="258"/>
            <ac:spMk id="142" creationId="{00000000-0000-0000-0000-000000000000}"/>
          </ac:spMkLst>
        </pc:spChg>
        <pc:spChg chg="mod">
          <ac:chgData name="Lars Ailo Bongo" userId="31e3d4299e552b89" providerId="LiveId" clId="{C2F50193-BCB8-45D5-A765-D713FFBD318B}" dt="2021-02-23T22:13:35.812" v="87" actId="20577"/>
          <ac:spMkLst>
            <pc:docMk/>
            <pc:sldMk cId="0" sldId="258"/>
            <ac:spMk id="143" creationId="{00000000-0000-0000-0000-000000000000}"/>
          </ac:spMkLst>
        </pc:spChg>
      </pc:sldChg>
      <pc:sldChg chg="modSp modAnim">
        <pc:chgData name="Lars Ailo Bongo" userId="31e3d4299e552b89" providerId="LiveId" clId="{C2F50193-BCB8-45D5-A765-D713FFBD318B}" dt="2021-02-23T22:14:59.055" v="199" actId="20577"/>
        <pc:sldMkLst>
          <pc:docMk/>
          <pc:sldMk cId="0" sldId="259"/>
        </pc:sldMkLst>
        <pc:spChg chg="mod">
          <ac:chgData name="Lars Ailo Bongo" userId="31e3d4299e552b89" providerId="LiveId" clId="{C2F50193-BCB8-45D5-A765-D713FFBD318B}" dt="2021-02-23T22:14:36.171" v="196" actId="20577"/>
          <ac:spMkLst>
            <pc:docMk/>
            <pc:sldMk cId="0" sldId="259"/>
            <ac:spMk id="144" creationId="{00000000-0000-0000-0000-000000000000}"/>
          </ac:spMkLst>
        </pc:spChg>
        <pc:spChg chg="mod">
          <ac:chgData name="Lars Ailo Bongo" userId="31e3d4299e552b89" providerId="LiveId" clId="{C2F50193-BCB8-45D5-A765-D713FFBD318B}" dt="2021-02-23T22:14:59.055" v="199" actId="20577"/>
          <ac:spMkLst>
            <pc:docMk/>
            <pc:sldMk cId="0" sldId="259"/>
            <ac:spMk id="145" creationId="{00000000-0000-0000-0000-000000000000}"/>
          </ac:spMkLst>
        </pc:spChg>
      </pc:sldChg>
      <pc:sldChg chg="modSp modAnim">
        <pc:chgData name="Lars Ailo Bongo" userId="31e3d4299e552b89" providerId="LiveId" clId="{C2F50193-BCB8-45D5-A765-D713FFBD318B}" dt="2021-02-23T22:16:30.810" v="203" actId="20577"/>
        <pc:sldMkLst>
          <pc:docMk/>
          <pc:sldMk cId="0" sldId="260"/>
        </pc:sldMkLst>
        <pc:spChg chg="mod">
          <ac:chgData name="Lars Ailo Bongo" userId="31e3d4299e552b89" providerId="LiveId" clId="{C2F50193-BCB8-45D5-A765-D713FFBD318B}" dt="2021-02-23T22:16:30.810" v="203" actId="20577"/>
          <ac:spMkLst>
            <pc:docMk/>
            <pc:sldMk cId="0" sldId="260"/>
            <ac:spMk id="147" creationId="{00000000-0000-0000-0000-000000000000}"/>
          </ac:spMkLst>
        </pc:spChg>
      </pc:sldChg>
      <pc:sldChg chg="modAnim">
        <pc:chgData name="Lars Ailo Bongo" userId="31e3d4299e552b89" providerId="LiveId" clId="{C2F50193-BCB8-45D5-A765-D713FFBD318B}" dt="2021-02-23T22:17:26.027" v="205"/>
        <pc:sldMkLst>
          <pc:docMk/>
          <pc:sldMk cId="0" sldId="262"/>
        </pc:sldMkLst>
      </pc:sldChg>
      <pc:sldChg chg="modAnim">
        <pc:chgData name="Lars Ailo Bongo" userId="31e3d4299e552b89" providerId="LiveId" clId="{C2F50193-BCB8-45D5-A765-D713FFBD318B}" dt="2021-02-23T22:17:56.788" v="206"/>
        <pc:sldMkLst>
          <pc:docMk/>
          <pc:sldMk cId="0" sldId="263"/>
        </pc:sldMkLst>
      </pc:sldChg>
      <pc:sldChg chg="modSp modAnim">
        <pc:chgData name="Lars Ailo Bongo" userId="31e3d4299e552b89" providerId="LiveId" clId="{C2F50193-BCB8-45D5-A765-D713FFBD318B}" dt="2021-02-23T22:28:38.865" v="682" actId="20577"/>
        <pc:sldMkLst>
          <pc:docMk/>
          <pc:sldMk cId="0" sldId="265"/>
        </pc:sldMkLst>
        <pc:spChg chg="mod">
          <ac:chgData name="Lars Ailo Bongo" userId="31e3d4299e552b89" providerId="LiveId" clId="{C2F50193-BCB8-45D5-A765-D713FFBD318B}" dt="2021-02-23T22:28:38.865" v="682" actId="20577"/>
          <ac:spMkLst>
            <pc:docMk/>
            <pc:sldMk cId="0" sldId="265"/>
            <ac:spMk id="197" creationId="{00000000-0000-0000-0000-000000000000}"/>
          </ac:spMkLst>
        </pc:spChg>
      </pc:sldChg>
      <pc:sldChg chg="modSp modAnim">
        <pc:chgData name="Lars Ailo Bongo" userId="31e3d4299e552b89" providerId="LiveId" clId="{C2F50193-BCB8-45D5-A765-D713FFBD318B}" dt="2021-02-23T22:29:18.314" v="730" actId="20577"/>
        <pc:sldMkLst>
          <pc:docMk/>
          <pc:sldMk cId="0" sldId="266"/>
        </pc:sldMkLst>
        <pc:spChg chg="mod">
          <ac:chgData name="Lars Ailo Bongo" userId="31e3d4299e552b89" providerId="LiveId" clId="{C2F50193-BCB8-45D5-A765-D713FFBD318B}" dt="2021-02-23T22:29:18.314" v="730" actId="20577"/>
          <ac:spMkLst>
            <pc:docMk/>
            <pc:sldMk cId="0" sldId="266"/>
            <ac:spMk id="199" creationId="{00000000-0000-0000-0000-000000000000}"/>
          </ac:spMkLst>
        </pc:spChg>
      </pc:sldChg>
      <pc:sldChg chg="modSp modAnim">
        <pc:chgData name="Lars Ailo Bongo" userId="31e3d4299e552b89" providerId="LiveId" clId="{C2F50193-BCB8-45D5-A765-D713FFBD318B}" dt="2021-02-23T22:19:01.929" v="214"/>
        <pc:sldMkLst>
          <pc:docMk/>
          <pc:sldMk cId="0" sldId="267"/>
        </pc:sldMkLst>
        <pc:spChg chg="mod">
          <ac:chgData name="Lars Ailo Bongo" userId="31e3d4299e552b89" providerId="LiveId" clId="{C2F50193-BCB8-45D5-A765-D713FFBD318B}" dt="2021-02-23T22:18:57.952" v="213" actId="20577"/>
          <ac:spMkLst>
            <pc:docMk/>
            <pc:sldMk cId="0" sldId="267"/>
            <ac:spMk id="201" creationId="{00000000-0000-0000-0000-000000000000}"/>
          </ac:spMkLst>
        </pc:spChg>
      </pc:sldChg>
      <pc:sldChg chg="modSp mod">
        <pc:chgData name="Lars Ailo Bongo" userId="31e3d4299e552b89" providerId="LiveId" clId="{C2F50193-BCB8-45D5-A765-D713FFBD318B}" dt="2021-02-23T22:30:01.345" v="731" actId="114"/>
        <pc:sldMkLst>
          <pc:docMk/>
          <pc:sldMk cId="0" sldId="268"/>
        </pc:sldMkLst>
        <pc:spChg chg="mod">
          <ac:chgData name="Lars Ailo Bongo" userId="31e3d4299e552b89" providerId="LiveId" clId="{C2F50193-BCB8-45D5-A765-D713FFBD318B}" dt="2021-02-23T22:30:01.345" v="731" actId="114"/>
          <ac:spMkLst>
            <pc:docMk/>
            <pc:sldMk cId="0" sldId="268"/>
            <ac:spMk id="203" creationId="{00000000-0000-0000-0000-000000000000}"/>
          </ac:spMkLst>
        </pc:spChg>
      </pc:sldChg>
      <pc:sldChg chg="modAnim">
        <pc:chgData name="Lars Ailo Bongo" userId="31e3d4299e552b89" providerId="LiveId" clId="{C2F50193-BCB8-45D5-A765-D713FFBD318B}" dt="2021-02-23T22:19:25.193" v="215"/>
        <pc:sldMkLst>
          <pc:docMk/>
          <pc:sldMk cId="0" sldId="270"/>
        </pc:sldMkLst>
      </pc:sldChg>
      <pc:sldChg chg="modSp mod modAnim">
        <pc:chgData name="Lars Ailo Bongo" userId="31e3d4299e552b89" providerId="LiveId" clId="{C2F50193-BCB8-45D5-A765-D713FFBD318B}" dt="2021-02-23T22:22:46.280" v="518" actId="20577"/>
        <pc:sldMkLst>
          <pc:docMk/>
          <pc:sldMk cId="0" sldId="271"/>
        </pc:sldMkLst>
        <pc:spChg chg="mod">
          <ac:chgData name="Lars Ailo Bongo" userId="31e3d4299e552b89" providerId="LiveId" clId="{C2F50193-BCB8-45D5-A765-D713FFBD318B}" dt="2021-02-23T22:19:30.418" v="216" actId="20577"/>
          <ac:spMkLst>
            <pc:docMk/>
            <pc:sldMk cId="0" sldId="271"/>
            <ac:spMk id="209" creationId="{00000000-0000-0000-0000-000000000000}"/>
          </ac:spMkLst>
        </pc:spChg>
        <pc:spChg chg="mod">
          <ac:chgData name="Lars Ailo Bongo" userId="31e3d4299e552b89" providerId="LiveId" clId="{C2F50193-BCB8-45D5-A765-D713FFBD318B}" dt="2021-02-23T22:22:46.280" v="518" actId="20577"/>
          <ac:spMkLst>
            <pc:docMk/>
            <pc:sldMk cId="0" sldId="271"/>
            <ac:spMk id="210" creationId="{00000000-0000-0000-0000-000000000000}"/>
          </ac:spMkLst>
        </pc:spChg>
      </pc:sldChg>
      <pc:sldChg chg="modSp modAnim">
        <pc:chgData name="Lars Ailo Bongo" userId="31e3d4299e552b89" providerId="LiveId" clId="{C2F50193-BCB8-45D5-A765-D713FFBD318B}" dt="2021-02-23T22:23:03.996" v="522"/>
        <pc:sldMkLst>
          <pc:docMk/>
          <pc:sldMk cId="0" sldId="273"/>
        </pc:sldMkLst>
        <pc:spChg chg="mod">
          <ac:chgData name="Lars Ailo Bongo" userId="31e3d4299e552b89" providerId="LiveId" clId="{C2F50193-BCB8-45D5-A765-D713FFBD318B}" dt="2021-02-23T22:22:58.839" v="521" actId="20577"/>
          <ac:spMkLst>
            <pc:docMk/>
            <pc:sldMk cId="0" sldId="273"/>
            <ac:spMk id="213" creationId="{00000000-0000-0000-0000-000000000000}"/>
          </ac:spMkLst>
        </pc:spChg>
      </pc:sldChg>
      <pc:sldChg chg="modSp mod modAnim">
        <pc:chgData name="Lars Ailo Bongo" userId="31e3d4299e552b89" providerId="LiveId" clId="{C2F50193-BCB8-45D5-A765-D713FFBD318B}" dt="2021-02-23T22:31:01.332" v="757"/>
        <pc:sldMkLst>
          <pc:docMk/>
          <pc:sldMk cId="0" sldId="274"/>
        </pc:sldMkLst>
        <pc:spChg chg="mod">
          <ac:chgData name="Lars Ailo Bongo" userId="31e3d4299e552b89" providerId="LiveId" clId="{C2F50193-BCB8-45D5-A765-D713FFBD318B}" dt="2021-02-23T22:30:44.033" v="754" actId="20577"/>
          <ac:spMkLst>
            <pc:docMk/>
            <pc:sldMk cId="0" sldId="274"/>
            <ac:spMk id="214" creationId="{00000000-0000-0000-0000-000000000000}"/>
          </ac:spMkLst>
        </pc:spChg>
        <pc:spChg chg="mod">
          <ac:chgData name="Lars Ailo Bongo" userId="31e3d4299e552b89" providerId="LiveId" clId="{C2F50193-BCB8-45D5-A765-D713FFBD318B}" dt="2021-02-23T22:31:01.332" v="757"/>
          <ac:spMkLst>
            <pc:docMk/>
            <pc:sldMk cId="0" sldId="274"/>
            <ac:spMk id="215" creationId="{00000000-0000-0000-0000-000000000000}"/>
          </ac:spMkLst>
        </pc:spChg>
      </pc:sldChg>
      <pc:sldChg chg="modSp del mod modAnim">
        <pc:chgData name="Lars Ailo Bongo" userId="31e3d4299e552b89" providerId="LiveId" clId="{C2F50193-BCB8-45D5-A765-D713FFBD318B}" dt="2021-02-23T22:31:04.692" v="758" actId="47"/>
        <pc:sldMkLst>
          <pc:docMk/>
          <pc:sldMk cId="0" sldId="275"/>
        </pc:sldMkLst>
        <pc:spChg chg="mod">
          <ac:chgData name="Lars Ailo Bongo" userId="31e3d4299e552b89" providerId="LiveId" clId="{C2F50193-BCB8-45D5-A765-D713FFBD318B}" dt="2021-02-23T22:23:46.327" v="536" actId="20577"/>
          <ac:spMkLst>
            <pc:docMk/>
            <pc:sldMk cId="0" sldId="275"/>
            <ac:spMk id="216" creationId="{00000000-0000-0000-0000-000000000000}"/>
          </ac:spMkLst>
        </pc:spChg>
        <pc:spChg chg="mod">
          <ac:chgData name="Lars Ailo Bongo" userId="31e3d4299e552b89" providerId="LiveId" clId="{C2F50193-BCB8-45D5-A765-D713FFBD318B}" dt="2021-02-23T22:30:58.354" v="756" actId="21"/>
          <ac:spMkLst>
            <pc:docMk/>
            <pc:sldMk cId="0" sldId="275"/>
            <ac:spMk id="217" creationId="{00000000-0000-0000-0000-000000000000}"/>
          </ac:spMkLst>
        </pc:spChg>
      </pc:sldChg>
      <pc:sldChg chg="del">
        <pc:chgData name="Lars Ailo Bongo" userId="31e3d4299e552b89" providerId="LiveId" clId="{C2F50193-BCB8-45D5-A765-D713FFBD318B}" dt="2021-02-23T22:24:04.884" v="560" actId="2696"/>
        <pc:sldMkLst>
          <pc:docMk/>
          <pc:sldMk cId="0" sldId="276"/>
        </pc:sldMkLst>
      </pc:sldChg>
      <pc:sldChg chg="del">
        <pc:chgData name="Lars Ailo Bongo" userId="31e3d4299e552b89" providerId="LiveId" clId="{C2F50193-BCB8-45D5-A765-D713FFBD318B}" dt="2021-02-23T22:24:29.290" v="597" actId="2696"/>
        <pc:sldMkLst>
          <pc:docMk/>
          <pc:sldMk cId="0" sldId="277"/>
        </pc:sldMkLst>
      </pc:sldChg>
      <pc:sldChg chg="del">
        <pc:chgData name="Lars Ailo Bongo" userId="31e3d4299e552b89" providerId="LiveId" clId="{C2F50193-BCB8-45D5-A765-D713FFBD318B}" dt="2021-02-23T22:24:33.323" v="598" actId="2696"/>
        <pc:sldMkLst>
          <pc:docMk/>
          <pc:sldMk cId="0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gradFill rotWithShape="0"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gradFill rotWithShape="0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32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Line 7"/>
          <p:cNvSpPr/>
          <p:nvPr/>
        </p:nvSpPr>
        <p:spPr>
          <a:xfrm flipV="1">
            <a:off x="2189880" y="3750120"/>
            <a:ext cx="6954120" cy="310788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>
            <a:off x="5950080" y="2559960"/>
            <a:ext cx="2030040" cy="4297680"/>
          </a:xfrm>
          <a:prstGeom prst="line">
            <a:avLst/>
          </a:prstGeom>
          <a:ln w="19080">
            <a:solidFill>
              <a:schemeClr val="accent4">
                <a:lumMod val="60000"/>
                <a:lumOff val="40000"/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5370120" y="4006080"/>
            <a:ext cx="3773880" cy="1504080"/>
          </a:xfrm>
          <a:prstGeom prst="line">
            <a:avLst/>
          </a:prstGeom>
          <a:ln w="19080">
            <a:solidFill>
              <a:schemeClr val="accent4">
                <a:lumMod val="60000"/>
                <a:lumOff val="40000"/>
                <a:alpha val="2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4306320" y="0"/>
            <a:ext cx="2620080" cy="6858000"/>
          </a:xfrm>
          <a:prstGeom prst="line">
            <a:avLst/>
          </a:prstGeom>
          <a:ln w="50760">
            <a:solidFill>
              <a:srgbClr val="F1B523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790560" y="3470400"/>
            <a:ext cx="457956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" name="Bilde 19"/>
          <p:cNvPicPr/>
          <p:nvPr/>
        </p:nvPicPr>
        <p:blipFill>
          <a:blip r:embed="rId14"/>
          <a:stretch/>
        </p:blipFill>
        <p:spPr>
          <a:xfrm>
            <a:off x="8137080" y="5990400"/>
            <a:ext cx="532080" cy="532080"/>
          </a:xfrm>
          <a:prstGeom prst="rect">
            <a:avLst/>
          </a:prstGeom>
          <a:ln>
            <a:noFill/>
          </a:ln>
        </p:spPr>
      </p:pic>
      <p:pic>
        <p:nvPicPr>
          <p:cNvPr id="12" name="Bilde 20"/>
          <p:cNvPicPr/>
          <p:nvPr/>
        </p:nvPicPr>
        <p:blipFill>
          <a:blip r:embed="rId15"/>
          <a:stretch/>
        </p:blipFill>
        <p:spPr>
          <a:xfrm>
            <a:off x="0" y="0"/>
            <a:ext cx="1359360" cy="2286000"/>
          </a:xfrm>
          <a:prstGeom prst="rect">
            <a:avLst/>
          </a:prstGeom>
          <a:ln>
            <a:noFill/>
          </a:ln>
        </p:spPr>
      </p:pic>
      <p:sp>
        <p:nvSpPr>
          <p:cNvPr id="13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gradFill rotWithShape="0"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gradFill rotWithShape="0"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gradFill rotWithShape="0"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1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5800" y="191052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Project 3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Preemptive Scheduling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94440" y="3666240"/>
            <a:ext cx="776304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INF-2201 Operating System Fundamentals</a:t>
            </a:r>
            <a:br>
              <a:rPr dirty="0"/>
            </a:br>
            <a:r>
              <a:rPr lang="en-US" sz="16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Spring 2022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Department of Computer Science</a:t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University of Tromsø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Preemptive Scheduling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Most of it is already setup for you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Setup system timer interrupt so that an interrupt will be generated on IRQ line 0 every 10 milliseconds (given in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kernel.c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).</a:t>
            </a:r>
          </a:p>
          <a:p>
            <a:pPr marL="800280" lvl="1" indent="-34236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You may want to change this value for debugging and testing.</a:t>
            </a:r>
            <a:endParaRPr lang="en-US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You need to implement the code for the timer interrupt handler in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entry.S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Switch between user and kernel stack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Save and restore the context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Modify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yield()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lock_acquire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lock_release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, etc. to deal with preemptive scheduling.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Critical regions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enter_critical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leave_critical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entry.S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Synchronization primitives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Semaphores, barriers, and condition variables with semantics as discussed in lectures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Also check how this is done in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Pthreads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The template for code you need to write is in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thread.c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You will also need to re-implement locks (like in P2), but this time make sure that they can be used in a preemptive context (avoid race conditions).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You have to design data structures for semaphores, barriers and condition variables.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Empty structures are defined in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thread.h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Dining philosophers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Precode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comes with a solution using semaphores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Three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philsophers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: Caps, Num and Scroll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Watch the keyboard LEDs.</a:t>
            </a:r>
            <a:endParaRPr lang="en-US" sz="14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But this solution is not fair.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Favors Caps (why?)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Come up with and implement a solution that is “fair”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Every philosopher can eat for the same amount of time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Document your solution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Barriers (1)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A barrier is a synchronization mechanism where several threads can be “realigned”, that is, once they leave the barrier, they will all be in the same stage of execution.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An n-barrier works by blocking  threads calling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barrier_wait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, then unblocks 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Arial"/>
              </a:rPr>
              <a:t>all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the threads when the 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th thread calls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barrier_wait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Barriers (2)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70320" y="1751040"/>
            <a:ext cx="7887960" cy="66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0: barrier_init(3)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6" name="Picture 4"/>
          <p:cNvPicPr/>
          <p:nvPr/>
        </p:nvPicPr>
        <p:blipFill>
          <a:blip r:embed="rId2"/>
          <a:stretch/>
        </p:blipFill>
        <p:spPr>
          <a:xfrm>
            <a:off x="467640" y="2781000"/>
            <a:ext cx="8206560" cy="337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Barriers (3)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Beware of race conditions!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What happens when one thread manages to call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barrier_wait()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a second time before all the other threads have been unblocked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Open Sans Semibold"/>
                <a:ea typeface="Open Sans Semibold"/>
              </a:rPr>
              <a:t>Extra Credits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Priority scheduling</a:t>
            </a:r>
            <a:endParaRPr lang="en-US" sz="1800" b="0" strike="noStrike" spc="-1" dirty="0">
              <a:latin typeface="Arial"/>
            </a:endParaRPr>
          </a:p>
          <a:p>
            <a:pPr marL="743670" lvl="1" indent="-28575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Process 1 calls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</a:rPr>
              <a:t>set_priority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800" b="0" strike="noStrike" spc="-1" dirty="0">
              <a:latin typeface="Arial"/>
            </a:endParaRPr>
          </a:p>
          <a:p>
            <a:pPr marL="743670" lvl="1" indent="-28575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Modify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</a:rPr>
              <a:t>scheduler() </a:t>
            </a:r>
          </a:p>
          <a:p>
            <a:pPr marL="286470" indent="-285750">
              <a:spcBef>
                <a:spcPts val="36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+mj-lt"/>
              </a:rPr>
              <a:t>Dining philosophers implemented using </a:t>
            </a:r>
            <a:r>
              <a:rPr lang="en-US" spc="-1" dirty="0" err="1">
                <a:solidFill>
                  <a:srgbClr val="000000"/>
                </a:solidFill>
                <a:latin typeface="+mj-lt"/>
              </a:rPr>
              <a:t>Pthreads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 marL="743670" lvl="1" indent="-285750">
              <a:spcBef>
                <a:spcPts val="36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pc="-1" dirty="0">
                <a:solidFill>
                  <a:srgbClr val="000000"/>
                </a:solidFill>
                <a:latin typeface="+mj-lt"/>
              </a:rPr>
              <a:t>You will do this in Linux!</a:t>
            </a:r>
          </a:p>
          <a:p>
            <a:pPr marL="743670" lvl="1" indent="-285750">
              <a:spcBef>
                <a:spcPts val="36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pc="-1" dirty="0">
                <a:solidFill>
                  <a:srgbClr val="000000"/>
                </a:solidFill>
                <a:latin typeface="+mj-lt"/>
              </a:rPr>
              <a:t>You need to create the source files and </a:t>
            </a:r>
            <a:r>
              <a:rPr lang="en-US" spc="-1" dirty="0" err="1">
                <a:solidFill>
                  <a:srgbClr val="000000"/>
                </a:solidFill>
                <a:latin typeface="+mj-lt"/>
              </a:rPr>
              <a:t>Makefile</a:t>
            </a:r>
            <a:r>
              <a:rPr lang="en-US" spc="-1" dirty="0">
                <a:solidFill>
                  <a:srgbClr val="000000"/>
                </a:solidFill>
                <a:latin typeface="+mj-lt"/>
              </a:rPr>
              <a:t> (there is no pre-code)</a:t>
            </a:r>
          </a:p>
          <a:p>
            <a:pPr marL="743670" lvl="1" indent="-285750">
              <a:spcBef>
                <a:spcPts val="36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pc="-1" dirty="0">
                <a:solidFill>
                  <a:srgbClr val="000000"/>
                </a:solidFill>
                <a:latin typeface="+mj-lt"/>
              </a:rPr>
              <a:t>Refer to online documentation for </a:t>
            </a:r>
            <a:r>
              <a:rPr lang="en-US" spc="-1" dirty="0" err="1">
                <a:solidFill>
                  <a:srgbClr val="000000"/>
                </a:solidFill>
                <a:latin typeface="+mj-lt"/>
              </a:rPr>
              <a:t>Pthreads</a:t>
            </a:r>
            <a:r>
              <a:rPr lang="en-US" spc="-1" dirty="0">
                <a:solidFill>
                  <a:srgbClr val="000000"/>
                </a:solidFill>
                <a:latin typeface="+mj-lt"/>
              </a:rPr>
              <a:t> details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4"/>
          <p:cNvPicPr/>
          <p:nvPr/>
        </p:nvPicPr>
        <p:blipFill>
          <a:blip r:embed="rId2"/>
          <a:stretch/>
        </p:blipFill>
        <p:spPr>
          <a:xfrm>
            <a:off x="0" y="447840"/>
            <a:ext cx="9143280" cy="640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Where to start?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Do the preemptive-multitasking bit first!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Once that is done…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Complete the locks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Semaphores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Condition variables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Barriers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Remember, all synchronization primitives must work with preemption present!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Finally, work on the dining philosophers problem</a:t>
            </a: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You really should learn how to use these mechanism in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Pthreads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Open Sans Semibold"/>
                <a:ea typeface="Open Sans Semibold"/>
              </a:rPr>
              <a:t>Design review, code, report, hand-in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</a:rPr>
              <a:t>Same as for P1</a:t>
            </a: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</a:rPr>
              <a:t>…using GitHub</a:t>
            </a:r>
            <a:endParaRPr lang="en-US" spc="-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Overview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You will implement an OS that schedules threads and processes 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</a:rPr>
              <a:t>preemptively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Implement synchronization primitives that work with preemption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Re-implement locks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Condition variables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Semaphores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Reusable barriers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Concurrent programming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Implement a fair solution to the dining philosophers problem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Extra credits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Priority scheduling</a:t>
            </a: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pc="-1" dirty="0" err="1">
                <a:solidFill>
                  <a:srgbClr val="000000"/>
                </a:solidFill>
                <a:latin typeface="Arial"/>
              </a:rPr>
              <a:t>Pthreads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implementation of dining philosophers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pc="-1" dirty="0">
                <a:solidFill>
                  <a:srgbClr val="000000"/>
                </a:solidFill>
                <a:latin typeface="Open Sans Semibold"/>
              </a:rPr>
              <a:t>Previous operating system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Non-preemptive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multiprogramming kernel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System calls by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calling a function in the kernel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Processor executes in protected mode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All processes run in ring 0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Synchronization (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locks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) only for kernel threads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For non-preemptive kernel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Open Sans Semibold"/>
                <a:ea typeface="Open Sans Semibold"/>
              </a:rPr>
              <a:t>New operating system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Preemptive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multiprogramming kernel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System calls via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software interrupts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Processor executes in protected mode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Processes will still run in ring 0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Synchronization primitives that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work with preemption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(but still only for kernel threads)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Locks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Semaphores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Condition variables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Barriers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Three types of interrupts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Hardware interrupts (external interrupts)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Example: system timer interrupt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Software interrupts (INT instructions)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Example: (real-mode) BIOS calls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Software exceptions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Hardware support for interrupts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952880" y="2100600"/>
            <a:ext cx="2285280" cy="3961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0" name="CustomShape 3"/>
          <p:cNvSpPr/>
          <p:nvPr/>
        </p:nvSpPr>
        <p:spPr>
          <a:xfrm>
            <a:off x="1600200" y="2100600"/>
            <a:ext cx="2133000" cy="1828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1" name="CustomShape 4"/>
          <p:cNvSpPr/>
          <p:nvPr/>
        </p:nvSpPr>
        <p:spPr>
          <a:xfrm>
            <a:off x="1600200" y="4920120"/>
            <a:ext cx="2133000" cy="121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2" name="CustomShape 5"/>
          <p:cNvSpPr/>
          <p:nvPr/>
        </p:nvSpPr>
        <p:spPr>
          <a:xfrm>
            <a:off x="5541480" y="1715400"/>
            <a:ext cx="1108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Memory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1043640" y="6218280"/>
            <a:ext cx="32461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Programmable Interrupt Controller (PIC)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(for hardware interrupts only)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2306520" y="1723320"/>
            <a:ext cx="644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1676520" y="2176920"/>
            <a:ext cx="1980360" cy="5328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Interrupt description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register (IDTR)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6" name="Line 9"/>
          <p:cNvSpPr/>
          <p:nvPr/>
        </p:nvSpPr>
        <p:spPr>
          <a:xfrm>
            <a:off x="3657600" y="2405160"/>
            <a:ext cx="1295280" cy="7632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Line 10"/>
          <p:cNvSpPr/>
          <p:nvPr/>
        </p:nvSpPr>
        <p:spPr>
          <a:xfrm>
            <a:off x="7467480" y="2633760"/>
            <a:ext cx="360" cy="1295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11"/>
          <p:cNvSpPr/>
          <p:nvPr/>
        </p:nvSpPr>
        <p:spPr>
          <a:xfrm flipH="1">
            <a:off x="7238880" y="392904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2"/>
          <p:cNvSpPr/>
          <p:nvPr/>
        </p:nvSpPr>
        <p:spPr>
          <a:xfrm>
            <a:off x="2438280" y="5758200"/>
            <a:ext cx="75600" cy="7560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3"/>
          <p:cNvSpPr/>
          <p:nvPr/>
        </p:nvSpPr>
        <p:spPr>
          <a:xfrm>
            <a:off x="2590920" y="5758200"/>
            <a:ext cx="75600" cy="7560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4"/>
          <p:cNvSpPr/>
          <p:nvPr/>
        </p:nvSpPr>
        <p:spPr>
          <a:xfrm>
            <a:off x="2743200" y="5758200"/>
            <a:ext cx="75600" cy="7560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2" name="Group 15"/>
          <p:cNvGrpSpPr/>
          <p:nvPr/>
        </p:nvGrpSpPr>
        <p:grpSpPr>
          <a:xfrm>
            <a:off x="2438280" y="3015000"/>
            <a:ext cx="380520" cy="75600"/>
            <a:chOff x="2438280" y="3015000"/>
            <a:chExt cx="380520" cy="75600"/>
          </a:xfrm>
        </p:grpSpPr>
        <p:sp>
          <p:nvSpPr>
            <p:cNvPr id="163" name="CustomShape 16"/>
            <p:cNvSpPr/>
            <p:nvPr/>
          </p:nvSpPr>
          <p:spPr>
            <a:xfrm>
              <a:off x="2438280" y="3015000"/>
              <a:ext cx="75600" cy="7560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17"/>
            <p:cNvSpPr/>
            <p:nvPr/>
          </p:nvSpPr>
          <p:spPr>
            <a:xfrm>
              <a:off x="2590920" y="3015000"/>
              <a:ext cx="75600" cy="7560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18"/>
            <p:cNvSpPr/>
            <p:nvPr/>
          </p:nvSpPr>
          <p:spPr>
            <a:xfrm>
              <a:off x="2743200" y="3015000"/>
              <a:ext cx="75600" cy="7560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6" name="Line 19"/>
          <p:cNvSpPr/>
          <p:nvPr/>
        </p:nvSpPr>
        <p:spPr>
          <a:xfrm flipH="1" flipV="1">
            <a:off x="3733560" y="3929040"/>
            <a:ext cx="1219320" cy="137160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0"/>
          <p:cNvSpPr/>
          <p:nvPr/>
        </p:nvSpPr>
        <p:spPr>
          <a:xfrm>
            <a:off x="3315600" y="4250160"/>
            <a:ext cx="9928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Instruction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8" name="Line 21"/>
          <p:cNvSpPr/>
          <p:nvPr/>
        </p:nvSpPr>
        <p:spPr>
          <a:xfrm flipV="1">
            <a:off x="2666880" y="3929040"/>
            <a:ext cx="360" cy="99072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22"/>
          <p:cNvSpPr/>
          <p:nvPr/>
        </p:nvSpPr>
        <p:spPr>
          <a:xfrm>
            <a:off x="2058840" y="4250160"/>
            <a:ext cx="6469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Signal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" name="Line 23"/>
          <p:cNvSpPr/>
          <p:nvPr/>
        </p:nvSpPr>
        <p:spPr>
          <a:xfrm>
            <a:off x="761760" y="5605560"/>
            <a:ext cx="83844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4"/>
          <p:cNvSpPr/>
          <p:nvPr/>
        </p:nvSpPr>
        <p:spPr>
          <a:xfrm>
            <a:off x="396360" y="5113440"/>
            <a:ext cx="11638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Interrupts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from devices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" name="CustomShape 25"/>
          <p:cNvSpPr/>
          <p:nvPr/>
        </p:nvSpPr>
        <p:spPr>
          <a:xfrm>
            <a:off x="7405920" y="2481480"/>
            <a:ext cx="15904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Interrupt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descriptor table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3" name="CustomShape 26"/>
          <p:cNvSpPr/>
          <p:nvPr/>
        </p:nvSpPr>
        <p:spPr>
          <a:xfrm>
            <a:off x="1676520" y="3395880"/>
            <a:ext cx="1980360" cy="456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Interrupt enable flag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4" name="CustomShape 27"/>
          <p:cNvSpPr/>
          <p:nvPr/>
        </p:nvSpPr>
        <p:spPr>
          <a:xfrm>
            <a:off x="1676520" y="4996080"/>
            <a:ext cx="1980360" cy="456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Interrupt mask register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" name="CustomShape 28"/>
          <p:cNvSpPr/>
          <p:nvPr/>
        </p:nvSpPr>
        <p:spPr>
          <a:xfrm>
            <a:off x="4952880" y="2481480"/>
            <a:ext cx="2285280" cy="2278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Interrupt descriptor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6" name="CustomShape 29"/>
          <p:cNvSpPr/>
          <p:nvPr/>
        </p:nvSpPr>
        <p:spPr>
          <a:xfrm>
            <a:off x="4952880" y="2710080"/>
            <a:ext cx="2285280" cy="2278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Interrupt descriptor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7" name="CustomShape 30"/>
          <p:cNvSpPr/>
          <p:nvPr/>
        </p:nvSpPr>
        <p:spPr>
          <a:xfrm>
            <a:off x="4952880" y="3243600"/>
            <a:ext cx="2285280" cy="2278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Interrupt descriptor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78" name="Group 31"/>
          <p:cNvGrpSpPr/>
          <p:nvPr/>
        </p:nvGrpSpPr>
        <p:grpSpPr>
          <a:xfrm>
            <a:off x="5867280" y="3091320"/>
            <a:ext cx="380520" cy="75600"/>
            <a:chOff x="5867280" y="3091320"/>
            <a:chExt cx="380520" cy="75600"/>
          </a:xfrm>
        </p:grpSpPr>
        <p:sp>
          <p:nvSpPr>
            <p:cNvPr id="179" name="CustomShape 32"/>
            <p:cNvSpPr/>
            <p:nvPr/>
          </p:nvSpPr>
          <p:spPr>
            <a:xfrm>
              <a:off x="5867280" y="3091320"/>
              <a:ext cx="75600" cy="7560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CustomShape 33"/>
            <p:cNvSpPr/>
            <p:nvPr/>
          </p:nvSpPr>
          <p:spPr>
            <a:xfrm>
              <a:off x="6019920" y="3091320"/>
              <a:ext cx="75600" cy="7560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34"/>
            <p:cNvSpPr/>
            <p:nvPr/>
          </p:nvSpPr>
          <p:spPr>
            <a:xfrm>
              <a:off x="6172200" y="3091320"/>
              <a:ext cx="75600" cy="7560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2" name="CustomShape 35"/>
          <p:cNvSpPr/>
          <p:nvPr/>
        </p:nvSpPr>
        <p:spPr>
          <a:xfrm>
            <a:off x="4952880" y="3929400"/>
            <a:ext cx="2285280" cy="456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Interrupt handler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3" name="Line 36"/>
          <p:cNvSpPr/>
          <p:nvPr/>
        </p:nvSpPr>
        <p:spPr>
          <a:xfrm>
            <a:off x="7238880" y="263376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4" name="Group 37"/>
          <p:cNvGrpSpPr/>
          <p:nvPr/>
        </p:nvGrpSpPr>
        <p:grpSpPr>
          <a:xfrm>
            <a:off x="5867280" y="4691520"/>
            <a:ext cx="380520" cy="75600"/>
            <a:chOff x="5867280" y="4691520"/>
            <a:chExt cx="380520" cy="75600"/>
          </a:xfrm>
        </p:grpSpPr>
        <p:sp>
          <p:nvSpPr>
            <p:cNvPr id="185" name="CustomShape 38"/>
            <p:cNvSpPr/>
            <p:nvPr/>
          </p:nvSpPr>
          <p:spPr>
            <a:xfrm>
              <a:off x="5867280" y="4691520"/>
              <a:ext cx="75600" cy="7560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39"/>
            <p:cNvSpPr/>
            <p:nvPr/>
          </p:nvSpPr>
          <p:spPr>
            <a:xfrm>
              <a:off x="6019920" y="4691520"/>
              <a:ext cx="75600" cy="7560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40"/>
            <p:cNvSpPr/>
            <p:nvPr/>
          </p:nvSpPr>
          <p:spPr>
            <a:xfrm>
              <a:off x="6172200" y="4691520"/>
              <a:ext cx="75600" cy="7560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8" name="CustomShape 41"/>
          <p:cNvSpPr/>
          <p:nvPr/>
        </p:nvSpPr>
        <p:spPr>
          <a:xfrm>
            <a:off x="4952880" y="5072400"/>
            <a:ext cx="2285280" cy="456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Executing program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What does the CPU do when an interrupt occurs from ring 0?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Get interrupt descriptor address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Make privilege checks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Push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EFLAGS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CS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,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EIP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on stack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Clear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EFLAGS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[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IF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] (and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EFLAGS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[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TF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])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Load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CS:EIP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from interrupt descriptor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Jumps to interrupt handler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And then?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The interrupt handler executes.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If interrupt came from PIC (if it was a hardware interrupt), the handler must send an end-of-interrupt (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EOI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) signal to the PIC.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Because PIC sets a bit in its In-Service Register (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ISR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), corresponding to the hardware interrupt vector, to block consecutive interrupts on that vector until handler completes.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EOI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clears interrupt vector bit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ISR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 other words, if you forget to clear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EOI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, you will only get one interrupt from each hardware vector …ever!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To return from interrupt handler, execute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IRET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instruction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Pops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CS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EIP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EFLAGS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When restoring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CS:EIP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Pseudo-C template  of an interrupt handler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70320" y="1751040"/>
            <a:ext cx="7887960" cy="36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void irqX(void)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/* save context of interrupted thread/process */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…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/* do the work */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…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/* restore context of interrupted thread/process */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…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/* restore EIP, CS and EFLAGS */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 asm volatile(“iret”);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971640" y="5661360"/>
            <a:ext cx="7053120" cy="820080"/>
          </a:xfrm>
          <a:prstGeom prst="rect">
            <a:avLst/>
          </a:prstGeom>
          <a:solidFill>
            <a:schemeClr val="bg1"/>
          </a:solidFill>
          <a:ln w="25560">
            <a:solidFill>
              <a:srgbClr val="C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Remember: if this is a H/W interrupt handler, you also need to issue EOI: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outb(0x20, 0x20);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50</TotalTime>
  <Words>963</Words>
  <Application>Microsoft Office PowerPoint</Application>
  <PresentationFormat>On-screen Show (4:3)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Courier New</vt:lpstr>
      <vt:lpstr>Open Sans</vt:lpstr>
      <vt:lpstr>Open Sans Semibold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Erlend</dc:creator>
  <dc:description/>
  <cp:lastModifiedBy>Lars Ailo Bongo</cp:lastModifiedBy>
  <cp:revision>428</cp:revision>
  <dcterms:created xsi:type="dcterms:W3CDTF">2018-02-21T11:08:57Z</dcterms:created>
  <dcterms:modified xsi:type="dcterms:W3CDTF">2022-02-22T20:28:19Z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2057-10.1.0.5707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Skjermfremvisning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