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18" r:id="rId3"/>
    <p:sldId id="301" r:id="rId4"/>
    <p:sldId id="302" r:id="rId5"/>
    <p:sldId id="322" r:id="rId6"/>
    <p:sldId id="323" r:id="rId7"/>
    <p:sldId id="324" r:id="rId8"/>
    <p:sldId id="325" r:id="rId9"/>
    <p:sldId id="314" r:id="rId10"/>
    <p:sldId id="332" r:id="rId11"/>
    <p:sldId id="333" r:id="rId12"/>
    <p:sldId id="336" r:id="rId13"/>
    <p:sldId id="346" r:id="rId14"/>
    <p:sldId id="347" r:id="rId15"/>
    <p:sldId id="348" r:id="rId16"/>
    <p:sldId id="337" r:id="rId17"/>
    <p:sldId id="349" r:id="rId18"/>
    <p:sldId id="331" r:id="rId19"/>
    <p:sldId id="350" r:id="rId20"/>
    <p:sldId id="351" r:id="rId21"/>
    <p:sldId id="352" r:id="rId22"/>
    <p:sldId id="353" r:id="rId23"/>
    <p:sldId id="354" r:id="rId24"/>
    <p:sldId id="297" r:id="rId25"/>
    <p:sldId id="365" r:id="rId26"/>
    <p:sldId id="355" r:id="rId27"/>
    <p:sldId id="356" r:id="rId28"/>
    <p:sldId id="357" r:id="rId29"/>
    <p:sldId id="360" r:id="rId30"/>
    <p:sldId id="359" r:id="rId31"/>
    <p:sldId id="361" r:id="rId32"/>
    <p:sldId id="362" r:id="rId33"/>
    <p:sldId id="363" r:id="rId3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2"/>
    <a:srgbClr val="525977"/>
    <a:srgbClr val="2D7AEB"/>
    <a:srgbClr val="FBB943"/>
    <a:srgbClr val="F6A52E"/>
    <a:srgbClr val="F49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17EC9-37EE-E4E0-74FB-38C4B1F3218C}" v="51" dt="2020-05-12T14:18:3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5" autoAdjust="0"/>
    <p:restoredTop sz="91770" autoAdjust="0"/>
  </p:normalViewPr>
  <p:slideViewPr>
    <p:cSldViewPr>
      <p:cViewPr varScale="1">
        <p:scale>
          <a:sx n="104" d="100"/>
          <a:sy n="104" d="100"/>
        </p:scale>
        <p:origin x="1317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4AF3-8D0E-473F-AB7F-DAD387024495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319AC-3F48-46B4-8E0F-99CD93B4374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764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en-US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US" noProof="0"/>
          </a:p>
        </p:txBody>
      </p:sp>
      <p:cxnSp>
        <p:nvCxnSpPr>
          <p:cNvPr id="15" name="Rett linje 14"/>
          <p:cNvCxnSpPr/>
          <p:nvPr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298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0364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  <a:endParaRPr lang="en-US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Rektangel 6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en-US" noProof="0"/>
          </a:p>
        </p:txBody>
      </p:sp>
      <p:cxnSp>
        <p:nvCxnSpPr>
          <p:cNvPr id="10" name="Rett linje 9"/>
          <p:cNvCxnSpPr/>
          <p:nvPr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298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298" y="1751183"/>
            <a:ext cx="7888582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4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56636F-9E64-48A9-A0E8-D6911EA208CE}" type="datetimeFigureOut">
              <a:rPr lang="nb-NO" smtClean="0"/>
              <a:t>03.05.2022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198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4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4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79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0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Project 6</a:t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18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System</a:t>
            </a:r>
            <a:endParaRPr lang="en-US" b="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Open Sans Semibold"/>
                <a:ea typeface="Open Sans Semibold" panose="020B0706030804020204" pitchFamily="34" charset="0"/>
                <a:cs typeface="Open Sans Semibold" panose="020B0706030804020204" pitchFamily="34" charset="0"/>
              </a:rPr>
              <a:t>INF-2201 Operating System Fundamentals</a:t>
            </a:r>
            <a:b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1600" dirty="0">
                <a:latin typeface="Open Sans Semibold"/>
                <a:ea typeface="Open Sans Semibold" panose="020B0706030804020204" pitchFamily="34" charset="0"/>
                <a:cs typeface="Open Sans Semibold" panose="020B0706030804020204" pitchFamily="34" charset="0"/>
              </a:rPr>
              <a:t>Spring 2022</a:t>
            </a:r>
            <a:endParaRPr lang="en-US" dirty="0"/>
          </a:p>
          <a:p>
            <a:endParaRPr lang="en-US" sz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Department of Computer Science</a:t>
            </a:r>
            <a:br>
              <a:rPr lang="en-US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UiT – The Arctic University of Norway</a:t>
            </a:r>
          </a:p>
          <a:p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6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fs_init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 vs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fs_mkfs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needs to be done where:</a:t>
            </a:r>
          </a:p>
          <a:p>
            <a:pPr lvl="1"/>
            <a:r>
              <a:rPr lang="en-US" dirty="0" err="1"/>
              <a:t>fs_init</a:t>
            </a:r>
            <a:r>
              <a:rPr lang="en-US" dirty="0"/>
              <a:t>(): related to OS</a:t>
            </a:r>
          </a:p>
          <a:p>
            <a:pPr lvl="2"/>
            <a:r>
              <a:rPr lang="en-US" dirty="0"/>
              <a:t>Takes care of OS-wise FS related initialization.</a:t>
            </a:r>
          </a:p>
          <a:p>
            <a:pPr lvl="2"/>
            <a:r>
              <a:rPr lang="en-US" dirty="0"/>
              <a:t>Check if file system exists, and if not call </a:t>
            </a:r>
            <a:r>
              <a:rPr lang="en-US" dirty="0" err="1"/>
              <a:t>fs_mkfs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Mount file system.</a:t>
            </a:r>
          </a:p>
          <a:p>
            <a:pPr lvl="1"/>
            <a:r>
              <a:rPr lang="en-US" dirty="0" err="1"/>
              <a:t>fs_mkfs</a:t>
            </a:r>
            <a:r>
              <a:rPr lang="en-US" dirty="0"/>
              <a:t>(): related to the FS on disk</a:t>
            </a:r>
          </a:p>
          <a:p>
            <a:pPr lvl="2"/>
            <a:r>
              <a:rPr lang="en-US" dirty="0"/>
              <a:t>Initialization of the FS itself.</a:t>
            </a:r>
          </a:p>
          <a:p>
            <a:r>
              <a:rPr lang="en-US" dirty="0"/>
              <a:t>How to tell what to put where?</a:t>
            </a:r>
          </a:p>
          <a:p>
            <a:pPr lvl="1"/>
            <a:r>
              <a:rPr lang="en-US" dirty="0"/>
              <a:t>Think what will happen if you have two disks in your system.</a:t>
            </a:r>
          </a:p>
          <a:p>
            <a:r>
              <a:rPr lang="en-US" dirty="0"/>
              <a:t>When to initialize the (global) </a:t>
            </a:r>
            <a:r>
              <a:rPr lang="en-US" dirty="0" err="1"/>
              <a:t>inode</a:t>
            </a:r>
            <a:r>
              <a:rPr lang="en-US" dirty="0"/>
              <a:t> table?</a:t>
            </a:r>
          </a:p>
          <a:p>
            <a:r>
              <a:rPr lang="en-US" dirty="0"/>
              <a:t>When to set bitmaps and </a:t>
            </a:r>
            <a:r>
              <a:rPr lang="en-US" dirty="0" err="1"/>
              <a:t>inodes</a:t>
            </a:r>
            <a:r>
              <a:rPr lang="en-US" dirty="0"/>
              <a:t> to be free?</a:t>
            </a:r>
          </a:p>
          <a:p>
            <a:r>
              <a:rPr lang="en-US" dirty="0"/>
              <a:t>When to set “current directory” </a:t>
            </a:r>
            <a:r>
              <a:rPr lang="en-US" dirty="0" err="1"/>
              <a:t>inode</a:t>
            </a:r>
            <a:r>
              <a:rPr lang="en-US" dirty="0"/>
              <a:t> for processes?</a:t>
            </a:r>
          </a:p>
        </p:txBody>
      </p:sp>
    </p:spTree>
    <p:extLst>
      <p:ext uri="{BB962C8B-B14F-4D97-AF65-F5344CB8AC3E}">
        <p14:creationId xmlns:p14="http://schemas.microsoft.com/office/powerpoint/2010/main" val="26732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creation and deletion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fs_open</a:t>
            </a:r>
            <a:r>
              <a:rPr lang="en-US" dirty="0"/>
              <a:t>(), </a:t>
            </a:r>
            <a:r>
              <a:rPr lang="en-US" dirty="0" err="1"/>
              <a:t>fs_link</a:t>
            </a:r>
            <a:r>
              <a:rPr lang="en-US" dirty="0"/>
              <a:t>(), </a:t>
            </a:r>
            <a:r>
              <a:rPr lang="en-US" dirty="0" err="1"/>
              <a:t>fs_unlink</a:t>
            </a:r>
            <a:r>
              <a:rPr lang="en-US" dirty="0"/>
              <a:t>()</a:t>
            </a:r>
          </a:p>
          <a:p>
            <a:r>
              <a:rPr lang="en-US" dirty="0"/>
              <a:t>open: create a new file if it does not exist</a:t>
            </a:r>
          </a:p>
          <a:p>
            <a:r>
              <a:rPr lang="en-US" dirty="0"/>
              <a:t>link: hard link to a file</a:t>
            </a:r>
          </a:p>
          <a:p>
            <a:pPr lvl="1"/>
            <a:r>
              <a:rPr lang="en-US" dirty="0"/>
              <a:t>Create a link to an existing file</a:t>
            </a:r>
          </a:p>
          <a:p>
            <a:pPr lvl="1"/>
            <a:r>
              <a:rPr lang="en-US" dirty="0"/>
              <a:t>Hard vs soft link?</a:t>
            </a:r>
          </a:p>
          <a:p>
            <a:r>
              <a:rPr lang="en-US" dirty="0"/>
              <a:t>unlink: delete a file if link count == 0</a:t>
            </a:r>
          </a:p>
          <a:p>
            <a:pPr lvl="1"/>
            <a:r>
              <a:rPr lang="en-US" dirty="0"/>
              <a:t>Also delete directory entry</a:t>
            </a:r>
          </a:p>
        </p:txBody>
      </p:sp>
    </p:spTree>
    <p:extLst>
      <p:ext uri="{BB962C8B-B14F-4D97-AF65-F5344CB8AC3E}">
        <p14:creationId xmlns:p14="http://schemas.microsoft.com/office/powerpoint/2010/main" val="8470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Access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open: open existing file (allocate file descriptor)</a:t>
            </a:r>
          </a:p>
          <a:p>
            <a:r>
              <a:rPr lang="en-US" dirty="0"/>
              <a:t>read: read bytes from open file</a:t>
            </a:r>
          </a:p>
          <a:p>
            <a:r>
              <a:rPr lang="en-US" dirty="0"/>
              <a:t>write: write bytes to open file</a:t>
            </a:r>
          </a:p>
          <a:p>
            <a:r>
              <a:rPr lang="en-US" dirty="0" err="1"/>
              <a:t>lseek</a:t>
            </a:r>
            <a:r>
              <a:rPr lang="en-US" dirty="0"/>
              <a:t>: change position in file</a:t>
            </a:r>
          </a:p>
          <a:p>
            <a:r>
              <a:rPr lang="en-US" dirty="0"/>
              <a:t>close: free 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331678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Directories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 file: list of files and directories</a:t>
            </a:r>
          </a:p>
          <a:p>
            <a:pPr lvl="1"/>
            <a:r>
              <a:rPr lang="en-US" dirty="0"/>
              <a:t>Name to </a:t>
            </a:r>
            <a:r>
              <a:rPr lang="en-US" dirty="0" err="1"/>
              <a:t>inode</a:t>
            </a:r>
            <a:r>
              <a:rPr lang="en-US" dirty="0"/>
              <a:t> number mapping</a:t>
            </a:r>
          </a:p>
          <a:p>
            <a:r>
              <a:rPr lang="en-US" dirty="0"/>
              <a:t>Can read it like a file</a:t>
            </a:r>
          </a:p>
          <a:p>
            <a:pPr lvl="1"/>
            <a:r>
              <a:rPr lang="en-US" dirty="0"/>
              <a:t>Use existing file I/O functions to do directory manipulation</a:t>
            </a:r>
          </a:p>
          <a:p>
            <a:pPr lvl="1"/>
            <a:r>
              <a:rPr lang="en-US" dirty="0"/>
              <a:t>Avoid duplicate efforts internally</a:t>
            </a:r>
          </a:p>
          <a:p>
            <a:r>
              <a:rPr lang="en-US" dirty="0"/>
              <a:t>Always has at least 2 entries:</a:t>
            </a:r>
          </a:p>
          <a:p>
            <a:pPr lvl="1"/>
            <a:r>
              <a:rPr lang="en-US" dirty="0"/>
              <a:t>“.” – current directory</a:t>
            </a:r>
          </a:p>
          <a:p>
            <a:pPr lvl="1"/>
            <a:r>
              <a:rPr lang="en-US" dirty="0"/>
              <a:t>“..” –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7539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Directories (implementation)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mkdir</a:t>
            </a:r>
            <a:r>
              <a:rPr lang="en-US" dirty="0"/>
              <a:t>: make a directory</a:t>
            </a:r>
          </a:p>
          <a:p>
            <a:pPr lvl="1"/>
            <a:r>
              <a:rPr lang="en-US" dirty="0"/>
              <a:t>Create an entry in parent directory</a:t>
            </a:r>
          </a:p>
          <a:p>
            <a:pPr lvl="1"/>
            <a:r>
              <a:rPr lang="en-US" dirty="0"/>
              <a:t>Create two directory entries in the new directory (“.” and “..”)</a:t>
            </a:r>
          </a:p>
          <a:p>
            <a:r>
              <a:rPr lang="en-US" dirty="0" err="1"/>
              <a:t>rmdir</a:t>
            </a:r>
            <a:r>
              <a:rPr lang="en-US" dirty="0"/>
              <a:t>: remove directory if empty</a:t>
            </a:r>
          </a:p>
          <a:p>
            <a:r>
              <a:rPr lang="en-US" dirty="0" err="1"/>
              <a:t>chdir</a:t>
            </a:r>
            <a:r>
              <a:rPr lang="en-US" dirty="0"/>
              <a:t>: change the current directory</a:t>
            </a:r>
          </a:p>
          <a:p>
            <a:pPr lvl="1"/>
            <a:r>
              <a:rPr lang="en-US" dirty="0"/>
              <a:t>For relative path names</a:t>
            </a:r>
          </a:p>
        </p:txBody>
      </p:sp>
    </p:spTree>
    <p:extLst>
      <p:ext uri="{BB962C8B-B14F-4D97-AF65-F5344CB8AC3E}">
        <p14:creationId xmlns:p14="http://schemas.microsoft.com/office/powerpoint/2010/main" val="2043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Example: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mkdir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fs_mkdir</a:t>
            </a:r>
            <a:r>
              <a:rPr lang="en-US" dirty="0"/>
              <a:t>(char *</a:t>
            </a:r>
            <a:r>
              <a:rPr lang="en-US" dirty="0" err="1"/>
              <a:t>file_name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file_name</a:t>
            </a:r>
            <a:r>
              <a:rPr lang="en-US" dirty="0"/>
              <a:t> exists) return ERROR;</a:t>
            </a:r>
          </a:p>
          <a:p>
            <a:pPr marL="0" indent="0">
              <a:buNone/>
            </a:pPr>
            <a:r>
              <a:rPr lang="en-US" dirty="0"/>
              <a:t>  /* allocate data block */</a:t>
            </a:r>
          </a:p>
          <a:p>
            <a:pPr marL="0" indent="0">
              <a:buNone/>
            </a:pPr>
            <a:r>
              <a:rPr lang="en-US" dirty="0"/>
              <a:t>  /* allocate </a:t>
            </a:r>
            <a:r>
              <a:rPr lang="en-US" dirty="0" err="1"/>
              <a:t>inode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/* set directory entries for “.” and “..” */</a:t>
            </a:r>
          </a:p>
          <a:p>
            <a:pPr marL="0" indent="0">
              <a:buNone/>
            </a:pPr>
            <a:r>
              <a:rPr lang="en-US" dirty="0"/>
              <a:t>  /* set </a:t>
            </a:r>
            <a:r>
              <a:rPr lang="en-US" dirty="0" err="1"/>
              <a:t>inode</a:t>
            </a:r>
            <a:r>
              <a:rPr lang="en-US" dirty="0"/>
              <a:t> entries appropriately */</a:t>
            </a:r>
          </a:p>
          <a:p>
            <a:pPr marL="0" indent="0">
              <a:buNone/>
            </a:pPr>
            <a:r>
              <a:rPr lang="en-US" dirty="0"/>
              <a:t>  /* update parent */</a:t>
            </a:r>
          </a:p>
          <a:p>
            <a:pPr marL="0" indent="0">
              <a:buNone/>
            </a:pPr>
            <a:r>
              <a:rPr lang="en-US" dirty="0"/>
              <a:t>  return 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94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Absolute pathnames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need to support absolute pathnames?</a:t>
            </a:r>
          </a:p>
          <a:p>
            <a:pPr lvl="1"/>
            <a:r>
              <a:rPr lang="en-US" dirty="0"/>
              <a:t>When I am in “/foo”, do I need to support </a:t>
            </a:r>
            <a:r>
              <a:rPr lang="en-US" dirty="0" err="1"/>
              <a:t>chdir</a:t>
            </a:r>
            <a:r>
              <a:rPr lang="en-US" dirty="0"/>
              <a:t> /bar/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Yes, but it is almost the same as supporting relative paths!</a:t>
            </a:r>
          </a:p>
          <a:p>
            <a:pPr lvl="1"/>
            <a:r>
              <a:rPr lang="en-US" dirty="0"/>
              <a:t>Only difference: which </a:t>
            </a:r>
            <a:r>
              <a:rPr lang="en-US" dirty="0" err="1"/>
              <a:t>inode</a:t>
            </a:r>
            <a:r>
              <a:rPr lang="en-US" dirty="0"/>
              <a:t> to start at:</a:t>
            </a:r>
          </a:p>
          <a:p>
            <a:pPr lvl="2"/>
            <a:r>
              <a:rPr lang="en-US" dirty="0"/>
              <a:t>Absolute path: start at root </a:t>
            </a:r>
            <a:r>
              <a:rPr lang="en-US" dirty="0" err="1"/>
              <a:t>inode</a:t>
            </a:r>
            <a:endParaRPr lang="en-US" dirty="0"/>
          </a:p>
          <a:p>
            <a:pPr lvl="2"/>
            <a:r>
              <a:rPr lang="en-US" dirty="0"/>
              <a:t>Relative path: start at current working directory</a:t>
            </a:r>
          </a:p>
          <a:p>
            <a:r>
              <a:rPr lang="en-US" dirty="0"/>
              <a:t>Hint: test first character in path</a:t>
            </a:r>
          </a:p>
          <a:p>
            <a:pPr lvl="1"/>
            <a:r>
              <a:rPr lang="en-US" dirty="0"/>
              <a:t>If “/”, then path is absolute</a:t>
            </a:r>
          </a:p>
          <a:p>
            <a:pPr lvl="1"/>
            <a:r>
              <a:rPr lang="en-US" dirty="0"/>
              <a:t>Else, it is relative</a:t>
            </a:r>
          </a:p>
          <a:p>
            <a:r>
              <a:rPr lang="en-US" dirty="0"/>
              <a:t>Extra hint:</a:t>
            </a:r>
          </a:p>
          <a:p>
            <a:pPr lvl="1"/>
            <a:r>
              <a:rPr lang="en-US" dirty="0"/>
              <a:t>Advance string pointer beyond first “/” if absolute path, </a:t>
            </a:r>
            <a:r>
              <a:rPr lang="en-US"/>
              <a:t>before resolving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2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Removing a directory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need to support recursive directory removal?</a:t>
            </a:r>
          </a:p>
          <a:p>
            <a:pPr lvl="1"/>
            <a:r>
              <a:rPr lang="en-US" dirty="0"/>
              <a:t>i.e. remove all the subdirectories and files contained in the parent directory?</a:t>
            </a:r>
          </a:p>
          <a:p>
            <a:pPr lvl="1"/>
            <a:r>
              <a:rPr lang="en-US" dirty="0"/>
              <a:t>No, you don’t need to.</a:t>
            </a:r>
          </a:p>
          <a:p>
            <a:pPr lvl="2"/>
            <a:r>
              <a:rPr lang="en-US" dirty="0"/>
              <a:t>OK to just return error if directory to be removed is non-empty.</a:t>
            </a:r>
          </a:p>
        </p:txBody>
      </p:sp>
    </p:spTree>
    <p:extLst>
      <p:ext uri="{BB962C8B-B14F-4D97-AF65-F5344CB8AC3E}">
        <p14:creationId xmlns:p14="http://schemas.microsoft.com/office/powerpoint/2010/main" val="161974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Extra Credits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file system caching</a:t>
            </a:r>
          </a:p>
          <a:p>
            <a:pPr lvl="1"/>
            <a:r>
              <a:rPr lang="en-US" dirty="0"/>
              <a:t>Define cache data structures</a:t>
            </a:r>
          </a:p>
          <a:p>
            <a:pPr lvl="1"/>
            <a:r>
              <a:rPr lang="en-US" dirty="0"/>
              <a:t>Modify system calls such that cache is checked before disk data structures.</a:t>
            </a:r>
          </a:p>
          <a:p>
            <a:pPr lvl="1"/>
            <a:r>
              <a:rPr lang="en-US" dirty="0"/>
              <a:t>Implement the LRU replacement policy</a:t>
            </a:r>
          </a:p>
          <a:p>
            <a:pPr lvl="1"/>
            <a:r>
              <a:rPr lang="en-US" dirty="0"/>
              <a:t>Implement a flush operation (</a:t>
            </a:r>
            <a:r>
              <a:rPr lang="en-US" dirty="0" err="1"/>
              <a:t>fs_flush</a:t>
            </a:r>
            <a:r>
              <a:rPr lang="en-US" dirty="0"/>
              <a:t>())</a:t>
            </a:r>
          </a:p>
          <a:p>
            <a:r>
              <a:rPr lang="en-US" dirty="0"/>
              <a:t>Implement a consistent cache</a:t>
            </a:r>
          </a:p>
          <a:p>
            <a:pPr lvl="1"/>
            <a:r>
              <a:rPr lang="en-US" dirty="0"/>
              <a:t>Data on disk should always be in a consistent state</a:t>
            </a:r>
          </a:p>
          <a:p>
            <a:pPr lvl="1"/>
            <a:r>
              <a:rPr lang="en-US" dirty="0"/>
              <a:t>What if the system crashed during a flush?</a:t>
            </a:r>
          </a:p>
          <a:p>
            <a:pPr lvl="1"/>
            <a:r>
              <a:rPr lang="en-US" dirty="0"/>
              <a:t>In what order must meta-data and data blocks be written to disk?</a:t>
            </a:r>
          </a:p>
        </p:txBody>
      </p:sp>
    </p:spTree>
    <p:extLst>
      <p:ext uri="{BB962C8B-B14F-4D97-AF65-F5344CB8AC3E}">
        <p14:creationId xmlns:p14="http://schemas.microsoft.com/office/powerpoint/2010/main" val="83898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Extra Credits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(or even higher-level) block lists in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Support bigger file sizes than just 4KB</a:t>
            </a:r>
          </a:p>
          <a:p>
            <a:r>
              <a:rPr lang="en-US" dirty="0"/>
              <a:t>Implement programs (and kernel) as files</a:t>
            </a:r>
          </a:p>
          <a:p>
            <a:pPr lvl="1"/>
            <a:r>
              <a:rPr lang="en-US" dirty="0"/>
              <a:t>“load plane” instead of “load 1”</a:t>
            </a:r>
          </a:p>
          <a:p>
            <a:pPr lvl="1"/>
            <a:r>
              <a:rPr lang="en-US" dirty="0"/>
              <a:t>How can you start a kernel whose image in in a file (anywhere on the disk”?</a:t>
            </a:r>
          </a:p>
        </p:txBody>
      </p:sp>
    </p:spTree>
    <p:extLst>
      <p:ext uri="{BB962C8B-B14F-4D97-AF65-F5344CB8AC3E}">
        <p14:creationId xmlns:p14="http://schemas.microsoft.com/office/powerpoint/2010/main" val="31705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system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simple UNIX-like file system</a:t>
            </a:r>
          </a:p>
          <a:p>
            <a:r>
              <a:rPr lang="en-US" dirty="0"/>
              <a:t>Abstractions:</a:t>
            </a:r>
          </a:p>
          <a:p>
            <a:pPr lvl="1"/>
            <a:r>
              <a:rPr lang="en-US" dirty="0"/>
              <a:t>Directories and files (instead of just disks like before)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Naming and creation of files and directories</a:t>
            </a:r>
          </a:p>
          <a:p>
            <a:pPr lvl="1"/>
            <a:r>
              <a:rPr lang="en-US" dirty="0"/>
              <a:t>open(), close(), </a:t>
            </a:r>
            <a:r>
              <a:rPr lang="en-US" dirty="0" err="1"/>
              <a:t>mkdir</a:t>
            </a:r>
            <a:r>
              <a:rPr lang="en-US" dirty="0"/>
              <a:t>(), and </a:t>
            </a:r>
            <a:r>
              <a:rPr lang="en-US" dirty="0" err="1"/>
              <a:t>rmdir</a:t>
            </a:r>
            <a:r>
              <a:rPr lang="en-US" dirty="0"/>
              <a:t>() </a:t>
            </a:r>
            <a:r>
              <a:rPr lang="en-US" dirty="0" err="1"/>
              <a:t>syscalls</a:t>
            </a:r>
            <a:r>
              <a:rPr lang="en-US" dirty="0"/>
              <a:t> and shell commands</a:t>
            </a:r>
          </a:p>
          <a:p>
            <a:pPr lvl="1"/>
            <a:r>
              <a:rPr lang="en-US" dirty="0"/>
              <a:t>File access with read(), write(), and seek()</a:t>
            </a:r>
          </a:p>
          <a:p>
            <a:pPr lvl="1"/>
            <a:r>
              <a:rPr lang="en-US" dirty="0"/>
              <a:t>stat() command</a:t>
            </a:r>
          </a:p>
          <a:p>
            <a:r>
              <a:rPr lang="en-US" dirty="0"/>
              <a:t>Notably absent:</a:t>
            </a:r>
          </a:p>
          <a:p>
            <a:pPr lvl="1"/>
            <a:r>
              <a:rPr lang="en-US" dirty="0"/>
              <a:t>Permissions for directory and file access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Anything “advanced” for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330010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system check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check function is useful for debugging (but not a requirement nor extra credit).</a:t>
            </a:r>
          </a:p>
          <a:p>
            <a:r>
              <a:rPr lang="en-US" dirty="0"/>
              <a:t>Verify integrity of:</a:t>
            </a:r>
          </a:p>
          <a:p>
            <a:pPr lvl="1"/>
            <a:r>
              <a:rPr lang="en-US" dirty="0"/>
              <a:t>Superblock magic number</a:t>
            </a:r>
          </a:p>
          <a:p>
            <a:pPr lvl="1"/>
            <a:r>
              <a:rPr lang="en-US" dirty="0"/>
              <a:t>Block allocations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allocations</a:t>
            </a:r>
          </a:p>
          <a:p>
            <a:pPr lvl="1"/>
            <a:r>
              <a:rPr lang="en-US" dirty="0"/>
              <a:t>Bitmaps</a:t>
            </a:r>
          </a:p>
          <a:p>
            <a:pPr lvl="1"/>
            <a:r>
              <a:rPr lang="en-US" dirty="0"/>
              <a:t>Directory content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561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Doing the assignment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Mostly under Linux environment</a:t>
            </a:r>
          </a:p>
          <a:p>
            <a:pPr lvl="1"/>
            <a:r>
              <a:rPr lang="en-US" dirty="0"/>
              <a:t>Use a file to simulate a disk (“make” it, then copy the image file to “</a:t>
            </a:r>
            <a:r>
              <a:rPr lang="en-US" dirty="0" err="1"/>
              <a:t>floppy.image</a:t>
            </a:r>
            <a:r>
              <a:rPr lang="en-US" dirty="0"/>
              <a:t>” whenever you need a new blank one)</a:t>
            </a:r>
          </a:p>
          <a:p>
            <a:pPr lvl="1"/>
            <a:r>
              <a:rPr lang="en-US" dirty="0"/>
              <a:t>Code is provided (*_</a:t>
            </a:r>
            <a:r>
              <a:rPr lang="en-US" dirty="0" err="1"/>
              <a:t>sim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make p6sh</a:t>
            </a:r>
            <a:r>
              <a:rPr lang="en-US" dirty="0"/>
              <a:t>” to build,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./p6sh</a:t>
            </a:r>
            <a:r>
              <a:rPr lang="en-US" dirty="0"/>
              <a:t>” to run</a:t>
            </a:r>
          </a:p>
          <a:p>
            <a:r>
              <a:rPr lang="en-US" dirty="0"/>
              <a:t>Should be able to move right over to our OS</a:t>
            </a:r>
          </a:p>
          <a:p>
            <a:pPr lvl="1"/>
            <a:r>
              <a:rPr lang="en-US" dirty="0"/>
              <a:t>Do not use any </a:t>
            </a:r>
            <a:r>
              <a:rPr lang="en-US" dirty="0" err="1"/>
              <a:t>glibc</a:t>
            </a:r>
            <a:r>
              <a:rPr lang="en-US" dirty="0"/>
              <a:t> functions in your code (of course)</a:t>
            </a:r>
          </a:p>
          <a:p>
            <a:r>
              <a:rPr lang="en-US" dirty="0"/>
              <a:t>Shell supports</a:t>
            </a:r>
          </a:p>
          <a:p>
            <a:pPr lvl="1"/>
            <a:r>
              <a:rPr lang="en-US" dirty="0"/>
              <a:t>System calls for file system</a:t>
            </a:r>
          </a:p>
          <a:p>
            <a:pPr lvl="1"/>
            <a:r>
              <a:rPr lang="en-US" dirty="0"/>
              <a:t>Commands like “</a:t>
            </a:r>
            <a:r>
              <a:rPr lang="en-US" dirty="0" err="1"/>
              <a:t>ls</a:t>
            </a:r>
            <a:r>
              <a:rPr lang="en-US" dirty="0"/>
              <a:t>”, “cat foo”, …</a:t>
            </a:r>
          </a:p>
          <a:p>
            <a:r>
              <a:rPr lang="en-US" dirty="0"/>
              <a:t>~1000 lines of code to be written</a:t>
            </a:r>
          </a:p>
          <a:p>
            <a:pPr lvl="1"/>
            <a:r>
              <a:rPr lang="en-US" dirty="0"/>
              <a:t>Comment it well!!!!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Testing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write your own test cases</a:t>
            </a:r>
          </a:p>
          <a:p>
            <a:pPr lvl="1"/>
            <a:r>
              <a:rPr lang="en-US" dirty="0"/>
              <a:t>Create a file that uses fs functionality</a:t>
            </a:r>
          </a:p>
          <a:p>
            <a:pPr lvl="1"/>
            <a:r>
              <a:rPr lang="en-US" dirty="0"/>
              <a:t>Submit these with your code</a:t>
            </a:r>
          </a:p>
          <a:p>
            <a:pPr lvl="1"/>
            <a:r>
              <a:rPr lang="en-US" dirty="0"/>
              <a:t>Use existing functions already in shell</a:t>
            </a:r>
          </a:p>
          <a:p>
            <a:pPr lvl="1"/>
            <a:r>
              <a:rPr lang="en-US" dirty="0"/>
              <a:t>Remember to use error codes in </a:t>
            </a:r>
            <a:r>
              <a:rPr lang="en-US" dirty="0" err="1"/>
              <a:t>fs_error.h</a:t>
            </a:r>
            <a:r>
              <a:rPr lang="en-US" dirty="0"/>
              <a:t>! It will not be enough returning -1 on failure</a:t>
            </a:r>
          </a:p>
          <a:p>
            <a:r>
              <a:rPr lang="en-US" dirty="0"/>
              <a:t>You probably want to use unit tests and </a:t>
            </a:r>
            <a:r>
              <a:rPr lang="en-US"/>
              <a:t>Linux debugging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5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 Review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Describe:</a:t>
            </a:r>
          </a:p>
          <a:p>
            <a:pPr lvl="1"/>
            <a:r>
              <a:rPr lang="en-US" dirty="0"/>
              <a:t>File system disk layout</a:t>
            </a:r>
          </a:p>
          <a:p>
            <a:pPr lvl="1"/>
            <a:r>
              <a:rPr lang="en-US" dirty="0"/>
              <a:t>Super block structure/content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data structure on disk and in memory</a:t>
            </a:r>
          </a:p>
          <a:p>
            <a:pPr lvl="1"/>
            <a:r>
              <a:rPr lang="en-US" dirty="0"/>
              <a:t>Handling of open files in the OS</a:t>
            </a:r>
          </a:p>
          <a:p>
            <a:pPr lvl="1"/>
            <a:r>
              <a:rPr lang="en-US" dirty="0"/>
              <a:t>Free block data structure and management</a:t>
            </a:r>
          </a:p>
          <a:p>
            <a:pPr lvl="1"/>
            <a:r>
              <a:rPr lang="en-US" dirty="0"/>
              <a:t>How to implement link/unlink</a:t>
            </a:r>
          </a:p>
          <a:p>
            <a:pPr lvl="1"/>
            <a:r>
              <a:rPr lang="en-US" dirty="0"/>
              <a:t>File cache design (for extra credits)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free block list design (extra credits)</a:t>
            </a:r>
          </a:p>
          <a:p>
            <a:pPr lvl="1"/>
            <a:r>
              <a:rPr lang="en-US" dirty="0"/>
              <a:t>How to store kernel and processes as files, and how to load a kernel from a file on system start (extra credits)</a:t>
            </a:r>
          </a:p>
        </p:txBody>
      </p:sp>
    </p:spTree>
    <p:extLst>
      <p:ext uri="{BB962C8B-B14F-4D97-AF65-F5344CB8AC3E}">
        <p14:creationId xmlns:p14="http://schemas.microsoft.com/office/powerpoint/2010/main" val="1486384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Design review, code, and report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As for P1-P5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70320" y="300240"/>
            <a:ext cx="7878960" cy="12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Hand-in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70320" y="1751040"/>
            <a:ext cx="7887600" cy="43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163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 will be done using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Wiseflow</a:t>
            </a:r>
            <a:endParaRPr lang="en-US" dirty="0"/>
          </a:p>
          <a:p>
            <a:pPr marL="127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2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0" y="31427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Systems in Linux</a:t>
            </a:r>
          </a:p>
        </p:txBody>
      </p:sp>
    </p:spTree>
    <p:extLst>
      <p:ext uri="{BB962C8B-B14F-4D97-AF65-F5344CB8AC3E}">
        <p14:creationId xmlns:p14="http://schemas.microsoft.com/office/powerpoint/2010/main" val="421927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Ext2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what you’re developing.</a:t>
            </a:r>
          </a:p>
          <a:p>
            <a:r>
              <a:rPr lang="en-US" dirty="0"/>
              <a:t>File system is organized in </a:t>
            </a:r>
            <a:r>
              <a:rPr lang="en-US" i="1" dirty="0"/>
              <a:t>block groups</a:t>
            </a:r>
            <a:r>
              <a:rPr lang="en-US" dirty="0"/>
              <a:t> Each block group has…</a:t>
            </a:r>
          </a:p>
          <a:p>
            <a:pPr lvl="1"/>
            <a:r>
              <a:rPr lang="en-US" dirty="0"/>
              <a:t>A copy of the super block</a:t>
            </a:r>
          </a:p>
          <a:p>
            <a:pPr lvl="2"/>
            <a:r>
              <a:rPr lang="en-US" dirty="0"/>
              <a:t>Contains info about block groups</a:t>
            </a:r>
          </a:p>
          <a:p>
            <a:pPr lvl="1"/>
            <a:r>
              <a:rPr lang="en-US" dirty="0"/>
              <a:t>Block bitmap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Data blocks</a:t>
            </a:r>
          </a:p>
          <a:p>
            <a:pPr lvl="1"/>
            <a:r>
              <a:rPr lang="en-US" dirty="0"/>
              <a:t>Group descriptor</a:t>
            </a:r>
          </a:p>
          <a:p>
            <a:pPr lvl="2"/>
            <a:r>
              <a:rPr lang="en-US" dirty="0"/>
              <a:t>Contains info about bitmaps, </a:t>
            </a:r>
            <a:r>
              <a:rPr lang="en-US" dirty="0" err="1"/>
              <a:t>inodes</a:t>
            </a:r>
            <a:r>
              <a:rPr lang="en-US" dirty="0"/>
              <a:t>, and data blocks</a:t>
            </a:r>
          </a:p>
        </p:txBody>
      </p:sp>
    </p:spTree>
    <p:extLst>
      <p:ext uri="{BB962C8B-B14F-4D97-AF65-F5344CB8AC3E}">
        <p14:creationId xmlns:p14="http://schemas.microsoft.com/office/powerpoint/2010/main" val="2889459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Ext2 FS layout</a:t>
            </a:r>
          </a:p>
        </p:txBody>
      </p:sp>
      <p:sp>
        <p:nvSpPr>
          <p:cNvPr id="4" name="Rektangel 3"/>
          <p:cNvSpPr/>
          <p:nvPr/>
        </p:nvSpPr>
        <p:spPr>
          <a:xfrm>
            <a:off x="1691680" y="2924944"/>
            <a:ext cx="58326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/>
          <p:cNvCxnSpPr/>
          <p:nvPr/>
        </p:nvCxnSpPr>
        <p:spPr>
          <a:xfrm>
            <a:off x="2411760" y="292494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/>
        </p:nvCxnSpPr>
        <p:spPr>
          <a:xfrm>
            <a:off x="4067944" y="292494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5724128" y="292494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1807234" y="302308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Boot</a:t>
            </a:r>
            <a:endParaRPr lang="nb-NO" sz="14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2676277" y="3023082"/>
            <a:ext cx="11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Block </a:t>
            </a:r>
            <a:r>
              <a:rPr lang="nb-NO" sz="1400" dirty="0" err="1"/>
              <a:t>group</a:t>
            </a:r>
            <a:r>
              <a:rPr lang="nb-NO" sz="1400" dirty="0"/>
              <a:t> 0</a:t>
            </a:r>
          </a:p>
        </p:txBody>
      </p:sp>
      <p:sp>
        <p:nvSpPr>
          <p:cNvPr id="13" name="TekstSylinder 12"/>
          <p:cNvSpPr txBox="1"/>
          <p:nvPr/>
        </p:nvSpPr>
        <p:spPr>
          <a:xfrm>
            <a:off x="4691633" y="285293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…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5974060" y="3023082"/>
            <a:ext cx="134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Block </a:t>
            </a:r>
            <a:r>
              <a:rPr lang="nb-NO" sz="1400" dirty="0" err="1"/>
              <a:t>group</a:t>
            </a:r>
            <a:r>
              <a:rPr lang="nb-NO" sz="1400" dirty="0"/>
              <a:t> N-1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691680" y="4293096"/>
            <a:ext cx="58326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/>
          <p:nvPr/>
        </p:nvCxnSpPr>
        <p:spPr>
          <a:xfrm>
            <a:off x="2411760" y="4293096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>
            <a:off x="3175273" y="4293096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/>
        </p:nvCxnSpPr>
        <p:spPr>
          <a:xfrm>
            <a:off x="5436096" y="4293096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775444" y="4329680"/>
            <a:ext cx="5597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Super-</a:t>
            </a:r>
            <a:br>
              <a:rPr lang="nb-NO" sz="1100" dirty="0"/>
            </a:br>
            <a:r>
              <a:rPr lang="nb-NO" sz="1100" dirty="0" err="1"/>
              <a:t>block</a:t>
            </a:r>
            <a:endParaRPr lang="nb-NO" sz="11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2411760" y="4329679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Group</a:t>
            </a:r>
            <a:br>
              <a:rPr lang="nb-NO" sz="1100" dirty="0"/>
            </a:br>
            <a:r>
              <a:rPr lang="nb-NO" sz="1100" dirty="0" err="1"/>
              <a:t>descriptor</a:t>
            </a:r>
            <a:endParaRPr lang="nb-NO" sz="1100" dirty="0"/>
          </a:p>
        </p:txBody>
      </p:sp>
      <p:sp>
        <p:nvSpPr>
          <p:cNvPr id="24" name="TekstSylinder 23"/>
          <p:cNvSpPr txBox="1"/>
          <p:nvPr/>
        </p:nvSpPr>
        <p:spPr>
          <a:xfrm>
            <a:off x="3203848" y="4329680"/>
            <a:ext cx="590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Block</a:t>
            </a:r>
            <a:br>
              <a:rPr lang="nb-NO" sz="1100" dirty="0"/>
            </a:br>
            <a:r>
              <a:rPr lang="nb-NO" sz="1100" dirty="0" err="1"/>
              <a:t>bitmap</a:t>
            </a:r>
            <a:endParaRPr lang="nb-NO" sz="1100" dirty="0"/>
          </a:p>
        </p:txBody>
      </p:sp>
      <p:cxnSp>
        <p:nvCxnSpPr>
          <p:cNvPr id="25" name="Rett linje 24"/>
          <p:cNvCxnSpPr/>
          <p:nvPr/>
        </p:nvCxnSpPr>
        <p:spPr>
          <a:xfrm>
            <a:off x="3817268" y="429309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3851920" y="4329680"/>
            <a:ext cx="590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inode</a:t>
            </a:r>
            <a:br>
              <a:rPr lang="nb-NO" sz="1100" dirty="0"/>
            </a:br>
            <a:r>
              <a:rPr lang="nb-NO" sz="1100" dirty="0" err="1"/>
              <a:t>bitmap</a:t>
            </a:r>
            <a:endParaRPr lang="nb-NO" sz="1100" dirty="0"/>
          </a:p>
        </p:txBody>
      </p:sp>
      <p:cxnSp>
        <p:nvCxnSpPr>
          <p:cNvPr id="27" name="Rett linje 26"/>
          <p:cNvCxnSpPr/>
          <p:nvPr/>
        </p:nvCxnSpPr>
        <p:spPr>
          <a:xfrm>
            <a:off x="4461196" y="4293096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/>
          <p:cNvSpPr txBox="1"/>
          <p:nvPr/>
        </p:nvSpPr>
        <p:spPr>
          <a:xfrm>
            <a:off x="4691633" y="4329678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err="1"/>
              <a:t>inode</a:t>
            </a:r>
            <a:br>
              <a:rPr lang="nb-NO" sz="1100" dirty="0"/>
            </a:br>
            <a:r>
              <a:rPr lang="nb-NO" sz="1100" dirty="0" err="1"/>
              <a:t>table</a:t>
            </a:r>
            <a:endParaRPr lang="nb-NO" sz="11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6106366" y="4414319"/>
            <a:ext cx="841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Data </a:t>
            </a:r>
            <a:r>
              <a:rPr lang="nb-NO" sz="1100" dirty="0" err="1"/>
              <a:t>blocks</a:t>
            </a:r>
            <a:endParaRPr lang="nb-NO" sz="1100" dirty="0"/>
          </a:p>
        </p:txBody>
      </p:sp>
      <p:cxnSp>
        <p:nvCxnSpPr>
          <p:cNvPr id="30" name="Rett linje 29"/>
          <p:cNvCxnSpPr/>
          <p:nvPr/>
        </p:nvCxnSpPr>
        <p:spPr>
          <a:xfrm flipH="1">
            <a:off x="1691680" y="3429000"/>
            <a:ext cx="720080" cy="86409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Rett linje 1023"/>
          <p:cNvCxnSpPr/>
          <p:nvPr/>
        </p:nvCxnSpPr>
        <p:spPr>
          <a:xfrm>
            <a:off x="4067944" y="3429000"/>
            <a:ext cx="3456384" cy="8640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3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Ext2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inodes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</a:t>
            </a:r>
            <a:r>
              <a:rPr lang="en-US" dirty="0" err="1"/>
              <a:t>inode</a:t>
            </a:r>
            <a:r>
              <a:rPr lang="en-US" dirty="0"/>
              <a:t> per file/directory</a:t>
            </a:r>
          </a:p>
          <a:p>
            <a:pPr lvl="1"/>
            <a:r>
              <a:rPr lang="en-US" dirty="0"/>
              <a:t>A directory is just a special kind of file, where file content is table of directory entries.</a:t>
            </a:r>
          </a:p>
          <a:p>
            <a:r>
              <a:rPr lang="en-US" dirty="0" err="1"/>
              <a:t>Inodes</a:t>
            </a:r>
            <a:r>
              <a:rPr lang="en-US" dirty="0"/>
              <a:t> have 15 block pointers.</a:t>
            </a:r>
          </a:p>
          <a:p>
            <a:pPr lvl="1"/>
            <a:r>
              <a:rPr lang="en-US" dirty="0"/>
              <a:t>12 direct-pointers</a:t>
            </a:r>
          </a:p>
          <a:p>
            <a:pPr lvl="1"/>
            <a:r>
              <a:rPr lang="en-US" dirty="0"/>
              <a:t>one 1-level indirect</a:t>
            </a:r>
          </a:p>
          <a:p>
            <a:pPr lvl="1"/>
            <a:r>
              <a:rPr lang="en-US" dirty="0"/>
              <a:t>one 2-level indirect</a:t>
            </a:r>
          </a:p>
          <a:p>
            <a:pPr lvl="1"/>
            <a:r>
              <a:rPr lang="en-US" dirty="0"/>
              <a:t>one 3-level indirect</a:t>
            </a:r>
          </a:p>
          <a:p>
            <a:r>
              <a:rPr lang="en-US" dirty="0"/>
              <a:t>Indirect block contains 256 block pointers (if 1KB blocks).</a:t>
            </a:r>
          </a:p>
          <a:p>
            <a:pPr lvl="1"/>
            <a:r>
              <a:rPr lang="en-US" dirty="0"/>
              <a:t>Max file size = 16GB.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 System Structure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blocks and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Data blocks</a:t>
            </a:r>
          </a:p>
          <a:p>
            <a:pPr lvl="1"/>
            <a:r>
              <a:rPr lang="en-US" dirty="0"/>
              <a:t>Contain raw file and directory contents</a:t>
            </a:r>
          </a:p>
          <a:p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Used to structure data blocks into file and directory abstractions.</a:t>
            </a:r>
          </a:p>
          <a:p>
            <a:pPr lvl="1"/>
            <a:r>
              <a:rPr lang="en-US" dirty="0"/>
              <a:t>Metadata.</a:t>
            </a:r>
          </a:p>
        </p:txBody>
      </p:sp>
    </p:spTree>
    <p:extLst>
      <p:ext uri="{BB962C8B-B14F-4D97-AF65-F5344CB8AC3E}">
        <p14:creationId xmlns:p14="http://schemas.microsoft.com/office/powerpoint/2010/main" val="3143877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Ext2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inodes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098" name="Picture 2" descr="ext2_inode.gif (430×44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25" y="1844824"/>
            <a:ext cx="40957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1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Ext2 consistency and persistence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prevent data loss and ensure consistent FS in face of failures.</a:t>
            </a:r>
          </a:p>
          <a:p>
            <a:pPr lvl="1"/>
            <a:r>
              <a:rPr lang="en-US" dirty="0"/>
              <a:t>Flush each data block to disk as soon as it is created?</a:t>
            </a:r>
          </a:p>
          <a:p>
            <a:pPr lvl="2"/>
            <a:r>
              <a:rPr lang="en-US" dirty="0"/>
              <a:t>High latency from random access (seek operations are expensive on HDDs)</a:t>
            </a:r>
          </a:p>
          <a:p>
            <a:pPr lvl="1"/>
            <a:r>
              <a:rPr lang="en-US" dirty="0"/>
              <a:t>Delay writes?</a:t>
            </a:r>
          </a:p>
          <a:p>
            <a:pPr lvl="2"/>
            <a:r>
              <a:rPr lang="en-US" dirty="0"/>
              <a:t>May lose data</a:t>
            </a:r>
          </a:p>
          <a:p>
            <a:pPr lvl="1"/>
            <a:r>
              <a:rPr lang="en-US" dirty="0"/>
              <a:t>Solution: journaling (ext3)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Ext3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core data structures as ext2.</a:t>
            </a:r>
          </a:p>
          <a:p>
            <a:r>
              <a:rPr lang="en-US" dirty="0"/>
              <a:t>Journaling</a:t>
            </a:r>
          </a:p>
          <a:p>
            <a:pPr lvl="1"/>
            <a:r>
              <a:rPr lang="en-US" dirty="0"/>
              <a:t>Journal = “log” that describes FS operations in sequential order</a:t>
            </a:r>
          </a:p>
          <a:p>
            <a:pPr lvl="1"/>
            <a:r>
              <a:rPr lang="en-US" dirty="0"/>
              <a:t>Written sequentially – less seek overhead</a:t>
            </a:r>
          </a:p>
          <a:p>
            <a:pPr lvl="1"/>
            <a:r>
              <a:rPr lang="en-US" dirty="0"/>
              <a:t>Data blocks are updated eventually.</a:t>
            </a:r>
          </a:p>
          <a:p>
            <a:r>
              <a:rPr lang="en-US" dirty="0"/>
              <a:t>3 types of journaling</a:t>
            </a:r>
          </a:p>
          <a:p>
            <a:pPr lvl="1"/>
            <a:r>
              <a:rPr lang="en-US" dirty="0"/>
              <a:t>Journal (data + metadata written to journal)</a:t>
            </a:r>
          </a:p>
          <a:p>
            <a:pPr lvl="1"/>
            <a:r>
              <a:rPr lang="en-US" dirty="0"/>
              <a:t>Ordered (metadata written to journal)</a:t>
            </a:r>
          </a:p>
          <a:p>
            <a:pPr lvl="2"/>
            <a:r>
              <a:rPr lang="en-US" dirty="0"/>
              <a:t>But data must be written before metadata is committed</a:t>
            </a:r>
          </a:p>
          <a:p>
            <a:pPr lvl="1"/>
            <a:r>
              <a:rPr lang="en-US" dirty="0" err="1"/>
              <a:t>Writeback</a:t>
            </a:r>
            <a:r>
              <a:rPr lang="en-US" dirty="0"/>
              <a:t> (metadata written to journal)</a:t>
            </a:r>
          </a:p>
          <a:p>
            <a:r>
              <a:rPr lang="en-US" dirty="0"/>
              <a:t>Better directory indexing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structure</a:t>
            </a:r>
          </a:p>
          <a:p>
            <a:r>
              <a:rPr lang="en-US" dirty="0"/>
              <a:t>4KB blocks</a:t>
            </a:r>
          </a:p>
          <a:p>
            <a:pPr lvl="1"/>
            <a:r>
              <a:rPr lang="en-US" dirty="0"/>
              <a:t>16TB max FS size</a:t>
            </a:r>
          </a:p>
          <a:p>
            <a:pPr lvl="1"/>
            <a:r>
              <a:rPr lang="en-US" dirty="0"/>
              <a:t>2TB max file size</a:t>
            </a:r>
          </a:p>
        </p:txBody>
      </p:sp>
    </p:spTree>
    <p:extLst>
      <p:ext uri="{BB962C8B-B14F-4D97-AF65-F5344CB8AC3E}">
        <p14:creationId xmlns:p14="http://schemas.microsoft.com/office/powerpoint/2010/main" val="408225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Ext4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Mainly improvements for flexibility/performance.</a:t>
            </a:r>
          </a:p>
          <a:p>
            <a:r>
              <a:rPr lang="en-US" dirty="0"/>
              <a:t>An ext3 file system can be mounted as ext4 “as-is”.</a:t>
            </a:r>
          </a:p>
          <a:p>
            <a:r>
              <a:rPr lang="en-US" dirty="0"/>
              <a:t>Support for larger FS and larger files.</a:t>
            </a:r>
          </a:p>
          <a:p>
            <a:pPr lvl="1"/>
            <a:r>
              <a:rPr lang="en-US" dirty="0"/>
              <a:t>1EB max FS size</a:t>
            </a:r>
          </a:p>
          <a:p>
            <a:pPr lvl="1"/>
            <a:r>
              <a:rPr lang="en-US" dirty="0"/>
              <a:t>16TB max file size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Speed-up handling of large files.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block pointer can point to n consecutive blocks instead of just 1 block.</a:t>
            </a:r>
          </a:p>
          <a:p>
            <a:r>
              <a:rPr lang="en-US" dirty="0" err="1"/>
              <a:t>Multiblock</a:t>
            </a:r>
            <a:r>
              <a:rPr lang="en-US" dirty="0"/>
              <a:t> allocator</a:t>
            </a:r>
          </a:p>
          <a:p>
            <a:pPr lvl="1"/>
            <a:r>
              <a:rPr lang="en-US" dirty="0"/>
              <a:t>Ext3 allocator can only allocate on block at a time.</a:t>
            </a:r>
          </a:p>
          <a:p>
            <a:pPr lvl="1"/>
            <a:r>
              <a:rPr lang="en-US" dirty="0"/>
              <a:t>Speedup and optimize allocation placement policy.</a:t>
            </a:r>
          </a:p>
          <a:p>
            <a:r>
              <a:rPr lang="en-US" dirty="0"/>
              <a:t>Delayed allocation of disk blocks</a:t>
            </a:r>
          </a:p>
          <a:p>
            <a:pPr lvl="1"/>
            <a:r>
              <a:rPr lang="en-US" dirty="0"/>
              <a:t>Caching</a:t>
            </a:r>
          </a:p>
          <a:p>
            <a:r>
              <a:rPr lang="en-US" dirty="0"/>
              <a:t>Journal </a:t>
            </a:r>
            <a:r>
              <a:rPr lang="en-US" dirty="0" err="1"/>
              <a:t>checksumming</a:t>
            </a:r>
            <a:endParaRPr lang="en-US" dirty="0"/>
          </a:p>
          <a:p>
            <a:pPr lvl="1"/>
            <a:r>
              <a:rPr lang="en-US" dirty="0"/>
              <a:t>Protect against HW failure (corruption).</a:t>
            </a:r>
          </a:p>
        </p:txBody>
      </p:sp>
    </p:spTree>
    <p:extLst>
      <p:ext uri="{BB962C8B-B14F-4D97-AF65-F5344CB8AC3E}">
        <p14:creationId xmlns:p14="http://schemas.microsoft.com/office/powerpoint/2010/main" val="15264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Inodes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directory metadata!</a:t>
            </a:r>
          </a:p>
          <a:p>
            <a:r>
              <a:rPr lang="en-US" dirty="0" err="1"/>
              <a:t>Inode</a:t>
            </a:r>
            <a:r>
              <a:rPr lang="en-US" dirty="0"/>
              <a:t>: data structure for book-keeping, “describing” a file or directory.</a:t>
            </a:r>
          </a:p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List of blocks on disk holding file/directory content</a:t>
            </a:r>
          </a:p>
          <a:p>
            <a:pPr lvl="1"/>
            <a:r>
              <a:rPr lang="en-US" dirty="0"/>
              <a:t>Link count (for hard links)</a:t>
            </a:r>
          </a:p>
          <a:p>
            <a:pPr lvl="1"/>
            <a:r>
              <a:rPr lang="en-US" dirty="0"/>
              <a:t>File size</a:t>
            </a:r>
          </a:p>
          <a:p>
            <a:pPr lvl="2"/>
            <a:r>
              <a:rPr lang="en-US" dirty="0"/>
              <a:t>What does this mean for </a:t>
            </a:r>
            <a:r>
              <a:rPr lang="en-US" dirty="0" err="1"/>
              <a:t>inodes</a:t>
            </a:r>
            <a:r>
              <a:rPr lang="en-US" dirty="0"/>
              <a:t> describing directories? (Design review)</a:t>
            </a:r>
          </a:p>
          <a:p>
            <a:pPr lvl="1"/>
            <a:r>
              <a:rPr lang="en-US" dirty="0"/>
              <a:t>Other metadata (owner, mode, timestamps, …)</a:t>
            </a:r>
          </a:p>
        </p:txBody>
      </p:sp>
    </p:spTree>
    <p:extLst>
      <p:ext uri="{BB962C8B-B14F-4D97-AF65-F5344CB8AC3E}">
        <p14:creationId xmlns:p14="http://schemas.microsoft.com/office/powerpoint/2010/main" val="23806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Inode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Structure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lists: direct and indirect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2258144"/>
            <a:ext cx="1066800" cy="426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2581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6297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1725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40869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5441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3000" y="50013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0" y="54585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38800" y="22581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09800" y="2407369"/>
            <a:ext cx="3429000" cy="82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209800" y="2864569"/>
            <a:ext cx="3429000" cy="82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209800" y="3401144"/>
            <a:ext cx="34290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38800" y="27915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38800" y="34011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38800" y="49251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638800" y="54585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38800" y="6068144"/>
            <a:ext cx="533400" cy="304800"/>
          </a:xfrm>
          <a:prstGeom prst="rect">
            <a:avLst/>
          </a:prstGeom>
          <a:solidFill>
            <a:srgbClr val="D2DA7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95600" y="5001344"/>
            <a:ext cx="1066800" cy="457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2209800" y="4998169"/>
            <a:ext cx="685800" cy="234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95600" y="50013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95600" y="50775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95600" y="51537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895600" y="52299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95600" y="53823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962400" y="5001344"/>
            <a:ext cx="1676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590800" y="59157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038600" y="59157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90800" y="59919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90800" y="61443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90800" y="60681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590800" y="62205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59919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38600" y="60681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038600" y="61443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038600" y="6220544"/>
            <a:ext cx="1066800" cy="762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2209800" y="5687144"/>
            <a:ext cx="3810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3657600" y="5912569"/>
            <a:ext cx="381000" cy="82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5105400" y="5607769"/>
            <a:ext cx="533400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5105400" y="5991944"/>
            <a:ext cx="53340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705600" y="2562944"/>
            <a:ext cx="2133600" cy="1202510"/>
          </a:xfrm>
          <a:prstGeom prst="rect">
            <a:avLst/>
          </a:prstGeom>
          <a:noFill/>
          <a:ln w="9360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nb-NO" sz="1800" dirty="0"/>
              <a:t>Our project:</a:t>
            </a:r>
          </a:p>
          <a:p>
            <a:pPr>
              <a:buFont typeface="Arial" charset="0"/>
              <a:buChar char="•"/>
            </a:pPr>
            <a:r>
              <a:rPr lang="en-US" altLang="nb-NO" sz="1800" dirty="0"/>
              <a:t>Single level</a:t>
            </a:r>
          </a:p>
          <a:p>
            <a:pPr>
              <a:buFont typeface="Arial" charset="0"/>
              <a:buChar char="•"/>
            </a:pPr>
            <a:r>
              <a:rPr lang="en-US" altLang="nb-NO" sz="1800" dirty="0"/>
              <a:t>Multi-level is extra credits</a:t>
            </a:r>
          </a:p>
        </p:txBody>
      </p:sp>
    </p:spTree>
    <p:extLst>
      <p:ext uri="{BB962C8B-B14F-4D97-AF65-F5344CB8AC3E}">
        <p14:creationId xmlns:p14="http://schemas.microsoft.com/office/powerpoint/2010/main" val="59639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Possible Disk Layout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4795664"/>
            <a:ext cx="7467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072952" y="4795664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758752" y="4795664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44552" y="4795664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130352" y="4795664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68152" y="2354089"/>
            <a:ext cx="1588" cy="2444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68152" y="2357264"/>
            <a:ext cx="441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263952" y="2098746"/>
            <a:ext cx="3429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nb-NO" sz="1600" dirty="0"/>
              <a:t> </a:t>
            </a:r>
            <a:r>
              <a:rPr lang="en-US" altLang="nb-NO" sz="1600" u="sng" dirty="0"/>
              <a:t>Boot Block + kernel</a:t>
            </a:r>
            <a:br>
              <a:rPr lang="en-US" altLang="nb-NO" sz="1600" u="sng" dirty="0"/>
            </a:br>
            <a:r>
              <a:rPr lang="en-US" altLang="nb-NO" sz="1600" dirty="0"/>
              <a:t>(Our OS == entire image)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77752" y="2887489"/>
            <a:ext cx="1588" cy="1911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377752" y="2890664"/>
            <a:ext cx="3810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063552" y="3344689"/>
            <a:ext cx="1588" cy="1454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063552" y="3347864"/>
            <a:ext cx="3124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749352" y="3725689"/>
            <a:ext cx="1588" cy="1073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749352" y="3728864"/>
            <a:ext cx="2438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97152" y="4106689"/>
            <a:ext cx="1588" cy="692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197152" y="4109864"/>
            <a:ext cx="990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340152" y="2662064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nb-NO" sz="1600" u="sng"/>
              <a:t>Super Block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340152" y="3195464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nb-NO" sz="1600" u="sng"/>
              <a:t>Inode Blocks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263952" y="3576464"/>
            <a:ext cx="2514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nb-NO" sz="1600" u="sng"/>
              <a:t> Block Allocation Bitmap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340152" y="3957464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ill Sans MT" charset="0"/>
                <a:ea typeface="MS PGothic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nb-NO" sz="1600" u="sng"/>
              <a:t>Data Blocks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587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349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873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635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1397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92152" y="4795664"/>
            <a:ext cx="762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303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589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5875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161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0447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2733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019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305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9591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1877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163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6449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8735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1021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307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5593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7879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0165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2451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473752" y="4795664"/>
            <a:ext cx="228600" cy="533400"/>
          </a:xfrm>
          <a:prstGeom prst="rect">
            <a:avLst/>
          </a:prstGeom>
          <a:solidFill>
            <a:srgbClr val="727C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1758752" y="4795664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434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Superblock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about the FS on the disk</a:t>
            </a:r>
          </a:p>
          <a:p>
            <a:pPr lvl="1"/>
            <a:r>
              <a:rPr lang="en-US" dirty="0"/>
              <a:t>Size of FS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Number of data blocks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inodes</a:t>
            </a:r>
            <a:r>
              <a:rPr lang="en-US" dirty="0"/>
              <a:t> start, where data blocks start,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you have to do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System </a:t>
            </a:r>
            <a:r>
              <a:rPr lang="nb-NO" dirty="0" err="1"/>
              <a:t>call</a:t>
            </a:r>
            <a:r>
              <a:rPr lang="nb-NO" dirty="0"/>
              <a:t> to </a:t>
            </a:r>
            <a:r>
              <a:rPr lang="nb-NO" dirty="0" err="1"/>
              <a:t>initialize</a:t>
            </a:r>
            <a:r>
              <a:rPr lang="nb-NO" dirty="0"/>
              <a:t> file system </a:t>
            </a:r>
            <a:r>
              <a:rPr lang="nb-NO" dirty="0" err="1"/>
              <a:t>module</a:t>
            </a:r>
            <a:endParaRPr lang="nb-NO" dirty="0"/>
          </a:p>
          <a:p>
            <a:pPr lvl="1"/>
            <a:r>
              <a:rPr lang="nb-NO" dirty="0" err="1"/>
              <a:t>fs_init</a:t>
            </a:r>
            <a:r>
              <a:rPr lang="nb-NO" dirty="0"/>
              <a:t>()</a:t>
            </a:r>
          </a:p>
          <a:p>
            <a:r>
              <a:rPr lang="nb-NO" dirty="0"/>
              <a:t>System </a:t>
            </a:r>
            <a:r>
              <a:rPr lang="nb-NO" dirty="0" err="1"/>
              <a:t>calls</a:t>
            </a:r>
            <a:r>
              <a:rPr lang="nb-NO" dirty="0"/>
              <a:t> to </a:t>
            </a:r>
            <a:r>
              <a:rPr lang="nb-NO" dirty="0" err="1"/>
              <a:t>access</a:t>
            </a:r>
            <a:r>
              <a:rPr lang="nb-NO" dirty="0"/>
              <a:t> file system</a:t>
            </a:r>
          </a:p>
          <a:p>
            <a:pPr lvl="1"/>
            <a:r>
              <a:rPr lang="nb-NO" dirty="0" err="1"/>
              <a:t>mkfs</a:t>
            </a:r>
            <a:r>
              <a:rPr lang="nb-NO" dirty="0"/>
              <a:t>: </a:t>
            </a:r>
            <a:r>
              <a:rPr lang="nb-NO" dirty="0" err="1"/>
              <a:t>Create</a:t>
            </a:r>
            <a:r>
              <a:rPr lang="nb-NO" dirty="0"/>
              <a:t> a file system </a:t>
            </a:r>
            <a:r>
              <a:rPr lang="nb-NO" dirty="0" err="1"/>
              <a:t>on</a:t>
            </a:r>
            <a:r>
              <a:rPr lang="nb-NO" dirty="0"/>
              <a:t> a disk</a:t>
            </a:r>
          </a:p>
          <a:p>
            <a:pPr lvl="1"/>
            <a:r>
              <a:rPr lang="nb-NO" dirty="0" err="1"/>
              <a:t>open</a:t>
            </a:r>
            <a:r>
              <a:rPr lang="nb-NO" dirty="0"/>
              <a:t>: </a:t>
            </a:r>
            <a:r>
              <a:rPr lang="nb-NO" dirty="0" err="1"/>
              <a:t>Create</a:t>
            </a:r>
            <a:r>
              <a:rPr lang="nb-NO" dirty="0"/>
              <a:t> or </a:t>
            </a:r>
            <a:r>
              <a:rPr lang="nb-NO" dirty="0" err="1"/>
              <a:t>open</a:t>
            </a:r>
            <a:r>
              <a:rPr lang="nb-NO" dirty="0"/>
              <a:t> a file</a:t>
            </a:r>
          </a:p>
          <a:p>
            <a:pPr lvl="1"/>
            <a:r>
              <a:rPr lang="nb-NO" dirty="0"/>
              <a:t>link, </a:t>
            </a:r>
            <a:r>
              <a:rPr lang="nb-NO" dirty="0" err="1"/>
              <a:t>unlink</a:t>
            </a:r>
            <a:r>
              <a:rPr lang="nb-NO" dirty="0"/>
              <a:t>: </a:t>
            </a:r>
            <a:r>
              <a:rPr lang="nb-NO" dirty="0" err="1"/>
              <a:t>create</a:t>
            </a:r>
            <a:r>
              <a:rPr lang="nb-NO" dirty="0"/>
              <a:t>/</a:t>
            </a:r>
            <a:r>
              <a:rPr lang="nb-NO" dirty="0" err="1"/>
              <a:t>remove</a:t>
            </a:r>
            <a:r>
              <a:rPr lang="nb-NO" dirty="0"/>
              <a:t> a hard link</a:t>
            </a:r>
          </a:p>
          <a:p>
            <a:pPr lvl="1"/>
            <a:r>
              <a:rPr lang="nb-NO" dirty="0" err="1"/>
              <a:t>close</a:t>
            </a:r>
            <a:r>
              <a:rPr lang="nb-NO" dirty="0"/>
              <a:t>, </a:t>
            </a:r>
            <a:r>
              <a:rPr lang="nb-NO" dirty="0" err="1"/>
              <a:t>read</a:t>
            </a:r>
            <a:r>
              <a:rPr lang="nb-NO" dirty="0"/>
              <a:t>, </a:t>
            </a:r>
            <a:r>
              <a:rPr lang="nb-NO" dirty="0" err="1"/>
              <a:t>write</a:t>
            </a:r>
            <a:r>
              <a:rPr lang="nb-NO" dirty="0"/>
              <a:t>, </a:t>
            </a:r>
            <a:r>
              <a:rPr lang="nb-NO" dirty="0" err="1"/>
              <a:t>lseek</a:t>
            </a:r>
            <a:r>
              <a:rPr lang="nb-NO" dirty="0"/>
              <a:t>: file </a:t>
            </a:r>
            <a:r>
              <a:rPr lang="nb-NO" dirty="0" err="1"/>
              <a:t>access</a:t>
            </a:r>
            <a:endParaRPr lang="nb-NO" dirty="0"/>
          </a:p>
          <a:p>
            <a:pPr lvl="1"/>
            <a:r>
              <a:rPr lang="nb-NO" dirty="0" err="1"/>
              <a:t>mkdir</a:t>
            </a:r>
            <a:r>
              <a:rPr lang="nb-NO" dirty="0"/>
              <a:t>, </a:t>
            </a:r>
            <a:r>
              <a:rPr lang="nb-NO" dirty="0" err="1"/>
              <a:t>chdir</a:t>
            </a:r>
            <a:r>
              <a:rPr lang="nb-NO" dirty="0"/>
              <a:t>, </a:t>
            </a:r>
            <a:r>
              <a:rPr lang="nb-NO" dirty="0" err="1"/>
              <a:t>rmdir</a:t>
            </a:r>
            <a:r>
              <a:rPr lang="nb-NO" dirty="0"/>
              <a:t>: </a:t>
            </a:r>
            <a:r>
              <a:rPr lang="nb-NO" dirty="0" err="1"/>
              <a:t>directory</a:t>
            </a:r>
            <a:r>
              <a:rPr lang="nb-NO" dirty="0"/>
              <a:t> </a:t>
            </a:r>
            <a:r>
              <a:rPr lang="nb-NO" dirty="0" err="1"/>
              <a:t>stuff</a:t>
            </a:r>
            <a:endParaRPr lang="nb-NO" dirty="0"/>
          </a:p>
          <a:p>
            <a:pPr lvl="1"/>
            <a:r>
              <a:rPr lang="nb-NO" dirty="0"/>
              <a:t>stat: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a file or </a:t>
            </a:r>
            <a:r>
              <a:rPr lang="nb-NO" dirty="0" err="1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Formatting: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fs_mkfs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file system:</a:t>
            </a:r>
          </a:p>
          <a:p>
            <a:pPr lvl="1"/>
            <a:r>
              <a:rPr lang="en-US" dirty="0"/>
              <a:t>Write superblock</a:t>
            </a:r>
          </a:p>
          <a:p>
            <a:pPr lvl="1"/>
            <a:r>
              <a:rPr lang="en-US" dirty="0"/>
              <a:t>Mark </a:t>
            </a:r>
            <a:r>
              <a:rPr lang="en-US" dirty="0" err="1"/>
              <a:t>inodes</a:t>
            </a:r>
            <a:r>
              <a:rPr lang="en-US" dirty="0"/>
              <a:t> and data blocks as “free”</a:t>
            </a:r>
          </a:p>
          <a:p>
            <a:pPr lvl="1"/>
            <a:r>
              <a:rPr lang="en-US" dirty="0"/>
              <a:t>Create root directory</a:t>
            </a:r>
          </a:p>
          <a:p>
            <a:pPr lvl="1"/>
            <a:r>
              <a:rPr lang="en-US" dirty="0"/>
              <a:t>Initialize file descriptor table</a:t>
            </a:r>
          </a:p>
        </p:txBody>
      </p:sp>
    </p:spTree>
    <p:extLst>
      <p:ext uri="{BB962C8B-B14F-4D97-AF65-F5344CB8AC3E}">
        <p14:creationId xmlns:p14="http://schemas.microsoft.com/office/powerpoint/2010/main" val="2328339408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15666</TotalTime>
  <Words>1695</Words>
  <Application>Microsoft Office PowerPoint</Application>
  <PresentationFormat>On-screen Show (4:3)</PresentationFormat>
  <Paragraphs>269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Gill Sans MT</vt:lpstr>
      <vt:lpstr>Open Sans</vt:lpstr>
      <vt:lpstr>Open Sans Semibold</vt:lpstr>
      <vt:lpstr>Mal_blaa</vt:lpstr>
      <vt:lpstr>Project 6 File System</vt:lpstr>
      <vt:lpstr>File system</vt:lpstr>
      <vt:lpstr>File System Structure</vt:lpstr>
      <vt:lpstr>Inodes</vt:lpstr>
      <vt:lpstr>Inode Structure</vt:lpstr>
      <vt:lpstr>Possible Disk Layout</vt:lpstr>
      <vt:lpstr>Superblock</vt:lpstr>
      <vt:lpstr>What you have to do</vt:lpstr>
      <vt:lpstr>Formatting: fs_mkfs()</vt:lpstr>
      <vt:lpstr>fs_init() vs fs_mkfs()</vt:lpstr>
      <vt:lpstr>File creation and deletion</vt:lpstr>
      <vt:lpstr>File Access</vt:lpstr>
      <vt:lpstr>Directories</vt:lpstr>
      <vt:lpstr>Directories (implementation)</vt:lpstr>
      <vt:lpstr>Example: mkdir()</vt:lpstr>
      <vt:lpstr>Absolute pathnames</vt:lpstr>
      <vt:lpstr>Removing a directory</vt:lpstr>
      <vt:lpstr>Extra Credits</vt:lpstr>
      <vt:lpstr>Extra Credits</vt:lpstr>
      <vt:lpstr>File system check</vt:lpstr>
      <vt:lpstr>Doing the assignment</vt:lpstr>
      <vt:lpstr>Testing</vt:lpstr>
      <vt:lpstr>Design Review</vt:lpstr>
      <vt:lpstr>Design review, code, and report</vt:lpstr>
      <vt:lpstr>PowerPoint Presentation</vt:lpstr>
      <vt:lpstr>PowerPoint Presentation</vt:lpstr>
      <vt:lpstr>Ext2</vt:lpstr>
      <vt:lpstr>Ext2 FS layout</vt:lpstr>
      <vt:lpstr>Ext2 inodes</vt:lpstr>
      <vt:lpstr>Ext2 inodes</vt:lpstr>
      <vt:lpstr>Ext2 consistency and persistence</vt:lpstr>
      <vt:lpstr>Ext3</vt:lpstr>
      <vt:lpstr>Ext4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Erlend</dc:creator>
  <cp:lastModifiedBy>Lars Ailo Bongo</cp:lastModifiedBy>
  <cp:revision>488</cp:revision>
  <dcterms:created xsi:type="dcterms:W3CDTF">2012-12-26T17:32:15Z</dcterms:created>
  <dcterms:modified xsi:type="dcterms:W3CDTF">2022-05-03T21:01:14Z</dcterms:modified>
</cp:coreProperties>
</file>