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e6c267f6c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4e6c267f6c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Hva: How we structured our agile programming using scrum.</a:t>
            </a:r>
            <a:br>
              <a:rPr lang="en"/>
            </a:br>
            <a:r>
              <a:rPr lang="en"/>
              <a:t>Introduce</a:t>
            </a:r>
            <a:r>
              <a:rPr lang="en"/>
              <a:t> the roles of product owners, developers, scrum masters etc</a:t>
            </a:r>
            <a:br>
              <a:rPr lang="en"/>
            </a:br>
            <a:r>
              <a:rPr lang="en"/>
              <a:t>Introduce the backlog (Mention the google docs as a backlog?)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e6c267f6c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e6c267f6c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our agile development, introduced in the last slide, worked on a weekly basis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e6c267f6c_5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4e6c267f6c_5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e6c267f6c_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4e6c267f6c_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e6c267f6c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4e6c267f6c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ensure the functionality of the program, we have implemented tests at all levels of the system.</a:t>
            </a:r>
            <a:endParaRPr/>
          </a:p>
          <a:p>
            <a:pPr indent="0" lvl="0" marL="0" rtl="0" algn="l">
              <a:spcBef>
                <a:spcPts val="0"/>
              </a:spcBef>
              <a:spcAft>
                <a:spcPts val="0"/>
              </a:spcAft>
              <a:buNone/>
            </a:pPr>
            <a:r>
              <a:rPr lang="en"/>
              <a:t>Some levels were weighted more than others.</a:t>
            </a:r>
            <a:br>
              <a:rPr lang="en"/>
            </a:br>
            <a:r>
              <a:rPr lang="en"/>
              <a:t>(?)Test driven </a:t>
            </a:r>
            <a:r>
              <a:rPr lang="en"/>
              <a:t>development</a:t>
            </a:r>
            <a:r>
              <a:rPr lang="en"/>
              <a:t> was not weighted, but they were more written after the fact to validate functionality among other components or when struggling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e6c267f6c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e6c267f6c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Throughout</a:t>
            </a:r>
            <a:r>
              <a:rPr lang="en"/>
              <a:t> the project we learned some main points which we want to take </a:t>
            </a:r>
            <a:r>
              <a:rPr lang="en"/>
              <a:t>further</a:t>
            </a:r>
            <a:r>
              <a:rPr lang="en"/>
              <a:t> for the next projects. One of the mains lessons learned is that we have to establish one main scrum master, since in the </a:t>
            </a:r>
            <a:r>
              <a:rPr lang="en"/>
              <a:t>beginning the scrum master had responsibility to plan meetings, take notes and distribute information. As the process went further, the SCRUM master role was forgotten, where each team member contributes as they wanting by taking initiative. Although this method did work for us, the development process was generally more effective with a SCRUM master having responsibilities. Another lesson learned is that we want to have more different frameworks has a standard directory layout, and when combining them the directories getting messed up.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Throughout the project we learned some main points which we want to take further for the next projects. </a:t>
            </a:r>
            <a:endParaRPr/>
          </a:p>
          <a:p>
            <a:pPr indent="0" lvl="0" marL="0" rtl="0" algn="l">
              <a:spcBef>
                <a:spcPts val="0"/>
              </a:spcBef>
              <a:spcAft>
                <a:spcPts val="0"/>
              </a:spcAft>
              <a:buNone/>
            </a:pPr>
            <a:r>
              <a:rPr lang="en"/>
              <a:t>Another lessons learned is to agree on a directory layout before starting on the project, since we had no standard directory layout therefore as more components and frameworks like testing framework were introduced, the directory layout became unorganized. An other lessons learned was to create a detailed product backlog and maintain it, in our case the backlogs was not as detailed and often took multiple sprint to satisfy an item. In addition to that the backlog could be more maintained during the projects, for example if a task was not finished it did not go back to backlog but rather carried over to the next sprint, which took away the incremental development. The last lessons learned was to familiarize ourselves with methods and tools at start phase, since we did not do the research needed about the technologies we used during the project, and just started at the so we ended up using time on learning the tools instead of just coding, in addition we could have implemented more efficiently code. But we still manage to complete our projects, those lessons would make the development process easier.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4e6c267f6c_4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4e6c267f6c_4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4e972ded2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4e972ded2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Introduce the app as it is now. “What is skooba?”</a:t>
            </a:r>
            <a:br>
              <a:rPr lang="en"/>
            </a:br>
            <a:r>
              <a:rPr lang="en"/>
              <a:t>2: Say how we came out with the product vision(Brainstorming first week, everybody voted for ideas)</a:t>
            </a:r>
            <a:endParaRPr/>
          </a:p>
          <a:p>
            <a:pPr indent="0" lvl="0" marL="0" rtl="0" algn="l">
              <a:spcBef>
                <a:spcPts val="0"/>
              </a:spcBef>
              <a:spcAft>
                <a:spcPts val="0"/>
              </a:spcAft>
              <a:buNone/>
            </a:pPr>
            <a:r>
              <a:rPr lang="en"/>
              <a:t>3: Say how we fleshed out the idea (Defined User roles, target users =&gt; personas(?), stories) and checked viability(Is there a user need?)</a:t>
            </a:r>
            <a:br>
              <a:rPr lang="en"/>
            </a:br>
            <a:r>
              <a:rPr lang="en"/>
              <a:t>	3.1 Some stories/features were dropped underways and some were added, omg so agile hehe.</a:t>
            </a:r>
            <a:br>
              <a:rPr lang="en"/>
            </a:br>
            <a:br>
              <a:rPr lang="en"/>
            </a:br>
            <a:r>
              <a:rPr lang="en"/>
              <a:t>We have developed a workout application which allows the user to create custom and random workouts, save, replay and delete the workouts and . The user is able to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goal of the project is to develop a workout-application that gives the user opportunity to insert</a:t>
            </a:r>
            <a:endParaRPr/>
          </a:p>
          <a:p>
            <a:pPr indent="0" lvl="0" marL="0" rtl="0" algn="l">
              <a:spcBef>
                <a:spcPts val="0"/>
              </a:spcBef>
              <a:spcAft>
                <a:spcPts val="0"/>
              </a:spcAft>
              <a:buNone/>
            </a:pPr>
            <a:r>
              <a:rPr lang="en"/>
              <a:t>training criteria into the application and receive a proposal for how the training session might look,</a:t>
            </a:r>
            <a:endParaRPr/>
          </a:p>
          <a:p>
            <a:pPr indent="0" lvl="0" marL="0" rtl="0" algn="l">
              <a:spcBef>
                <a:spcPts val="0"/>
              </a:spcBef>
              <a:spcAft>
                <a:spcPts val="0"/>
              </a:spcAft>
              <a:buNone/>
            </a:pPr>
            <a:r>
              <a:rPr lang="en"/>
              <a:t>based on these criteria. The training session must then be able to be carried out with available infor-</a:t>
            </a:r>
            <a:endParaRPr/>
          </a:p>
          <a:p>
            <a:pPr indent="0" lvl="0" marL="0" rtl="0" algn="l">
              <a:spcBef>
                <a:spcPts val="0"/>
              </a:spcBef>
              <a:spcAft>
                <a:spcPts val="0"/>
              </a:spcAft>
              <a:buNone/>
            </a:pPr>
            <a:r>
              <a:rPr lang="en"/>
              <a:t>mation and timing. The purpose of the app is that it adapts to and inspires the user’s training session.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product to be developed is a workout application which allows the customer to enter simple</a:t>
            </a:r>
            <a:endParaRPr/>
          </a:p>
          <a:p>
            <a:pPr indent="0" lvl="0" marL="0" rtl="0" algn="l">
              <a:spcBef>
                <a:spcPts val="0"/>
              </a:spcBef>
              <a:spcAft>
                <a:spcPts val="0"/>
              </a:spcAft>
              <a:buClr>
                <a:schemeClr val="dk1"/>
              </a:buClr>
              <a:buSzPts val="1100"/>
              <a:buFont typeface="Arial"/>
              <a:buNone/>
            </a:pPr>
            <a:r>
              <a:rPr lang="en"/>
              <a:t>preferences for what kind of body part, how much time, and in what combination they want their</a:t>
            </a:r>
            <a:endParaRPr/>
          </a:p>
          <a:p>
            <a:pPr indent="0" lvl="0" marL="0" rtl="0" algn="l">
              <a:spcBef>
                <a:spcPts val="0"/>
              </a:spcBef>
              <a:spcAft>
                <a:spcPts val="0"/>
              </a:spcAft>
              <a:buClr>
                <a:schemeClr val="dk1"/>
              </a:buClr>
              <a:buSzPts val="1100"/>
              <a:buFont typeface="Arial"/>
              <a:buNone/>
            </a:pPr>
            <a:r>
              <a:rPr lang="en"/>
              <a:t>training session to look like. The customer must be able to choose the extent to which they will de-</a:t>
            </a:r>
            <a:endParaRPr/>
          </a:p>
          <a:p>
            <a:pPr indent="0" lvl="0" marL="0" rtl="0" algn="l">
              <a:spcBef>
                <a:spcPts val="0"/>
              </a:spcBef>
              <a:spcAft>
                <a:spcPts val="0"/>
              </a:spcAft>
              <a:buClr>
                <a:schemeClr val="dk1"/>
              </a:buClr>
              <a:buSzPts val="1100"/>
              <a:buFont typeface="Arial"/>
              <a:buNone/>
            </a:pPr>
            <a:r>
              <a:rPr lang="en"/>
              <a:t>cide what to train through options such as totally random training session, partially random training</a:t>
            </a:r>
            <a:endParaRPr/>
          </a:p>
          <a:p>
            <a:pPr indent="0" lvl="0" marL="0" rtl="0" algn="l">
              <a:spcBef>
                <a:spcPts val="0"/>
              </a:spcBef>
              <a:spcAft>
                <a:spcPts val="0"/>
              </a:spcAft>
              <a:buClr>
                <a:schemeClr val="dk1"/>
              </a:buClr>
              <a:buSzPts val="1100"/>
              <a:buFont typeface="Arial"/>
              <a:buNone/>
            </a:pPr>
            <a:r>
              <a:rPr lang="en"/>
              <a:t>session, and complete control over the training session.</a:t>
            </a:r>
            <a:endParaRPr/>
          </a:p>
          <a:p>
            <a:pPr indent="0" lvl="0" marL="0" rtl="0" algn="l">
              <a:spcBef>
                <a:spcPts val="0"/>
              </a:spcBef>
              <a:spcAft>
                <a:spcPts val="0"/>
              </a:spcAft>
              <a:buClr>
                <a:schemeClr val="dk1"/>
              </a:buClr>
              <a:buSzPts val="1100"/>
              <a:buFont typeface="Arial"/>
              <a:buNone/>
            </a:pPr>
            <a:r>
              <a:rPr lang="en"/>
              <a:t>Compared to other products on the market, this product is based on what the customer wants the</a:t>
            </a:r>
            <a:endParaRPr/>
          </a:p>
          <a:p>
            <a:pPr indent="0" lvl="0" marL="0" rtl="0" algn="l">
              <a:spcBef>
                <a:spcPts val="0"/>
              </a:spcBef>
              <a:spcAft>
                <a:spcPts val="0"/>
              </a:spcAft>
              <a:buClr>
                <a:schemeClr val="dk1"/>
              </a:buClr>
              <a:buSzPts val="1100"/>
              <a:buFont typeface="Arial"/>
              <a:buNone/>
            </a:pPr>
            <a:r>
              <a:rPr lang="en"/>
              <a:t>training to contain, and not what are necessarily recommended combinations from personal trainers.</a:t>
            </a:r>
            <a:endParaRPr/>
          </a:p>
          <a:p>
            <a:pPr indent="0" lvl="0" marL="0" rtl="0" algn="l">
              <a:spcBef>
                <a:spcPts val="0"/>
              </a:spcBef>
              <a:spcAft>
                <a:spcPts val="0"/>
              </a:spcAft>
              <a:buClr>
                <a:schemeClr val="dk1"/>
              </a:buClr>
              <a:buSzPts val="1100"/>
              <a:buFont typeface="Arial"/>
              <a:buNone/>
            </a:pPr>
            <a:r>
              <a:rPr lang="en"/>
              <a:t>This product gives total control to the user, and sets no restrictions on the combinations. One of the</a:t>
            </a:r>
            <a:endParaRPr/>
          </a:p>
          <a:p>
            <a:pPr indent="0" lvl="0" marL="0" rtl="0" algn="l">
              <a:spcBef>
                <a:spcPts val="0"/>
              </a:spcBef>
              <a:spcAft>
                <a:spcPts val="0"/>
              </a:spcAft>
              <a:buClr>
                <a:schemeClr val="dk1"/>
              </a:buClr>
              <a:buSzPts val="1100"/>
              <a:buFont typeface="Arial"/>
              <a:buNone/>
            </a:pPr>
            <a:r>
              <a:rPr lang="en"/>
              <a:t>key visions of our software is that the customer should be inspired to do new exercises, but at the</a:t>
            </a:r>
            <a:endParaRPr/>
          </a:p>
          <a:p>
            <a:pPr indent="0" lvl="0" marL="0" rtl="0" algn="l">
              <a:spcBef>
                <a:spcPts val="0"/>
              </a:spcBef>
              <a:spcAft>
                <a:spcPts val="0"/>
              </a:spcAft>
              <a:buClr>
                <a:schemeClr val="dk1"/>
              </a:buClr>
              <a:buSzPts val="1100"/>
              <a:buFont typeface="Arial"/>
              <a:buNone/>
            </a:pPr>
            <a:r>
              <a:rPr lang="en"/>
              <a:t>same time they are left with the freedom of choice to decide which body part they want to train and</a:t>
            </a:r>
            <a:endParaRPr/>
          </a:p>
          <a:p>
            <a:pPr indent="0" lvl="0" marL="0" rtl="0" algn="l">
              <a:spcBef>
                <a:spcPts val="0"/>
              </a:spcBef>
              <a:spcAft>
                <a:spcPts val="0"/>
              </a:spcAft>
              <a:buClr>
                <a:schemeClr val="dk1"/>
              </a:buClr>
              <a:buSzPts val="1100"/>
              <a:buFont typeface="Arial"/>
              <a:buNone/>
            </a:pPr>
            <a:r>
              <a:rPr lang="en"/>
              <a:t>for how long they want to train it. Users of all ages who want inspiration and training on their own</a:t>
            </a:r>
            <a:endParaRPr/>
          </a:p>
          <a:p>
            <a:pPr indent="0" lvl="0" marL="0" rtl="0" algn="l">
              <a:spcBef>
                <a:spcPts val="0"/>
              </a:spcBef>
              <a:spcAft>
                <a:spcPts val="0"/>
              </a:spcAft>
              <a:buNone/>
            </a:pPr>
            <a:r>
              <a:rPr lang="en"/>
              <a:t>terms are the targeted users.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e6c267f6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e6c267f6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application, the users have the ability to register a user and log into it. This is covered by the user story, that as a user, i want to be able to register a new account so that i can start to access all the features provided by the application, such as the saving, deleting and replaying workouts. Therefore, the user will want to have an account with a unique username followed by a password so that only the user can access the account.</a:t>
            </a:r>
            <a:endParaRPr/>
          </a:p>
          <a:p>
            <a:pPr indent="0" lvl="0" marL="0" rtl="0" algn="l">
              <a:spcBef>
                <a:spcPts val="0"/>
              </a:spcBef>
              <a:spcAft>
                <a:spcPts val="0"/>
              </a:spcAft>
              <a:buNone/>
            </a:pPr>
            <a:br>
              <a:rPr lang="en"/>
            </a:br>
            <a:r>
              <a:rPr lang="en"/>
              <a:t>As you can see from the demo, the user can register an account providing an unique username and a password along with it. Upon submitting, this account is saved to the database.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the user wants to login, he or she can provide the correct username along with the corresponding password in order to get access to the account.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e6c267f6c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e6c267f6c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random workout is a one of the main features in this project, and covers a user story where the user wants to be able to create a random workout, so the user </a:t>
            </a:r>
            <a:r>
              <a:rPr lang="en"/>
              <a:t>don't</a:t>
            </a:r>
            <a:r>
              <a:rPr lang="en"/>
              <a:t> have to spend time on planning the workout, and wants a simple training application. Therefore we created a feature called “generate random workout” where the user chooses which workout type and muscle group the user want to train, in </a:t>
            </a:r>
            <a:r>
              <a:rPr lang="en"/>
              <a:t>addition</a:t>
            </a:r>
            <a:r>
              <a:rPr lang="en"/>
              <a:t> to duration. There is possibility of choosing random on all fields </a:t>
            </a:r>
            <a:r>
              <a:rPr lang="en"/>
              <a:t>except</a:t>
            </a:r>
            <a:r>
              <a:rPr lang="en"/>
              <a:t> duration, but in order make this </a:t>
            </a:r>
            <a:r>
              <a:rPr lang="en"/>
              <a:t>feature</a:t>
            </a:r>
            <a:r>
              <a:rPr lang="en"/>
              <a:t> broader so more users would use this feature, partially random workout is also possible. Where the user can chose partially random workout for example they want to train high volume training, but they dont know what part of body. Or on other hand if they want to train chest and legs but dont care about what type of training.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Create random workout is a one of the main features in this project</a:t>
            </a:r>
            <a:endParaRPr/>
          </a:p>
          <a:p>
            <a:pPr indent="0" lvl="0" marL="0" rtl="0" algn="l">
              <a:spcBef>
                <a:spcPts val="0"/>
              </a:spcBef>
              <a:spcAft>
                <a:spcPts val="0"/>
              </a:spcAft>
              <a:buNone/>
            </a:pPr>
            <a:r>
              <a:rPr lang="en"/>
              <a:t>User story</a:t>
            </a:r>
            <a:endParaRPr/>
          </a:p>
          <a:p>
            <a:pPr indent="0" lvl="0" marL="0" rtl="0" algn="l">
              <a:spcBef>
                <a:spcPts val="0"/>
              </a:spcBef>
              <a:spcAft>
                <a:spcPts val="0"/>
              </a:spcAft>
              <a:buNone/>
            </a:pPr>
            <a:r>
              <a:rPr lang="en"/>
              <a:t>To </a:t>
            </a:r>
            <a:r>
              <a:rPr lang="en"/>
              <a:t>satisfy</a:t>
            </a:r>
            <a:r>
              <a:rPr lang="en"/>
              <a:t> this story we developed a feature where the user can choose what workout type, muscle group and duration the user want to train. For example, the user can choose “random” on both of the fields as seen at the illustration, in order to generate a random workout. In order to satisfy both less </a:t>
            </a:r>
            <a:r>
              <a:rPr lang="en"/>
              <a:t>experienced</a:t>
            </a:r>
            <a:r>
              <a:rPr lang="en"/>
              <a:t> and more experienced users, we have partial random workout. Which allows the users to choose what type or which muscle groups to train. For example, the user want to train “legs”, but is tired of his old wokrout. Therefore he can generate new workout which covers his original program. And for create workouts for more experienced users which for </a:t>
            </a:r>
            <a:r>
              <a:rPr lang="en"/>
              <a:t>example</a:t>
            </a:r>
            <a:r>
              <a:rPr lang="en"/>
              <a:t> knows what bodyparts to train but is tired of his usual workout. </a:t>
            </a:r>
            <a:r>
              <a:rPr lang="en"/>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e6c267f6c_9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e6c267f6c_9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than random workout, we also have custom workout. This is covered by the userstory that, as a user i want to create a workout that is tailored to my specific needs and goals. So that i can create a workout with specific exercises, set the number of repetitions and sets and choose the rest time between each set. Moreover, a</a:t>
            </a:r>
            <a:r>
              <a:rPr lang="en"/>
              <a:t>s a well experienced user, who may already have a designated workout plan, he or she can easily input the exercises from that workout plan, into our 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Therefore, the custom workout feature was implemented for this exact purpose. As you can see from the demo, the user can choose different exercises from the specific muscle groups. The exercises from each of these muscle groups are gathered from the database. So if a user want to create a workout for chest day, they can easily choose exercises from the chest muscle group button. These are added to a table that is visible to the user, so that the user can get an overview of the chosen exercises. Here they can set the number of repetitions and sets, as well as the rest time between each set. The user can also reorder the exercises in the order they want the workout to start in, and delete an exercise if they want to do that. Upon clicking the create workout with the given workout name, the workout will be saved to the database, associated with the user’s id.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e6c267f6c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e6c267f6c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e6c267f6c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e6c267f6c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Easily track the number of sets in exercise, and what exercise to do next</a:t>
            </a:r>
            <a:endParaRPr/>
          </a:p>
          <a:p>
            <a:pPr indent="0" lvl="0" marL="0" rtl="0" algn="l">
              <a:spcBef>
                <a:spcPts val="0"/>
              </a:spcBef>
              <a:spcAft>
                <a:spcPts val="0"/>
              </a:spcAft>
              <a:buNone/>
            </a:pPr>
            <a:r>
              <a:rPr lang="en"/>
              <a:t>Inexperienced user can also get step by step instructions on how to perform the exercise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e6c267f6c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4e6c267f6c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973350"/>
            <a:ext cx="5783400" cy="145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a:t>
            </a:r>
            <a:r>
              <a:rPr lang="en"/>
              <a:t>engineering</a:t>
            </a:r>
            <a:endParaRPr/>
          </a:p>
          <a:p>
            <a:pPr indent="0" lvl="0" marL="0" rtl="0" algn="l">
              <a:spcBef>
                <a:spcPts val="0"/>
              </a:spcBef>
              <a:spcAft>
                <a:spcPts val="0"/>
              </a:spcAft>
              <a:buNone/>
            </a:pPr>
            <a:r>
              <a:rPr lang="en"/>
              <a:t>		Team 8 - Skooba</a:t>
            </a:r>
            <a:endParaRPr/>
          </a:p>
        </p:txBody>
      </p:sp>
      <p:sp>
        <p:nvSpPr>
          <p:cNvPr id="64" name="Google Shape;64;p13"/>
          <p:cNvSpPr txBox="1"/>
          <p:nvPr>
            <p:ph idx="1" type="subTitle"/>
          </p:nvPr>
        </p:nvSpPr>
        <p:spPr>
          <a:xfrm>
            <a:off x="1680300" y="2998125"/>
            <a:ext cx="5783400" cy="1369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23"/>
              <a:buNone/>
            </a:pPr>
            <a:r>
              <a:rPr lang="en" sz="1840">
                <a:solidFill>
                  <a:schemeClr val="dk1"/>
                </a:solidFill>
              </a:rPr>
              <a:t>-Fedor Semaev</a:t>
            </a:r>
            <a:endParaRPr sz="1840">
              <a:solidFill>
                <a:schemeClr val="dk1"/>
              </a:solidFill>
            </a:endParaRPr>
          </a:p>
          <a:p>
            <a:pPr indent="0" lvl="0" marL="0" rtl="0" algn="l">
              <a:lnSpc>
                <a:spcPct val="80000"/>
              </a:lnSpc>
              <a:spcBef>
                <a:spcPts val="0"/>
              </a:spcBef>
              <a:spcAft>
                <a:spcPts val="0"/>
              </a:spcAft>
              <a:buSzPts val="523"/>
              <a:buNone/>
            </a:pPr>
            <a:r>
              <a:rPr lang="en" sz="1840">
                <a:solidFill>
                  <a:schemeClr val="dk1"/>
                </a:solidFill>
              </a:rPr>
              <a:t>-Sigurd Myrnes Uhre</a:t>
            </a:r>
            <a:endParaRPr sz="1840">
              <a:solidFill>
                <a:schemeClr val="dk1"/>
              </a:solidFill>
            </a:endParaRPr>
          </a:p>
          <a:p>
            <a:pPr indent="0" lvl="0" marL="0" rtl="0" algn="l">
              <a:lnSpc>
                <a:spcPct val="80000"/>
              </a:lnSpc>
              <a:spcBef>
                <a:spcPts val="0"/>
              </a:spcBef>
              <a:spcAft>
                <a:spcPts val="0"/>
              </a:spcAft>
              <a:buSzPts val="523"/>
              <a:buNone/>
            </a:pPr>
            <a:r>
              <a:rPr lang="en" sz="1840">
                <a:solidFill>
                  <a:schemeClr val="dk1"/>
                </a:solidFill>
              </a:rPr>
              <a:t>-Jørgen Eriksen Løken</a:t>
            </a:r>
            <a:endParaRPr sz="1840">
              <a:solidFill>
                <a:schemeClr val="dk1"/>
              </a:solidFill>
            </a:endParaRPr>
          </a:p>
          <a:p>
            <a:pPr indent="0" lvl="0" marL="0" rtl="0" algn="l">
              <a:lnSpc>
                <a:spcPct val="80000"/>
              </a:lnSpc>
              <a:spcBef>
                <a:spcPts val="0"/>
              </a:spcBef>
              <a:spcAft>
                <a:spcPts val="0"/>
              </a:spcAft>
              <a:buSzPts val="523"/>
              <a:buNone/>
            </a:pPr>
            <a:r>
              <a:rPr lang="en" sz="1840">
                <a:solidFill>
                  <a:schemeClr val="dk1"/>
                </a:solidFill>
              </a:rPr>
              <a:t>-Eivind Østlyngen</a:t>
            </a:r>
            <a:endParaRPr sz="1840">
              <a:solidFill>
                <a:schemeClr val="dk1"/>
              </a:solidFill>
            </a:endParaRPr>
          </a:p>
          <a:p>
            <a:pPr indent="0" lvl="0" marL="0" rtl="0" algn="l">
              <a:lnSpc>
                <a:spcPct val="80000"/>
              </a:lnSpc>
              <a:spcBef>
                <a:spcPts val="0"/>
              </a:spcBef>
              <a:spcAft>
                <a:spcPts val="0"/>
              </a:spcAft>
              <a:buSzPts val="523"/>
              <a:buNone/>
            </a:pPr>
            <a:r>
              <a:rPr lang="en" sz="1840">
                <a:solidFill>
                  <a:schemeClr val="dk1"/>
                </a:solidFill>
              </a:rPr>
              <a:t>-Magnus Dahl-Hansen </a:t>
            </a:r>
            <a:endParaRPr sz="184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Software development practice - </a:t>
            </a:r>
            <a:r>
              <a:rPr lang="en"/>
              <a:t>SCRUM</a:t>
            </a:r>
            <a:endParaRPr/>
          </a:p>
        </p:txBody>
      </p:sp>
      <p:sp>
        <p:nvSpPr>
          <p:cNvPr id="125" name="Google Shape;125;p22"/>
          <p:cNvSpPr txBox="1"/>
          <p:nvPr>
            <p:ph idx="1" type="body"/>
          </p:nvPr>
        </p:nvSpPr>
        <p:spPr>
          <a:xfrm>
            <a:off x="521525" y="1387250"/>
            <a:ext cx="6131100" cy="59046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a:t>Our own version of SCRUM</a:t>
            </a:r>
            <a:endParaRPr/>
          </a:p>
          <a:p>
            <a:pPr indent="-342900" lvl="0" marL="457200" rtl="0" algn="l">
              <a:spcBef>
                <a:spcPts val="0"/>
              </a:spcBef>
              <a:spcAft>
                <a:spcPts val="0"/>
              </a:spcAft>
              <a:buSzPts val="1800"/>
              <a:buChar char="●"/>
            </a:pPr>
            <a:r>
              <a:rPr lang="en"/>
              <a:t>TA: Product owner</a:t>
            </a:r>
            <a:endParaRPr/>
          </a:p>
          <a:p>
            <a:pPr indent="-342900" lvl="0" marL="457200" rtl="0" algn="l">
              <a:spcBef>
                <a:spcPts val="0"/>
              </a:spcBef>
              <a:spcAft>
                <a:spcPts val="0"/>
              </a:spcAft>
              <a:buSzPts val="1800"/>
              <a:buChar char="●"/>
            </a:pPr>
            <a:r>
              <a:rPr lang="en"/>
              <a:t>Development team = Self-organizing team</a:t>
            </a:r>
            <a:endParaRPr/>
          </a:p>
          <a:p>
            <a:pPr indent="-342900" lvl="0" marL="457200" rtl="0" algn="l">
              <a:spcBef>
                <a:spcPts val="0"/>
              </a:spcBef>
              <a:spcAft>
                <a:spcPts val="0"/>
              </a:spcAft>
              <a:buSzPts val="1800"/>
              <a:buChar char="●"/>
            </a:pPr>
            <a:r>
              <a:rPr lang="en"/>
              <a:t>Scrum Master</a:t>
            </a:r>
            <a:endParaRPr/>
          </a:p>
          <a:p>
            <a:pPr indent="-317500" lvl="1" marL="914400" rtl="0" algn="l">
              <a:spcBef>
                <a:spcPts val="0"/>
              </a:spcBef>
              <a:spcAft>
                <a:spcPts val="0"/>
              </a:spcAft>
              <a:buSzPts val="1400"/>
              <a:buChar char="○"/>
            </a:pPr>
            <a:r>
              <a:rPr lang="en"/>
              <a:t>Inspire the use of SCRUM methods</a:t>
            </a:r>
            <a:endParaRPr/>
          </a:p>
          <a:p>
            <a:pPr indent="-317500" lvl="1" marL="914400" rtl="0" algn="l">
              <a:spcBef>
                <a:spcPts val="0"/>
              </a:spcBef>
              <a:spcAft>
                <a:spcPts val="0"/>
              </a:spcAft>
              <a:buSzPts val="1400"/>
              <a:buChar char="○"/>
            </a:pPr>
            <a:r>
              <a:rPr lang="en"/>
              <a:t>Organize</a:t>
            </a:r>
            <a:endParaRPr/>
          </a:p>
          <a:p>
            <a:pPr indent="-317500" lvl="1" marL="914400" rtl="0" algn="l">
              <a:spcBef>
                <a:spcPts val="0"/>
              </a:spcBef>
              <a:spcAft>
                <a:spcPts val="0"/>
              </a:spcAft>
              <a:buSzPts val="1400"/>
              <a:buChar char="○"/>
            </a:pPr>
            <a:r>
              <a:rPr lang="en"/>
              <a:t>Periodically rolled on</a:t>
            </a:r>
            <a:endParaRPr/>
          </a:p>
          <a:p>
            <a:pPr indent="-342900" lvl="0" marL="457200" rtl="0" algn="l">
              <a:spcBef>
                <a:spcPts val="0"/>
              </a:spcBef>
              <a:spcAft>
                <a:spcPts val="0"/>
              </a:spcAft>
              <a:buSzPts val="1800"/>
              <a:buChar char="●"/>
            </a:pPr>
            <a:r>
              <a:rPr lang="en" sz="1800"/>
              <a:t>Remaining team members</a:t>
            </a:r>
            <a:endParaRPr sz="1800"/>
          </a:p>
          <a:p>
            <a:pPr indent="-317500" lvl="1" marL="914400" rtl="0" algn="l">
              <a:spcBef>
                <a:spcPts val="0"/>
              </a:spcBef>
              <a:spcAft>
                <a:spcPts val="0"/>
              </a:spcAft>
              <a:buSzPts val="1400"/>
              <a:buChar char="○"/>
            </a:pPr>
            <a:r>
              <a:rPr lang="en"/>
              <a:t>Developers</a:t>
            </a:r>
            <a:endParaRPr/>
          </a:p>
          <a:p>
            <a:pPr indent="-342900" lvl="0" marL="457200" rtl="0" algn="l">
              <a:spcBef>
                <a:spcPts val="0"/>
              </a:spcBef>
              <a:spcAft>
                <a:spcPts val="0"/>
              </a:spcAft>
              <a:buSzPts val="1800"/>
              <a:buChar char="●"/>
            </a:pPr>
            <a:r>
              <a:rPr lang="en"/>
              <a:t>Product backlog items (PBIs)</a:t>
            </a:r>
            <a:endParaRPr/>
          </a:p>
          <a:p>
            <a:pPr indent="-317500" lvl="1" marL="914400" rtl="0" algn="l">
              <a:spcBef>
                <a:spcPts val="0"/>
              </a:spcBef>
              <a:spcAft>
                <a:spcPts val="0"/>
              </a:spcAft>
              <a:buSzPts val="1400"/>
              <a:buChar char="○"/>
            </a:pPr>
            <a:r>
              <a:rPr lang="en"/>
              <a:t>Item (task/feature)</a:t>
            </a:r>
            <a:endParaRPr/>
          </a:p>
          <a:p>
            <a:pPr indent="-317500" lvl="1" marL="914400" rtl="0" algn="l">
              <a:spcBef>
                <a:spcPts val="0"/>
              </a:spcBef>
              <a:spcAft>
                <a:spcPts val="0"/>
              </a:spcAft>
              <a:buSzPts val="1400"/>
              <a:buChar char="○"/>
            </a:pPr>
            <a:r>
              <a:rPr lang="en"/>
              <a:t>Arranged by “most important first”</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SCRUM-Sprint</a:t>
            </a:r>
            <a:endParaRPr/>
          </a:p>
        </p:txBody>
      </p:sp>
      <p:sp>
        <p:nvSpPr>
          <p:cNvPr id="131" name="Google Shape;131;p23"/>
          <p:cNvSpPr txBox="1"/>
          <p:nvPr>
            <p:ph idx="1" type="body"/>
          </p:nvPr>
        </p:nvSpPr>
        <p:spPr>
          <a:xfrm>
            <a:off x="387900" y="1489825"/>
            <a:ext cx="5329500" cy="31647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a:t>Sprint </a:t>
            </a:r>
            <a:endParaRPr/>
          </a:p>
          <a:p>
            <a:pPr indent="-317500" lvl="1" marL="914400" rtl="0" algn="l">
              <a:spcBef>
                <a:spcPts val="0"/>
              </a:spcBef>
              <a:spcAft>
                <a:spcPts val="0"/>
              </a:spcAft>
              <a:buSzPts val="1400"/>
              <a:buChar char="○"/>
            </a:pPr>
            <a:r>
              <a:rPr lang="en"/>
              <a:t>Scrum cycle as inspiration (picture)</a:t>
            </a:r>
            <a:endParaRPr/>
          </a:p>
          <a:p>
            <a:pPr indent="-317500" lvl="1" marL="914400" rtl="0" algn="l">
              <a:spcBef>
                <a:spcPts val="0"/>
              </a:spcBef>
              <a:spcAft>
                <a:spcPts val="0"/>
              </a:spcAft>
              <a:buSzPts val="1400"/>
              <a:buChar char="○"/>
            </a:pPr>
            <a:r>
              <a:rPr lang="en"/>
              <a:t>Typically (1-3 weeks)</a:t>
            </a:r>
            <a:endParaRPr/>
          </a:p>
          <a:p>
            <a:pPr indent="-317500" lvl="1" marL="914400" rtl="0" algn="l">
              <a:spcBef>
                <a:spcPts val="0"/>
              </a:spcBef>
              <a:spcAft>
                <a:spcPts val="0"/>
              </a:spcAft>
              <a:buSzPts val="1400"/>
              <a:buChar char="○"/>
            </a:pPr>
            <a:r>
              <a:rPr lang="en"/>
              <a:t>Weekly meeting	</a:t>
            </a:r>
            <a:endParaRPr/>
          </a:p>
          <a:p>
            <a:pPr indent="-317500" lvl="2" marL="1371600" rtl="0" algn="l">
              <a:spcBef>
                <a:spcPts val="0"/>
              </a:spcBef>
              <a:spcAft>
                <a:spcPts val="0"/>
              </a:spcAft>
              <a:buSzPts val="1400"/>
              <a:buChar char="■"/>
            </a:pPr>
            <a:r>
              <a:rPr lang="en"/>
              <a:t>Scrum-meeting (Standups/plan/discuss work)</a:t>
            </a:r>
            <a:endParaRPr/>
          </a:p>
          <a:p>
            <a:pPr indent="-317500" lvl="2" marL="1371600" rtl="0" algn="l">
              <a:spcBef>
                <a:spcPts val="0"/>
              </a:spcBef>
              <a:spcAft>
                <a:spcPts val="0"/>
              </a:spcAft>
              <a:buSzPts val="1400"/>
              <a:buChar char="■"/>
            </a:pPr>
            <a:r>
              <a:rPr lang="en"/>
              <a:t>Working together</a:t>
            </a:r>
            <a:endParaRPr/>
          </a:p>
          <a:p>
            <a:pPr indent="-317500" lvl="1" marL="914400" rtl="0" algn="l">
              <a:spcBef>
                <a:spcPts val="0"/>
              </a:spcBef>
              <a:spcAft>
                <a:spcPts val="0"/>
              </a:spcAft>
              <a:buSzPts val="1400"/>
              <a:buChar char="○"/>
            </a:pPr>
            <a:r>
              <a:rPr lang="en"/>
              <a:t>Sprint planning</a:t>
            </a:r>
            <a:endParaRPr/>
          </a:p>
          <a:p>
            <a:pPr indent="-317500" lvl="2" marL="1371600" rtl="0" algn="l">
              <a:spcBef>
                <a:spcPts val="0"/>
              </a:spcBef>
              <a:spcAft>
                <a:spcPts val="0"/>
              </a:spcAft>
              <a:buSzPts val="1400"/>
              <a:buChar char="■"/>
            </a:pPr>
            <a:r>
              <a:rPr lang="en"/>
              <a:t>Item from PB</a:t>
            </a:r>
            <a:endParaRPr/>
          </a:p>
          <a:p>
            <a:pPr indent="-317500" lvl="3" marL="1828800" rtl="0" algn="l">
              <a:spcBef>
                <a:spcPts val="0"/>
              </a:spcBef>
              <a:spcAft>
                <a:spcPts val="0"/>
              </a:spcAft>
              <a:buSzPts val="1400"/>
              <a:buChar char="●"/>
            </a:pPr>
            <a:r>
              <a:rPr lang="en"/>
              <a:t>Product backlog review</a:t>
            </a:r>
            <a:endParaRPr/>
          </a:p>
          <a:p>
            <a:pPr indent="-317500" lvl="2" marL="1371600" rtl="0" algn="l">
              <a:spcBef>
                <a:spcPts val="0"/>
              </a:spcBef>
              <a:spcAft>
                <a:spcPts val="0"/>
              </a:spcAft>
              <a:buSzPts val="1400"/>
              <a:buChar char="■"/>
            </a:pPr>
            <a:r>
              <a:rPr lang="en"/>
              <a:t>Created sprint backlog (tasks/features)</a:t>
            </a:r>
            <a:endParaRPr/>
          </a:p>
          <a:p>
            <a:pPr indent="0" lvl="0" marL="914400" rtl="0" algn="l">
              <a:spcBef>
                <a:spcPts val="1200"/>
              </a:spcBef>
              <a:spcAft>
                <a:spcPts val="1200"/>
              </a:spcAft>
              <a:buNone/>
            </a:pPr>
            <a:r>
              <a:t/>
            </a:r>
            <a:endParaRPr/>
          </a:p>
        </p:txBody>
      </p:sp>
      <p:pic>
        <p:nvPicPr>
          <p:cNvPr id="132" name="Google Shape;132;p23"/>
          <p:cNvPicPr preferRelativeResize="0"/>
          <p:nvPr/>
        </p:nvPicPr>
        <p:blipFill>
          <a:blip r:embed="rId3">
            <a:alphaModFix/>
          </a:blip>
          <a:stretch>
            <a:fillRect/>
          </a:stretch>
        </p:blipFill>
        <p:spPr>
          <a:xfrm>
            <a:off x="5869800" y="1296525"/>
            <a:ext cx="3121801" cy="29461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nvSpPr>
        <p:spPr>
          <a:xfrm>
            <a:off x="154875" y="1214675"/>
            <a:ext cx="4677300" cy="3657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How to choose and estimate sprint-tasks:</a:t>
            </a:r>
            <a:endParaRPr>
              <a:solidFill>
                <a:schemeClr val="dk1"/>
              </a:solidFill>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Effort required (1 point = 2 hours)</a:t>
            </a:r>
            <a:endParaRPr>
              <a:solidFill>
                <a:schemeClr val="dk1"/>
              </a:solidFill>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Personal preference/experience</a:t>
            </a:r>
            <a:endParaRPr>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Sprint execution</a:t>
            </a:r>
            <a:endParaRPr>
              <a:solidFill>
                <a:schemeClr val="dk1"/>
              </a:solidFill>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Scrum-meeting (standups)</a:t>
            </a:r>
            <a:endParaRPr>
              <a:solidFill>
                <a:schemeClr val="dk1"/>
              </a:solidFill>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Update sprint backlog (if needed)</a:t>
            </a:r>
            <a:endParaRPr>
              <a:solidFill>
                <a:schemeClr val="dk1"/>
              </a:solidFill>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Develop software</a:t>
            </a:r>
            <a:endParaRPr>
              <a:solidFill>
                <a:schemeClr val="dk1"/>
              </a:solidFill>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Integrate (merge branches)</a:t>
            </a:r>
            <a:endParaRPr>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Sprint review (retrospective)</a:t>
            </a:r>
            <a:endParaRPr>
              <a:solidFill>
                <a:schemeClr val="dk1"/>
              </a:solidFill>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What worked and what didn't?</a:t>
            </a:r>
            <a:endParaRPr>
              <a:solidFill>
                <a:schemeClr val="dk1"/>
              </a:solidFill>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Code review (!)</a:t>
            </a:r>
            <a:endParaRPr>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Unfinished items:</a:t>
            </a:r>
            <a:endParaRPr>
              <a:solidFill>
                <a:schemeClr val="dk1"/>
              </a:solidFill>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Placed back in the PB</a:t>
            </a:r>
            <a:endParaRPr>
              <a:solidFill>
                <a:schemeClr val="dk1"/>
              </a:solidFill>
              <a:latin typeface="Roboto"/>
              <a:ea typeface="Roboto"/>
              <a:cs typeface="Roboto"/>
              <a:sym typeface="Roboto"/>
            </a:endParaRPr>
          </a:p>
        </p:txBody>
      </p:sp>
      <p:sp>
        <p:nvSpPr>
          <p:cNvPr id="138" name="Google Shape;138;p24"/>
          <p:cNvSpPr txBox="1"/>
          <p:nvPr/>
        </p:nvSpPr>
        <p:spPr>
          <a:xfrm>
            <a:off x="497900" y="366475"/>
            <a:ext cx="4545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Roboto Slab"/>
                <a:ea typeface="Roboto Slab"/>
                <a:cs typeface="Roboto Slab"/>
                <a:sym typeface="Roboto Slab"/>
              </a:rPr>
              <a:t>SCRUM-Sprint</a:t>
            </a:r>
            <a:endParaRPr>
              <a:latin typeface="Roboto"/>
              <a:ea typeface="Roboto"/>
              <a:cs typeface="Roboto"/>
              <a:sym typeface="Roboto"/>
            </a:endParaRPr>
          </a:p>
        </p:txBody>
      </p:sp>
      <p:pic>
        <p:nvPicPr>
          <p:cNvPr id="139" name="Google Shape;139;p24"/>
          <p:cNvPicPr preferRelativeResize="0"/>
          <p:nvPr/>
        </p:nvPicPr>
        <p:blipFill>
          <a:blip r:embed="rId3">
            <a:alphaModFix/>
          </a:blip>
          <a:stretch>
            <a:fillRect/>
          </a:stretch>
        </p:blipFill>
        <p:spPr>
          <a:xfrm>
            <a:off x="5001450" y="1573850"/>
            <a:ext cx="4029001" cy="24255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Other methods</a:t>
            </a:r>
            <a:endParaRPr/>
          </a:p>
        </p:txBody>
      </p:sp>
      <p:sp>
        <p:nvSpPr>
          <p:cNvPr id="145" name="Google Shape;145;p25"/>
          <p:cNvSpPr txBox="1"/>
          <p:nvPr>
            <p:ph idx="1" type="body"/>
          </p:nvPr>
        </p:nvSpPr>
        <p:spPr>
          <a:xfrm>
            <a:off x="387900" y="1489825"/>
            <a:ext cx="41841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Pair programming</a:t>
            </a:r>
            <a:endParaRPr/>
          </a:p>
          <a:p>
            <a:pPr indent="-342900" lvl="0" marL="457200" rtl="0" algn="l">
              <a:spcBef>
                <a:spcPts val="0"/>
              </a:spcBef>
              <a:spcAft>
                <a:spcPts val="0"/>
              </a:spcAft>
              <a:buSzPts val="1800"/>
              <a:buChar char="●"/>
            </a:pPr>
            <a:r>
              <a:rPr lang="en"/>
              <a:t>Kanban board</a:t>
            </a:r>
            <a:endParaRPr/>
          </a:p>
          <a:p>
            <a:pPr indent="-342900" lvl="0" marL="457200" rtl="0" algn="l">
              <a:spcBef>
                <a:spcPts val="0"/>
              </a:spcBef>
              <a:spcAft>
                <a:spcPts val="0"/>
              </a:spcAft>
              <a:buSzPts val="1800"/>
              <a:buChar char="●"/>
            </a:pPr>
            <a:r>
              <a:rPr lang="en"/>
              <a:t>Milestones</a:t>
            </a:r>
            <a:endParaRPr/>
          </a:p>
          <a:p>
            <a:pPr indent="-342900" lvl="0" marL="457200" rtl="0" algn="l">
              <a:spcBef>
                <a:spcPts val="0"/>
              </a:spcBef>
              <a:spcAft>
                <a:spcPts val="0"/>
              </a:spcAft>
              <a:buSzPts val="1800"/>
              <a:buChar char="●"/>
            </a:pPr>
            <a:r>
              <a:rPr lang="en"/>
              <a:t>Communication</a:t>
            </a:r>
            <a:endParaRPr/>
          </a:p>
          <a:p>
            <a:pPr indent="-317500" lvl="1" marL="914400" rtl="0" algn="l">
              <a:spcBef>
                <a:spcPts val="0"/>
              </a:spcBef>
              <a:spcAft>
                <a:spcPts val="0"/>
              </a:spcAft>
              <a:buSzPts val="1400"/>
              <a:buChar char="○"/>
            </a:pPr>
            <a:r>
              <a:rPr lang="en"/>
              <a:t>Weekly meeting</a:t>
            </a:r>
            <a:endParaRPr/>
          </a:p>
          <a:p>
            <a:pPr indent="-317500" lvl="1" marL="914400" rtl="0" algn="l">
              <a:spcBef>
                <a:spcPts val="0"/>
              </a:spcBef>
              <a:spcAft>
                <a:spcPts val="0"/>
              </a:spcAft>
              <a:buSzPts val="1400"/>
              <a:buChar char="○"/>
            </a:pPr>
            <a:r>
              <a:rPr lang="en"/>
              <a:t>Discord</a:t>
            </a:r>
            <a:endParaRPr/>
          </a:p>
          <a:p>
            <a:pPr indent="-342900" lvl="0" marL="457200" rtl="0" algn="l">
              <a:spcBef>
                <a:spcPts val="0"/>
              </a:spcBef>
              <a:spcAft>
                <a:spcPts val="0"/>
              </a:spcAft>
              <a:buSzPts val="1800"/>
              <a:buChar char="●"/>
            </a:pPr>
            <a:r>
              <a:rPr lang="en"/>
              <a:t>Notes</a:t>
            </a:r>
            <a:endParaRPr/>
          </a:p>
          <a:p>
            <a:pPr indent="-317500" lvl="1" marL="914400" rtl="0" algn="l">
              <a:spcBef>
                <a:spcPts val="0"/>
              </a:spcBef>
              <a:spcAft>
                <a:spcPts val="0"/>
              </a:spcAft>
              <a:buSzPts val="1400"/>
              <a:buChar char="○"/>
            </a:pPr>
            <a:r>
              <a:rPr lang="en"/>
              <a:t>Google document</a:t>
            </a:r>
            <a:endParaRPr/>
          </a:p>
          <a:p>
            <a:pPr indent="-342900" lvl="0" marL="457200" rtl="0" algn="l">
              <a:spcBef>
                <a:spcPts val="0"/>
              </a:spcBef>
              <a:spcAft>
                <a:spcPts val="0"/>
              </a:spcAft>
              <a:buSzPts val="1800"/>
              <a:buChar char="●"/>
            </a:pPr>
            <a:r>
              <a:rPr lang="en"/>
              <a:t>Git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Testing</a:t>
            </a:r>
            <a:endParaRPr/>
          </a:p>
        </p:txBody>
      </p:sp>
      <p:sp>
        <p:nvSpPr>
          <p:cNvPr id="151" name="Google Shape;151;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Unit tests</a:t>
            </a:r>
            <a:endParaRPr/>
          </a:p>
          <a:p>
            <a:pPr indent="-342900" lvl="0" marL="457200" rtl="0" algn="l">
              <a:spcBef>
                <a:spcPts val="0"/>
              </a:spcBef>
              <a:spcAft>
                <a:spcPts val="0"/>
              </a:spcAft>
              <a:buSzPts val="1800"/>
              <a:buChar char="●"/>
            </a:pPr>
            <a:r>
              <a:rPr lang="en"/>
              <a:t>Integration tests</a:t>
            </a:r>
            <a:endParaRPr/>
          </a:p>
          <a:p>
            <a:pPr indent="-342900" lvl="0" marL="457200" rtl="0" algn="l">
              <a:spcBef>
                <a:spcPts val="0"/>
              </a:spcBef>
              <a:spcAft>
                <a:spcPts val="0"/>
              </a:spcAft>
              <a:buSzPts val="1800"/>
              <a:buChar char="●"/>
            </a:pPr>
            <a:r>
              <a:rPr lang="en"/>
              <a:t>System tests</a:t>
            </a:r>
            <a:endParaRPr/>
          </a:p>
          <a:p>
            <a:pPr indent="-342900" lvl="0" marL="457200" rtl="0" algn="l">
              <a:spcBef>
                <a:spcPts val="0"/>
              </a:spcBef>
              <a:spcAft>
                <a:spcPts val="0"/>
              </a:spcAft>
              <a:buSzPts val="1800"/>
              <a:buChar char="●"/>
            </a:pPr>
            <a:r>
              <a:rPr lang="en"/>
              <a:t>TDD</a:t>
            </a:r>
            <a:endParaRPr/>
          </a:p>
          <a:p>
            <a:pPr indent="-342900" lvl="0" marL="457200" rtl="0" algn="l">
              <a:spcBef>
                <a:spcPts val="0"/>
              </a:spcBef>
              <a:spcAft>
                <a:spcPts val="0"/>
              </a:spcAft>
              <a:buSzPts val="1800"/>
              <a:buChar char="●"/>
            </a:pPr>
            <a:r>
              <a:rPr lang="en"/>
              <a:t>Industry software</a:t>
            </a:r>
            <a:endParaRPr/>
          </a:p>
        </p:txBody>
      </p:sp>
      <p:pic>
        <p:nvPicPr>
          <p:cNvPr id="152" name="Google Shape;152;p26"/>
          <p:cNvPicPr preferRelativeResize="0"/>
          <p:nvPr/>
        </p:nvPicPr>
        <p:blipFill>
          <a:blip r:embed="rId3">
            <a:alphaModFix/>
          </a:blip>
          <a:stretch>
            <a:fillRect/>
          </a:stretch>
        </p:blipFill>
        <p:spPr>
          <a:xfrm>
            <a:off x="3347713" y="1144113"/>
            <a:ext cx="5667375" cy="1095375"/>
          </a:xfrm>
          <a:prstGeom prst="rect">
            <a:avLst/>
          </a:prstGeom>
          <a:noFill/>
          <a:ln>
            <a:noFill/>
          </a:ln>
        </p:spPr>
      </p:pic>
      <p:pic>
        <p:nvPicPr>
          <p:cNvPr id="153" name="Google Shape;153;p26"/>
          <p:cNvPicPr preferRelativeResize="0"/>
          <p:nvPr/>
        </p:nvPicPr>
        <p:blipFill>
          <a:blip r:embed="rId4">
            <a:alphaModFix/>
          </a:blip>
          <a:stretch>
            <a:fillRect/>
          </a:stretch>
        </p:blipFill>
        <p:spPr>
          <a:xfrm>
            <a:off x="3399625" y="2518250"/>
            <a:ext cx="5615474" cy="160897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Lessons learned</a:t>
            </a:r>
            <a:endParaRPr/>
          </a:p>
        </p:txBody>
      </p:sp>
      <p:sp>
        <p:nvSpPr>
          <p:cNvPr id="159" name="Google Shape;159;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 more </a:t>
            </a:r>
            <a:r>
              <a:rPr lang="en"/>
              <a:t>responsibility to the SCRUM master</a:t>
            </a:r>
            <a:endParaRPr/>
          </a:p>
          <a:p>
            <a:pPr indent="-342900" lvl="0" marL="457200" rtl="0" algn="l">
              <a:spcBef>
                <a:spcPts val="0"/>
              </a:spcBef>
              <a:spcAft>
                <a:spcPts val="0"/>
              </a:spcAft>
              <a:buSzPts val="1800"/>
              <a:buChar char="●"/>
            </a:pPr>
            <a:r>
              <a:rPr lang="en"/>
              <a:t>Choose a standard for directories layout</a:t>
            </a:r>
            <a:endParaRPr/>
          </a:p>
          <a:p>
            <a:pPr indent="-342900" lvl="0" marL="457200" rtl="0" algn="l">
              <a:spcBef>
                <a:spcPts val="0"/>
              </a:spcBef>
              <a:spcAft>
                <a:spcPts val="0"/>
              </a:spcAft>
              <a:buSzPts val="1800"/>
              <a:buChar char="●"/>
            </a:pPr>
            <a:r>
              <a:rPr lang="en"/>
              <a:t>Create a detailed product backlog and </a:t>
            </a:r>
            <a:r>
              <a:rPr lang="en"/>
              <a:t>maintain it</a:t>
            </a:r>
            <a:endParaRPr/>
          </a:p>
          <a:p>
            <a:pPr indent="-342900" lvl="0" marL="457200" rtl="0" algn="l">
              <a:spcBef>
                <a:spcPts val="0"/>
              </a:spcBef>
              <a:spcAft>
                <a:spcPts val="0"/>
              </a:spcAft>
              <a:buSzPts val="1800"/>
              <a:buChar char="●"/>
            </a:pPr>
            <a:r>
              <a:rPr lang="en"/>
              <a:t>Familiarize ourselves with methods and tools at start phase</a:t>
            </a:r>
            <a:endParaRPr/>
          </a:p>
          <a:p>
            <a:pPr indent="-317500" lvl="1" marL="914400" rtl="0" algn="l">
              <a:spcBef>
                <a:spcPts val="0"/>
              </a:spcBef>
              <a:spcAft>
                <a:spcPts val="0"/>
              </a:spcAft>
              <a:buSzPts val="1400"/>
              <a:buChar char="○"/>
            </a:pPr>
            <a:r>
              <a:rPr lang="en"/>
              <a:t>Scrum, GIT, Typescript, code standard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Demonstration</a:t>
            </a:r>
            <a:endParaRPr/>
          </a:p>
          <a:p>
            <a:pPr indent="-342900" lvl="0" marL="457200" rtl="0" algn="l">
              <a:spcBef>
                <a:spcPts val="0"/>
              </a:spcBef>
              <a:spcAft>
                <a:spcPts val="0"/>
              </a:spcAft>
              <a:buSzPts val="1800"/>
              <a:buChar char="●"/>
            </a:pPr>
            <a:r>
              <a:rPr lang="en"/>
              <a:t>Software development practice</a:t>
            </a:r>
            <a:endParaRPr/>
          </a:p>
          <a:p>
            <a:pPr indent="-342900" lvl="0" marL="457200" rtl="0" algn="l">
              <a:spcBef>
                <a:spcPts val="0"/>
              </a:spcBef>
              <a:spcAft>
                <a:spcPts val="0"/>
              </a:spcAft>
              <a:buSzPts val="1800"/>
              <a:buChar char="●"/>
            </a:pPr>
            <a:r>
              <a:rPr lang="en"/>
              <a:t>Lessons learned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Skooba - Training application with selective and</a:t>
            </a:r>
            <a:r>
              <a:rPr lang="en"/>
              <a:t> </a:t>
            </a:r>
            <a:r>
              <a:rPr lang="en"/>
              <a:t>suggestive workouts</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Product vision</a:t>
            </a:r>
            <a:endParaRPr/>
          </a:p>
          <a:p>
            <a:pPr indent="-317500" lvl="1" marL="914400" rtl="0" algn="l">
              <a:spcBef>
                <a:spcPts val="0"/>
              </a:spcBef>
              <a:spcAft>
                <a:spcPts val="0"/>
              </a:spcAft>
              <a:buSzPts val="1400"/>
              <a:buChar char="○"/>
            </a:pPr>
            <a:r>
              <a:rPr lang="en"/>
              <a:t>What is Skooba?</a:t>
            </a:r>
            <a:endParaRPr/>
          </a:p>
          <a:p>
            <a:pPr indent="-317500" lvl="1" marL="914400" rtl="0" algn="l">
              <a:spcBef>
                <a:spcPts val="0"/>
              </a:spcBef>
              <a:spcAft>
                <a:spcPts val="0"/>
              </a:spcAft>
              <a:buSzPts val="1400"/>
              <a:buChar char="○"/>
            </a:pPr>
            <a:r>
              <a:rPr lang="en"/>
              <a:t>What is unique about the product? </a:t>
            </a:r>
            <a:endParaRPr/>
          </a:p>
          <a:p>
            <a:pPr indent="-317500" lvl="1" marL="914400" rtl="0" algn="l">
              <a:spcBef>
                <a:spcPts val="0"/>
              </a:spcBef>
              <a:spcAft>
                <a:spcPts val="0"/>
              </a:spcAft>
              <a:buSzPts val="1400"/>
              <a:buChar char="○"/>
            </a:pPr>
            <a:r>
              <a:rPr lang="en"/>
              <a:t>How does it stand out?</a:t>
            </a:r>
            <a:endParaRPr/>
          </a:p>
          <a:p>
            <a:pPr indent="-342900" lvl="0" marL="457200" rtl="0" algn="l">
              <a:spcBef>
                <a:spcPts val="0"/>
              </a:spcBef>
              <a:spcAft>
                <a:spcPts val="0"/>
              </a:spcAft>
              <a:buSzPts val="1800"/>
              <a:buChar char="●"/>
            </a:pPr>
            <a:r>
              <a:rPr lang="en"/>
              <a:t>User stories </a:t>
            </a:r>
            <a:endParaRPr/>
          </a:p>
          <a:p>
            <a:pPr indent="-317500" lvl="1" marL="914400" rtl="0" algn="l">
              <a:spcBef>
                <a:spcPts val="0"/>
              </a:spcBef>
              <a:spcAft>
                <a:spcPts val="0"/>
              </a:spcAft>
              <a:buSzPts val="1400"/>
              <a:buChar char="○"/>
            </a:pPr>
            <a:r>
              <a:rPr lang="en"/>
              <a:t>Used to derive new features</a:t>
            </a:r>
            <a:endParaRPr/>
          </a:p>
          <a:p>
            <a:pPr indent="-317500" lvl="1" marL="914400" rtl="0" algn="l">
              <a:spcBef>
                <a:spcPts val="0"/>
              </a:spcBef>
              <a:spcAft>
                <a:spcPts val="0"/>
              </a:spcAft>
              <a:buSzPts val="1400"/>
              <a:buChar char="○"/>
            </a:pPr>
            <a:r>
              <a:rPr lang="en"/>
              <a:t>As a &lt;role&gt;, I &lt;want/need&gt; to&lt;do something&gt;</a:t>
            </a:r>
            <a:endParaRPr/>
          </a:p>
          <a:p>
            <a:pPr indent="-342900" lvl="0" marL="457200" rtl="0" algn="l">
              <a:spcBef>
                <a:spcPts val="0"/>
              </a:spcBef>
              <a:spcAft>
                <a:spcPts val="0"/>
              </a:spcAft>
              <a:buSzPts val="1800"/>
              <a:buChar char="●"/>
            </a:pPr>
            <a:r>
              <a:rPr lang="en"/>
              <a:t>Agile relationship to features</a:t>
            </a:r>
            <a:endParaRPr/>
          </a:p>
          <a:p>
            <a:pPr indent="-317500" lvl="1" marL="914400" rtl="0" algn="l">
              <a:spcBef>
                <a:spcPts val="0"/>
              </a:spcBef>
              <a:spcAft>
                <a:spcPts val="0"/>
              </a:spcAft>
              <a:buSzPts val="1400"/>
              <a:buChar char="○"/>
            </a:pPr>
            <a:r>
              <a:rPr lang="en"/>
              <a:t>New ideas can be added</a:t>
            </a:r>
            <a:endParaRPr/>
          </a:p>
          <a:p>
            <a:pPr indent="-317500" lvl="1" marL="914400" rtl="0" algn="l">
              <a:spcBef>
                <a:spcPts val="0"/>
              </a:spcBef>
              <a:spcAft>
                <a:spcPts val="0"/>
              </a:spcAft>
              <a:buSzPts val="1400"/>
              <a:buChar char="○"/>
            </a:pPr>
            <a:r>
              <a:rPr lang="en"/>
              <a:t>Old ideas can be removed</a:t>
            </a:r>
            <a:endParaRPr/>
          </a:p>
          <a:p>
            <a:pPr indent="-342900" lvl="0" marL="457200" rtl="0" algn="l">
              <a:spcBef>
                <a:spcPts val="0"/>
              </a:spcBef>
              <a:spcAft>
                <a:spcPts val="0"/>
              </a:spcAft>
              <a:buSzPts val="1800"/>
              <a:buChar char="●"/>
            </a:pPr>
            <a:r>
              <a:rPr lang="en"/>
              <a:t>SCRUM based approach (our own version)</a:t>
            </a:r>
            <a:endParaRPr/>
          </a:p>
          <a:p>
            <a:pPr indent="0" lvl="0" marL="0" rtl="0" algn="l">
              <a:spcBef>
                <a:spcPts val="1200"/>
              </a:spcBef>
              <a:spcAft>
                <a:spcPts val="1200"/>
              </a:spcAft>
              <a:buNone/>
            </a:pPr>
            <a:r>
              <a:t/>
            </a:r>
            <a:endParaRPr/>
          </a:p>
        </p:txBody>
      </p:sp>
      <p:pic>
        <p:nvPicPr>
          <p:cNvPr id="77" name="Google Shape;77;p15"/>
          <p:cNvPicPr preferRelativeResize="0"/>
          <p:nvPr/>
        </p:nvPicPr>
        <p:blipFill>
          <a:blip r:embed="rId3">
            <a:alphaModFix/>
          </a:blip>
          <a:stretch>
            <a:fillRect/>
          </a:stretch>
        </p:blipFill>
        <p:spPr>
          <a:xfrm>
            <a:off x="4719221" y="1489825"/>
            <a:ext cx="4105150" cy="1213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 Register &amp; Login/out</a:t>
            </a:r>
            <a:endParaRPr/>
          </a:p>
        </p:txBody>
      </p:sp>
      <p:sp>
        <p:nvSpPr>
          <p:cNvPr id="83" name="Google Shape;83;p16"/>
          <p:cNvSpPr txBox="1"/>
          <p:nvPr>
            <p:ph idx="1" type="body"/>
          </p:nvPr>
        </p:nvSpPr>
        <p:spPr>
          <a:xfrm>
            <a:off x="311700" y="1143675"/>
            <a:ext cx="8520600" cy="34251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b="1" lang="en"/>
              <a:t>As a:</a:t>
            </a:r>
            <a:br>
              <a:rPr lang="en"/>
            </a:br>
            <a:r>
              <a:rPr lang="en"/>
              <a:t>	user</a:t>
            </a:r>
            <a:endParaRPr/>
          </a:p>
          <a:p>
            <a:pPr indent="-342900" lvl="0" marL="457200" rtl="0" algn="l">
              <a:lnSpc>
                <a:spcPct val="100000"/>
              </a:lnSpc>
              <a:spcBef>
                <a:spcPts val="0"/>
              </a:spcBef>
              <a:spcAft>
                <a:spcPts val="0"/>
              </a:spcAft>
              <a:buSzPts val="1800"/>
              <a:buChar char="●"/>
            </a:pPr>
            <a:r>
              <a:rPr b="1" lang="en"/>
              <a:t>I want to be able to:</a:t>
            </a:r>
            <a:r>
              <a:rPr lang="en"/>
              <a:t> </a:t>
            </a:r>
            <a:br>
              <a:rPr lang="en"/>
            </a:br>
            <a:r>
              <a:rPr lang="en"/>
              <a:t>	register as a new user</a:t>
            </a:r>
            <a:endParaRPr/>
          </a:p>
          <a:p>
            <a:pPr indent="-342900" lvl="0" marL="457200" rtl="0" algn="l">
              <a:lnSpc>
                <a:spcPct val="100000"/>
              </a:lnSpc>
              <a:spcBef>
                <a:spcPts val="0"/>
              </a:spcBef>
              <a:spcAft>
                <a:spcPts val="0"/>
              </a:spcAft>
              <a:buSzPts val="1800"/>
              <a:buChar char="●"/>
            </a:pPr>
            <a:r>
              <a:rPr b="1" lang="en"/>
              <a:t>So that:</a:t>
            </a:r>
            <a:br>
              <a:rPr b="1" lang="en"/>
            </a:br>
            <a:r>
              <a:rPr lang="en"/>
              <a:t>	</a:t>
            </a:r>
            <a:r>
              <a:rPr lang="en"/>
              <a:t>I can save, delete and </a:t>
            </a:r>
            <a:br>
              <a:rPr lang="en"/>
            </a:br>
            <a:r>
              <a:rPr lang="en"/>
              <a:t>	replay workouts</a:t>
            </a:r>
            <a:endParaRPr/>
          </a:p>
          <a:p>
            <a:pPr indent="0" lvl="0" marL="0" rtl="0" algn="l">
              <a:lnSpc>
                <a:spcPct val="100000"/>
              </a:lnSpc>
              <a:spcBef>
                <a:spcPts val="1200"/>
              </a:spcBef>
              <a:spcAft>
                <a:spcPts val="1200"/>
              </a:spcAft>
              <a:buNone/>
            </a:pPr>
            <a:r>
              <a:t/>
            </a:r>
            <a:endParaRPr/>
          </a:p>
        </p:txBody>
      </p:sp>
      <p:pic>
        <p:nvPicPr>
          <p:cNvPr id="84" name="Google Shape;84;p16"/>
          <p:cNvPicPr preferRelativeResize="0"/>
          <p:nvPr/>
        </p:nvPicPr>
        <p:blipFill>
          <a:blip r:embed="rId3">
            <a:alphaModFix/>
          </a:blip>
          <a:stretch>
            <a:fillRect/>
          </a:stretch>
        </p:blipFill>
        <p:spPr>
          <a:xfrm>
            <a:off x="3705350" y="815450"/>
            <a:ext cx="5438650" cy="43280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 Create random workout</a:t>
            </a:r>
            <a:endParaRPr/>
          </a:p>
        </p:txBody>
      </p:sp>
      <p:sp>
        <p:nvSpPr>
          <p:cNvPr id="90" name="Google Shape;90;p17"/>
          <p:cNvSpPr txBox="1"/>
          <p:nvPr>
            <p:ph idx="1" type="body"/>
          </p:nvPr>
        </p:nvSpPr>
        <p:spPr>
          <a:xfrm>
            <a:off x="311700" y="1143675"/>
            <a:ext cx="8444400" cy="34251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b="1" lang="en"/>
              <a:t>A</a:t>
            </a:r>
            <a:r>
              <a:rPr b="1" lang="en"/>
              <a:t>s a:</a:t>
            </a:r>
            <a:br>
              <a:rPr lang="en"/>
            </a:br>
            <a:r>
              <a:rPr lang="en"/>
              <a:t>	User</a:t>
            </a:r>
            <a:endParaRPr/>
          </a:p>
          <a:p>
            <a:pPr indent="-342900" lvl="0" marL="457200" rtl="0" algn="l">
              <a:lnSpc>
                <a:spcPct val="100000"/>
              </a:lnSpc>
              <a:spcBef>
                <a:spcPts val="0"/>
              </a:spcBef>
              <a:spcAft>
                <a:spcPts val="0"/>
              </a:spcAft>
              <a:buSzPts val="1800"/>
              <a:buChar char="●"/>
            </a:pPr>
            <a:r>
              <a:rPr b="1" lang="en"/>
              <a:t>I want to be able to:</a:t>
            </a:r>
            <a:br>
              <a:rPr lang="en"/>
            </a:br>
            <a:r>
              <a:rPr lang="en"/>
              <a:t>	Create a random workout</a:t>
            </a:r>
            <a:endParaRPr/>
          </a:p>
          <a:p>
            <a:pPr indent="-342900" lvl="0" marL="457200" rtl="0" algn="l">
              <a:lnSpc>
                <a:spcPct val="100000"/>
              </a:lnSpc>
              <a:spcBef>
                <a:spcPts val="0"/>
              </a:spcBef>
              <a:spcAft>
                <a:spcPts val="0"/>
              </a:spcAft>
              <a:buSzPts val="1800"/>
              <a:buChar char="●"/>
            </a:pPr>
            <a:r>
              <a:rPr b="1" lang="en"/>
              <a:t>So that:</a:t>
            </a:r>
            <a:br>
              <a:rPr b="1" lang="en"/>
            </a:br>
            <a:r>
              <a:rPr lang="en"/>
              <a:t>	I can generate a good and </a:t>
            </a:r>
            <a:br>
              <a:rPr lang="en"/>
            </a:br>
            <a:r>
              <a:rPr lang="en"/>
              <a:t>	effective workout without</a:t>
            </a:r>
            <a:br>
              <a:rPr lang="en"/>
            </a:br>
            <a:r>
              <a:rPr lang="en"/>
              <a:t>	having to plan the </a:t>
            </a:r>
            <a:br>
              <a:rPr lang="en"/>
            </a:br>
            <a:r>
              <a:rPr lang="en"/>
              <a:t>	workout myself</a:t>
            </a:r>
            <a:endParaRPr/>
          </a:p>
        </p:txBody>
      </p:sp>
      <p:pic>
        <p:nvPicPr>
          <p:cNvPr id="91" name="Google Shape;91;p17"/>
          <p:cNvPicPr preferRelativeResize="0"/>
          <p:nvPr/>
        </p:nvPicPr>
        <p:blipFill>
          <a:blip r:embed="rId3">
            <a:alphaModFix/>
          </a:blip>
          <a:stretch>
            <a:fillRect/>
          </a:stretch>
        </p:blipFill>
        <p:spPr>
          <a:xfrm>
            <a:off x="3970175" y="791550"/>
            <a:ext cx="5173826" cy="4351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8790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 Create custom workout</a:t>
            </a:r>
            <a:endParaRPr/>
          </a:p>
        </p:txBody>
      </p:sp>
      <p:sp>
        <p:nvSpPr>
          <p:cNvPr id="97" name="Google Shape;97;p18"/>
          <p:cNvSpPr txBox="1"/>
          <p:nvPr>
            <p:ph idx="1" type="body"/>
          </p:nvPr>
        </p:nvSpPr>
        <p:spPr>
          <a:xfrm>
            <a:off x="311700" y="1102600"/>
            <a:ext cx="8832300" cy="3425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a:t>As a:</a:t>
            </a:r>
            <a:br>
              <a:rPr b="1" lang="en"/>
            </a:br>
            <a:r>
              <a:rPr b="1" lang="en"/>
              <a:t>	</a:t>
            </a:r>
            <a:r>
              <a:rPr lang="en"/>
              <a:t>User</a:t>
            </a:r>
            <a:endParaRPr/>
          </a:p>
          <a:p>
            <a:pPr indent="-342900" lvl="0" marL="457200" rtl="0" algn="l">
              <a:spcBef>
                <a:spcPts val="0"/>
              </a:spcBef>
              <a:spcAft>
                <a:spcPts val="0"/>
              </a:spcAft>
              <a:buSzPts val="1800"/>
              <a:buChar char="●"/>
            </a:pPr>
            <a:r>
              <a:rPr b="1" lang="en"/>
              <a:t>I want to be able to:</a:t>
            </a:r>
            <a:br>
              <a:rPr b="1" lang="en"/>
            </a:br>
            <a:r>
              <a:rPr b="1" lang="en"/>
              <a:t>	</a:t>
            </a:r>
            <a:r>
              <a:rPr lang="en"/>
              <a:t>Create my own workout</a:t>
            </a:r>
            <a:endParaRPr/>
          </a:p>
          <a:p>
            <a:pPr indent="-342900" lvl="0" marL="457200" rtl="0" algn="l">
              <a:spcBef>
                <a:spcPts val="0"/>
              </a:spcBef>
              <a:spcAft>
                <a:spcPts val="0"/>
              </a:spcAft>
              <a:buSzPts val="1800"/>
              <a:buChar char="●"/>
            </a:pPr>
            <a:r>
              <a:rPr lang="en"/>
              <a:t>So that:</a:t>
            </a:r>
            <a:br>
              <a:rPr lang="en"/>
            </a:br>
            <a:r>
              <a:rPr lang="en"/>
              <a:t>	Create a workout</a:t>
            </a:r>
            <a:br>
              <a:rPr lang="en"/>
            </a:br>
            <a:r>
              <a:rPr lang="en"/>
              <a:t>	with specific exercises,</a:t>
            </a:r>
            <a:br>
              <a:rPr lang="en"/>
            </a:br>
            <a:r>
              <a:rPr lang="en"/>
              <a:t>	repetitions, sets, rest</a:t>
            </a:r>
            <a:br>
              <a:rPr lang="en"/>
            </a:br>
            <a:r>
              <a:rPr lang="en"/>
              <a:t>	time between each set.</a:t>
            </a:r>
            <a:endParaRPr/>
          </a:p>
          <a:p>
            <a:pPr indent="0" lvl="0" marL="0" rtl="0" algn="l">
              <a:spcBef>
                <a:spcPts val="1200"/>
              </a:spcBef>
              <a:spcAft>
                <a:spcPts val="1200"/>
              </a:spcAft>
              <a:buNone/>
            </a:pPr>
            <a:r>
              <a:t/>
            </a:r>
            <a:endParaRPr/>
          </a:p>
        </p:txBody>
      </p:sp>
      <p:pic>
        <p:nvPicPr>
          <p:cNvPr id="98" name="Google Shape;98;p18"/>
          <p:cNvPicPr preferRelativeResize="0"/>
          <p:nvPr/>
        </p:nvPicPr>
        <p:blipFill>
          <a:blip r:embed="rId3">
            <a:alphaModFix/>
          </a:blip>
          <a:stretch>
            <a:fillRect/>
          </a:stretch>
        </p:blipFill>
        <p:spPr>
          <a:xfrm>
            <a:off x="3783500" y="1798175"/>
            <a:ext cx="5491302" cy="3345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8790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 Saved workouts</a:t>
            </a:r>
            <a:endParaRPr/>
          </a:p>
        </p:txBody>
      </p:sp>
      <p:sp>
        <p:nvSpPr>
          <p:cNvPr id="104" name="Google Shape;104;p19"/>
          <p:cNvSpPr txBox="1"/>
          <p:nvPr>
            <p:ph idx="1" type="body"/>
          </p:nvPr>
        </p:nvSpPr>
        <p:spPr>
          <a:xfrm>
            <a:off x="311700" y="1143675"/>
            <a:ext cx="8520600" cy="34251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b="1" lang="en"/>
              <a:t>As a:</a:t>
            </a:r>
            <a:br>
              <a:rPr lang="en"/>
            </a:br>
            <a:r>
              <a:rPr lang="en"/>
              <a:t>	user</a:t>
            </a:r>
            <a:endParaRPr/>
          </a:p>
          <a:p>
            <a:pPr indent="-342900" lvl="0" marL="457200" rtl="0" algn="l">
              <a:lnSpc>
                <a:spcPct val="100000"/>
              </a:lnSpc>
              <a:spcBef>
                <a:spcPts val="0"/>
              </a:spcBef>
              <a:spcAft>
                <a:spcPts val="0"/>
              </a:spcAft>
              <a:buSzPts val="1800"/>
              <a:buChar char="●"/>
            </a:pPr>
            <a:r>
              <a:rPr b="1" lang="en"/>
              <a:t>I want to be able to:</a:t>
            </a:r>
            <a:r>
              <a:rPr lang="en"/>
              <a:t> </a:t>
            </a:r>
            <a:br>
              <a:rPr lang="en"/>
            </a:br>
            <a:r>
              <a:rPr lang="en"/>
              <a:t>	Replay and delete workouts</a:t>
            </a:r>
            <a:endParaRPr/>
          </a:p>
          <a:p>
            <a:pPr indent="-342900" lvl="0" marL="457200" rtl="0" algn="l">
              <a:lnSpc>
                <a:spcPct val="100000"/>
              </a:lnSpc>
              <a:spcBef>
                <a:spcPts val="0"/>
              </a:spcBef>
              <a:spcAft>
                <a:spcPts val="0"/>
              </a:spcAft>
              <a:buSzPts val="1800"/>
              <a:buChar char="●"/>
            </a:pPr>
            <a:r>
              <a:rPr b="1" lang="en"/>
              <a:t>So that:</a:t>
            </a:r>
            <a:br>
              <a:rPr b="1" lang="en"/>
            </a:br>
            <a:r>
              <a:rPr lang="en"/>
              <a:t>	I can remove bad workouts</a:t>
            </a:r>
            <a:br>
              <a:rPr lang="en"/>
            </a:br>
            <a:r>
              <a:rPr lang="en"/>
              <a:t>	and repeat good workouts</a:t>
            </a:r>
            <a:endParaRPr/>
          </a:p>
        </p:txBody>
      </p:sp>
      <p:pic>
        <p:nvPicPr>
          <p:cNvPr id="105" name="Google Shape;105;p19"/>
          <p:cNvPicPr preferRelativeResize="0"/>
          <p:nvPr/>
        </p:nvPicPr>
        <p:blipFill>
          <a:blip r:embed="rId3">
            <a:alphaModFix/>
          </a:blip>
          <a:stretch>
            <a:fillRect/>
          </a:stretch>
        </p:blipFill>
        <p:spPr>
          <a:xfrm>
            <a:off x="4148850" y="1051275"/>
            <a:ext cx="4995151" cy="4092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8790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 Simulation &amp; Info</a:t>
            </a:r>
            <a:endParaRPr/>
          </a:p>
        </p:txBody>
      </p:sp>
      <p:sp>
        <p:nvSpPr>
          <p:cNvPr id="111" name="Google Shape;111;p20"/>
          <p:cNvSpPr txBox="1"/>
          <p:nvPr>
            <p:ph idx="1" type="body"/>
          </p:nvPr>
        </p:nvSpPr>
        <p:spPr>
          <a:xfrm>
            <a:off x="311700" y="1143675"/>
            <a:ext cx="8520600" cy="34251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b="1" lang="en" sz="1800"/>
              <a:t>As a:</a:t>
            </a:r>
            <a:r>
              <a:rPr lang="en" sz="1800"/>
              <a:t> </a:t>
            </a:r>
            <a:br>
              <a:rPr lang="en" sz="1800"/>
            </a:br>
            <a:r>
              <a:rPr lang="en" sz="1800"/>
              <a:t>	user</a:t>
            </a:r>
            <a:endParaRPr/>
          </a:p>
          <a:p>
            <a:pPr indent="-342900" lvl="0" marL="457200" rtl="0" algn="l">
              <a:lnSpc>
                <a:spcPct val="100000"/>
              </a:lnSpc>
              <a:spcBef>
                <a:spcPts val="0"/>
              </a:spcBef>
              <a:spcAft>
                <a:spcPts val="0"/>
              </a:spcAft>
              <a:buSzPts val="1800"/>
              <a:buChar char="●"/>
            </a:pPr>
            <a:r>
              <a:rPr b="1" lang="en" sz="1800"/>
              <a:t>I want to be able to:</a:t>
            </a:r>
            <a:r>
              <a:rPr lang="en" sz="1800"/>
              <a:t> </a:t>
            </a:r>
            <a:br>
              <a:rPr lang="en" sz="1800"/>
            </a:br>
            <a:r>
              <a:rPr lang="en" sz="1800"/>
              <a:t>	Simulate through the</a:t>
            </a:r>
            <a:br>
              <a:rPr lang="en" sz="1800"/>
            </a:br>
            <a:r>
              <a:rPr lang="en" sz="1800"/>
              <a:t>	generated workout</a:t>
            </a:r>
            <a:r>
              <a:rPr lang="en"/>
              <a:t> and</a:t>
            </a:r>
            <a:br>
              <a:rPr lang="en" sz="1800"/>
            </a:br>
            <a:r>
              <a:rPr lang="en" sz="1800"/>
              <a:t>	</a:t>
            </a:r>
            <a:r>
              <a:rPr lang="en"/>
              <a:t>see</a:t>
            </a:r>
            <a:r>
              <a:rPr lang="en" sz="1800"/>
              <a:t> info about exercises</a:t>
            </a:r>
            <a:endParaRPr/>
          </a:p>
          <a:p>
            <a:pPr indent="-342900" lvl="0" marL="457200" rtl="0" algn="l">
              <a:lnSpc>
                <a:spcPct val="100000"/>
              </a:lnSpc>
              <a:spcBef>
                <a:spcPts val="0"/>
              </a:spcBef>
              <a:spcAft>
                <a:spcPts val="0"/>
              </a:spcAft>
              <a:buSzPts val="1800"/>
              <a:buChar char="●"/>
            </a:pPr>
            <a:r>
              <a:rPr b="1" lang="en" sz="1800"/>
              <a:t>So that:</a:t>
            </a:r>
            <a:br>
              <a:rPr b="1" lang="en" sz="1800"/>
            </a:br>
            <a:r>
              <a:rPr b="1" lang="en" sz="1800"/>
              <a:t>	</a:t>
            </a:r>
            <a:r>
              <a:rPr lang="en" sz="1800"/>
              <a:t>I can easily track the</a:t>
            </a:r>
            <a:br>
              <a:rPr lang="en"/>
            </a:br>
            <a:r>
              <a:rPr lang="en"/>
              <a:t>	number of </a:t>
            </a:r>
            <a:r>
              <a:rPr lang="en" sz="1800"/>
              <a:t>reps,</a:t>
            </a:r>
            <a:r>
              <a:rPr lang="en"/>
              <a:t> s</a:t>
            </a:r>
            <a:r>
              <a:rPr lang="en" sz="1800"/>
              <a:t>ets and</a:t>
            </a:r>
            <a:br>
              <a:rPr lang="en" sz="1800"/>
            </a:br>
            <a:r>
              <a:rPr lang="en" sz="1800"/>
              <a:t>	</a:t>
            </a:r>
            <a:r>
              <a:rPr lang="en"/>
              <a:t>rest-time</a:t>
            </a:r>
            <a:r>
              <a:rPr lang="en" sz="1800"/>
              <a:t>.</a:t>
            </a:r>
            <a:endParaRPr sz="1800"/>
          </a:p>
        </p:txBody>
      </p:sp>
      <p:pic>
        <p:nvPicPr>
          <p:cNvPr id="112" name="Google Shape;112;p20"/>
          <p:cNvPicPr preferRelativeResize="0"/>
          <p:nvPr/>
        </p:nvPicPr>
        <p:blipFill rotWithShape="1">
          <a:blip r:embed="rId3">
            <a:alphaModFix/>
          </a:blip>
          <a:srcRect b="0" l="7356" r="9045" t="0"/>
          <a:stretch/>
        </p:blipFill>
        <p:spPr>
          <a:xfrm>
            <a:off x="4054000" y="1195025"/>
            <a:ext cx="5090001" cy="3948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8790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 Navigation Bar</a:t>
            </a:r>
            <a:endParaRPr/>
          </a:p>
        </p:txBody>
      </p:sp>
      <p:sp>
        <p:nvSpPr>
          <p:cNvPr id="118" name="Google Shape;118;p21"/>
          <p:cNvSpPr txBox="1"/>
          <p:nvPr>
            <p:ph idx="1" type="body"/>
          </p:nvPr>
        </p:nvSpPr>
        <p:spPr>
          <a:xfrm>
            <a:off x="311700" y="1143675"/>
            <a:ext cx="8520600" cy="34251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b="1" lang="en"/>
              <a:t>As a:</a:t>
            </a:r>
            <a:br>
              <a:rPr lang="en"/>
            </a:br>
            <a:r>
              <a:rPr lang="en"/>
              <a:t>	user</a:t>
            </a:r>
            <a:endParaRPr/>
          </a:p>
          <a:p>
            <a:pPr indent="-342900" lvl="0" marL="457200" rtl="0" algn="l">
              <a:lnSpc>
                <a:spcPct val="100000"/>
              </a:lnSpc>
              <a:spcBef>
                <a:spcPts val="0"/>
              </a:spcBef>
              <a:spcAft>
                <a:spcPts val="0"/>
              </a:spcAft>
              <a:buSzPts val="1800"/>
              <a:buChar char="●"/>
            </a:pPr>
            <a:r>
              <a:rPr b="1" lang="en"/>
              <a:t>I want to be able to:</a:t>
            </a:r>
            <a:r>
              <a:rPr lang="en"/>
              <a:t> </a:t>
            </a:r>
            <a:br>
              <a:rPr lang="en"/>
            </a:br>
            <a:r>
              <a:rPr lang="en"/>
              <a:t>	Navigate the website</a:t>
            </a:r>
            <a:br>
              <a:rPr lang="en"/>
            </a:br>
            <a:r>
              <a:rPr lang="en"/>
              <a:t>	efficiently</a:t>
            </a:r>
            <a:endParaRPr b="1"/>
          </a:p>
          <a:p>
            <a:pPr indent="-342900" lvl="0" marL="457200" rtl="0" algn="l">
              <a:lnSpc>
                <a:spcPct val="100000"/>
              </a:lnSpc>
              <a:spcBef>
                <a:spcPts val="0"/>
              </a:spcBef>
              <a:spcAft>
                <a:spcPts val="0"/>
              </a:spcAft>
              <a:buSzPts val="1800"/>
              <a:buChar char="●"/>
            </a:pPr>
            <a:r>
              <a:rPr b="1" lang="en"/>
              <a:t>So that:</a:t>
            </a:r>
            <a:br>
              <a:rPr b="1" lang="en"/>
            </a:br>
            <a:r>
              <a:rPr lang="en"/>
              <a:t>	I don’t have to spend </a:t>
            </a:r>
            <a:br>
              <a:rPr lang="en"/>
            </a:br>
            <a:r>
              <a:rPr lang="en"/>
              <a:t>	unnecessary time</a:t>
            </a:r>
            <a:br>
              <a:rPr lang="en"/>
            </a:br>
            <a:r>
              <a:rPr lang="en"/>
              <a:t>	navigating to each</a:t>
            </a:r>
            <a:br>
              <a:rPr lang="en"/>
            </a:br>
            <a:r>
              <a:rPr lang="en"/>
              <a:t>	functionality. </a:t>
            </a:r>
            <a:endParaRPr/>
          </a:p>
        </p:txBody>
      </p:sp>
      <p:pic>
        <p:nvPicPr>
          <p:cNvPr id="119" name="Google Shape;119;p21"/>
          <p:cNvPicPr preferRelativeResize="0"/>
          <p:nvPr/>
        </p:nvPicPr>
        <p:blipFill>
          <a:blip r:embed="rId3">
            <a:alphaModFix/>
          </a:blip>
          <a:stretch>
            <a:fillRect/>
          </a:stretch>
        </p:blipFill>
        <p:spPr>
          <a:xfrm>
            <a:off x="3538500" y="997675"/>
            <a:ext cx="5605502" cy="4145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