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63" r:id="rId3"/>
    <p:sldId id="264" r:id="rId4"/>
    <p:sldId id="266" r:id="rId5"/>
    <p:sldId id="265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DD1D7B-0C3A-42A2-8C92-B94E03567BAF}" v="19" dt="2023-04-15T17:41:1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9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005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9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1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1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82" r:id="rId3"/>
    <p:sldLayoutId id="2147483681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972A6EDB-2635-05FB-B391-280FF1838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3225" y="635848"/>
            <a:ext cx="4524841" cy="3555169"/>
          </a:xfrm>
        </p:spPr>
        <p:txBody>
          <a:bodyPr anchor="ctr">
            <a:normAutofit/>
          </a:bodyPr>
          <a:lstStyle/>
          <a:p>
            <a:r>
              <a:rPr lang="is-IS" dirty="0"/>
              <a:t>Skákgreinir</a:t>
            </a:r>
          </a:p>
        </p:txBody>
      </p:sp>
      <p:sp>
        <p:nvSpPr>
          <p:cNvPr id="3" name="Undirtitill 2">
            <a:extLst>
              <a:ext uri="{FF2B5EF4-FFF2-40B4-BE49-F238E27FC236}">
                <a16:creationId xmlns:a16="http://schemas.microsoft.com/office/drawing/2014/main" id="{AB803761-6DE0-6507-04F7-0ACFEA50E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7363" y="4830717"/>
            <a:ext cx="4520699" cy="937046"/>
          </a:xfrm>
        </p:spPr>
        <p:txBody>
          <a:bodyPr anchor="t">
            <a:normAutofit/>
          </a:bodyPr>
          <a:lstStyle/>
          <a:p>
            <a:r>
              <a:rPr lang="is-IS"/>
              <a:t>Magnús Gunnar Gunnlaugsson</a:t>
            </a:r>
          </a:p>
        </p:txBody>
      </p:sp>
      <p:pic>
        <p:nvPicPr>
          <p:cNvPr id="14" name="Mynd 13">
            <a:extLst>
              <a:ext uri="{FF2B5EF4-FFF2-40B4-BE49-F238E27FC236}">
                <a16:creationId xmlns:a16="http://schemas.microsoft.com/office/drawing/2014/main" id="{992B71E0-97DB-9CBB-0DE9-C4B4F3613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03" y="1173722"/>
            <a:ext cx="4521754" cy="4476535"/>
          </a:xfrm>
          <a:prstGeom prst="rect">
            <a:avLst/>
          </a:prstGeom>
        </p:spPr>
      </p:pic>
      <p:sp>
        <p:nvSpPr>
          <p:cNvPr id="26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4495794"/>
            <a:ext cx="518609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D2ECD-AFD1-4CDC-A480-F7968BEE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6737" y="6047437"/>
            <a:ext cx="51798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BDDCC8-814C-4997-A988-2D871A64A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62600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8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7574C9A8-5E3D-2E10-C276-8F717449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39890" cy="1154711"/>
          </a:xfrm>
        </p:spPr>
        <p:txBody>
          <a:bodyPr>
            <a:normAutofit/>
          </a:bodyPr>
          <a:lstStyle/>
          <a:p>
            <a:r>
              <a:rPr lang="is-IS" dirty="0"/>
              <a:t>Markmið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31E81B49-923D-396C-AE73-164124DFCA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0" t="15349" r="15168" b="16187"/>
          <a:stretch/>
        </p:blipFill>
        <p:spPr>
          <a:xfrm>
            <a:off x="716457" y="2578431"/>
            <a:ext cx="2796702" cy="2796702"/>
          </a:xfrm>
          <a:prstGeom prst="rect">
            <a:avLst/>
          </a:prstGeom>
        </p:spPr>
      </p:pic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94C11821-A0C9-7B8B-D2C3-66A76773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057" y="2391995"/>
            <a:ext cx="5934684" cy="3174788"/>
          </a:xfrm>
        </p:spPr>
        <p:txBody>
          <a:bodyPr anchor="t">
            <a:normAutofit/>
          </a:bodyPr>
          <a:lstStyle/>
          <a:p>
            <a:r>
              <a:rPr lang="is-IS" dirty="0"/>
              <a:t>Tauganet sem getur gefið líkir á sigri, jafntefli og tapi</a:t>
            </a:r>
          </a:p>
          <a:p>
            <a:r>
              <a:rPr lang="is-IS" dirty="0"/>
              <a:t>Tekur inn upplýsingar um:</a:t>
            </a:r>
          </a:p>
          <a:p>
            <a:pPr lvl="1"/>
            <a:r>
              <a:rPr lang="is-IS" dirty="0"/>
              <a:t>Núverandi stöðu á skákborðinu</a:t>
            </a:r>
          </a:p>
          <a:p>
            <a:pPr lvl="1"/>
            <a:r>
              <a:rPr lang="is-IS" dirty="0"/>
              <a:t>Getustig leikmanna (</a:t>
            </a:r>
            <a:r>
              <a:rPr lang="is-IS" dirty="0" err="1"/>
              <a:t>Elo</a:t>
            </a:r>
            <a:r>
              <a:rPr lang="is-IS" dirty="0"/>
              <a:t>)</a:t>
            </a:r>
          </a:p>
          <a:p>
            <a:pPr lvl="1"/>
            <a:r>
              <a:rPr lang="is-IS" dirty="0"/>
              <a:t>Númer leiks</a:t>
            </a:r>
          </a:p>
          <a:p>
            <a:pPr lvl="1"/>
            <a:r>
              <a:rPr lang="is-IS" dirty="0"/>
              <a:t>Mat á stöðunni skv. skáktölvu</a:t>
            </a:r>
          </a:p>
          <a:p>
            <a:pPr lvl="1"/>
            <a:endParaRPr lang="is-IS" dirty="0"/>
          </a:p>
        </p:txBody>
      </p:sp>
      <p:sp>
        <p:nvSpPr>
          <p:cNvPr id="12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245249-2F4C-4F85-AB62-095DBE524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1349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87E167-BA5F-48F8-AEC9-4A527588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48100" y="1905000"/>
            <a:ext cx="0" cy="41372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72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8C9A440F-C6E4-FFAF-951B-95DF4760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Gögn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24A2808A-58B0-3B2E-E1C8-CA2CC6D8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s-IS" dirty="0"/>
              <a:t>Gagnasett:</a:t>
            </a:r>
          </a:p>
          <a:p>
            <a:pPr lvl="1"/>
            <a:r>
              <a:rPr lang="is-IS" dirty="0"/>
              <a:t>20058 skákir, 1212827 leikir</a:t>
            </a:r>
          </a:p>
          <a:p>
            <a:r>
              <a:rPr lang="is-IS" dirty="0"/>
              <a:t>Notuð gögn:</a:t>
            </a:r>
          </a:p>
          <a:p>
            <a:pPr lvl="1"/>
            <a:r>
              <a:rPr lang="is-IS" dirty="0"/>
              <a:t>Innmerki 151274x772</a:t>
            </a:r>
          </a:p>
          <a:p>
            <a:pPr lvl="2"/>
            <a:r>
              <a:rPr lang="is-IS" dirty="0"/>
              <a:t>768 stök fyrir </a:t>
            </a:r>
            <a:r>
              <a:rPr lang="is-IS" dirty="0" err="1"/>
              <a:t>bitboard</a:t>
            </a:r>
            <a:endParaRPr lang="is-IS" dirty="0"/>
          </a:p>
          <a:p>
            <a:pPr lvl="2"/>
            <a:r>
              <a:rPr lang="is-IS" dirty="0"/>
              <a:t>2 stök fyrir </a:t>
            </a:r>
            <a:r>
              <a:rPr lang="is-IS" dirty="0" err="1"/>
              <a:t>Elo</a:t>
            </a:r>
            <a:endParaRPr lang="is-IS" dirty="0"/>
          </a:p>
          <a:p>
            <a:pPr lvl="2"/>
            <a:r>
              <a:rPr lang="is-IS" dirty="0"/>
              <a:t>1 stak fyrir númer núverandi leiks</a:t>
            </a:r>
          </a:p>
          <a:p>
            <a:pPr lvl="2"/>
            <a:r>
              <a:rPr lang="is-IS" dirty="0"/>
              <a:t>1 stak fyrir mat skáktölvu á stöðunni</a:t>
            </a:r>
          </a:p>
          <a:p>
            <a:pPr lvl="1"/>
            <a:r>
              <a:rPr lang="is-IS" dirty="0"/>
              <a:t>Útmerki 151274x1</a:t>
            </a:r>
          </a:p>
          <a:p>
            <a:pPr lvl="2"/>
            <a:r>
              <a:rPr lang="is-IS" dirty="0"/>
              <a:t>0 ef svartur vann, 1 ef hvítur vann, 2 ef jafntefli</a:t>
            </a:r>
          </a:p>
        </p:txBody>
      </p:sp>
      <p:pic>
        <p:nvPicPr>
          <p:cNvPr id="1026" name="Picture 2" descr="Bitboard Board-Definition - Chessprogramming wiki">
            <a:extLst>
              <a:ext uri="{FF2B5EF4-FFF2-40B4-BE49-F238E27FC236}">
                <a16:creationId xmlns:a16="http://schemas.microsoft.com/office/drawing/2014/main" id="{87E9E04F-9DB0-CBC7-5451-5FDF792AF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083" y="2844866"/>
            <a:ext cx="3235182" cy="310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ynd 4">
            <a:extLst>
              <a:ext uri="{FF2B5EF4-FFF2-40B4-BE49-F238E27FC236}">
                <a16:creationId xmlns:a16="http://schemas.microsoft.com/office/drawing/2014/main" id="{042FD854-D37D-7F4E-D89D-6F1F35E4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00" y="422982"/>
            <a:ext cx="6103148" cy="242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D68FD049-897B-DAB8-7F82-D3FF6768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Skoðum tilbúna aðferð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3115BC1D-9ED7-8BEA-0173-55982CC5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Aðferðin </a:t>
            </a:r>
            <a:r>
              <a:rPr lang="is-IS" i="1" dirty="0" err="1"/>
              <a:t>get_wdl_stats</a:t>
            </a:r>
            <a:r>
              <a:rPr lang="is-IS" i="1" dirty="0"/>
              <a:t> </a:t>
            </a:r>
            <a:r>
              <a:rPr lang="is-IS" dirty="0"/>
              <a:t>í </a:t>
            </a:r>
            <a:r>
              <a:rPr lang="is-IS" dirty="0" err="1"/>
              <a:t>Stockfish</a:t>
            </a:r>
            <a:r>
              <a:rPr lang="is-IS" dirty="0"/>
              <a:t> 15 </a:t>
            </a:r>
            <a:r>
              <a:rPr lang="is-IS" dirty="0" err="1"/>
              <a:t>skáktölvuni</a:t>
            </a:r>
            <a:r>
              <a:rPr lang="is-IS" dirty="0"/>
              <a:t>:</a:t>
            </a:r>
          </a:p>
          <a:p>
            <a:pPr lvl="1"/>
            <a:r>
              <a:rPr lang="is-IS" dirty="0"/>
              <a:t>Gaf 39.5% nákvæmni á sigurvegara</a:t>
            </a:r>
          </a:p>
          <a:p>
            <a:r>
              <a:rPr lang="is-IS" dirty="0"/>
              <a:t>Ástæður fyrir svo lélegu mati:</a:t>
            </a:r>
          </a:p>
          <a:p>
            <a:pPr lvl="1"/>
            <a:r>
              <a:rPr lang="is-IS" dirty="0" err="1"/>
              <a:t>G.r.f</a:t>
            </a:r>
            <a:r>
              <a:rPr lang="is-IS" dirty="0"/>
              <a:t>. fullkomnum leik</a:t>
            </a:r>
          </a:p>
          <a:p>
            <a:pPr lvl="1"/>
            <a:r>
              <a:rPr lang="is-IS" dirty="0"/>
              <a:t>Sveiflur í leikjum</a:t>
            </a:r>
          </a:p>
          <a:p>
            <a:pPr lvl="1"/>
            <a:r>
              <a:rPr lang="is-IS" dirty="0"/>
              <a:t>Ofmat á jafntefli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A51378EE-6E63-821D-6427-E093D57F9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13" y="3429000"/>
            <a:ext cx="6393489" cy="2499854"/>
          </a:xfrm>
          <a:prstGeom prst="rect">
            <a:avLst/>
          </a:prstGeom>
        </p:spPr>
      </p:pic>
      <p:pic>
        <p:nvPicPr>
          <p:cNvPr id="15" name="Mynd 14">
            <a:extLst>
              <a:ext uri="{FF2B5EF4-FFF2-40B4-BE49-F238E27FC236}">
                <a16:creationId xmlns:a16="http://schemas.microsoft.com/office/drawing/2014/main" id="{B73AAF17-2644-A63C-0D43-D2880319A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819" y="2596072"/>
            <a:ext cx="5172921" cy="83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6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ill 1">
            <a:extLst>
              <a:ext uri="{FF2B5EF4-FFF2-40B4-BE49-F238E27FC236}">
                <a16:creationId xmlns:a16="http://schemas.microsoft.com/office/drawing/2014/main" id="{17A25979-83B3-A149-2166-C8677474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Aðferðir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9E27BFA1-B997-D5E1-66EC-BCCFD8D3E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Búa til tauganet</a:t>
            </a:r>
          </a:p>
          <a:p>
            <a:r>
              <a:rPr lang="is-IS" dirty="0"/>
              <a:t>Prófa mismunandi stærðir</a:t>
            </a:r>
          </a:p>
          <a:p>
            <a:r>
              <a:rPr lang="is-IS" dirty="0"/>
              <a:t>Skoða prófunarnákvæmni</a:t>
            </a:r>
          </a:p>
        </p:txBody>
      </p:sp>
      <p:pic>
        <p:nvPicPr>
          <p:cNvPr id="5" name="Mynd 4">
            <a:extLst>
              <a:ext uri="{FF2B5EF4-FFF2-40B4-BE49-F238E27FC236}">
                <a16:creationId xmlns:a16="http://schemas.microsoft.com/office/drawing/2014/main" id="{D2D2B374-3214-A883-F70C-1CD1FC15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044" y="2247960"/>
            <a:ext cx="6830081" cy="1834145"/>
          </a:xfrm>
          <a:prstGeom prst="rect">
            <a:avLst/>
          </a:prstGeom>
        </p:spPr>
      </p:pic>
      <p:pic>
        <p:nvPicPr>
          <p:cNvPr id="7" name="Mynd 6">
            <a:extLst>
              <a:ext uri="{FF2B5EF4-FFF2-40B4-BE49-F238E27FC236}">
                <a16:creationId xmlns:a16="http://schemas.microsoft.com/office/drawing/2014/main" id="{D9C93C16-97CF-4077-9D32-0312619CC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88" y="4233866"/>
            <a:ext cx="7337237" cy="151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F8DB2060-BC07-A688-6794-19158519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489000" cy="1128822"/>
          </a:xfrm>
        </p:spPr>
        <p:txBody>
          <a:bodyPr>
            <a:normAutofit/>
          </a:bodyPr>
          <a:lstStyle/>
          <a:p>
            <a:r>
              <a:rPr lang="is-IS" dirty="0"/>
              <a:t>Niðurstöður</a:t>
            </a:r>
          </a:p>
        </p:txBody>
      </p:sp>
      <p:sp>
        <p:nvSpPr>
          <p:cNvPr id="3" name="Staðgengill efnis 2">
            <a:extLst>
              <a:ext uri="{FF2B5EF4-FFF2-40B4-BE49-F238E27FC236}">
                <a16:creationId xmlns:a16="http://schemas.microsoft.com/office/drawing/2014/main" id="{07CE06F2-A40D-C7AC-1D63-C7BE24144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096199"/>
            <a:ext cx="3480354" cy="3747384"/>
          </a:xfrm>
        </p:spPr>
        <p:txBody>
          <a:bodyPr>
            <a:normAutofit/>
          </a:bodyPr>
          <a:lstStyle/>
          <a:p>
            <a:r>
              <a:rPr lang="is-IS" dirty="0"/>
              <a:t>Besta módel</a:t>
            </a:r>
          </a:p>
          <a:p>
            <a:r>
              <a:rPr lang="is-IS" dirty="0"/>
              <a:t>4 lög með stærð:</a:t>
            </a:r>
          </a:p>
          <a:p>
            <a:pPr lvl="1"/>
            <a:r>
              <a:rPr lang="is-IS" dirty="0"/>
              <a:t>3000, 2000, 1000, 500</a:t>
            </a:r>
          </a:p>
          <a:p>
            <a:r>
              <a:rPr lang="is-IS" dirty="0"/>
              <a:t>Prófunarnákvæmni 81.73%</a:t>
            </a:r>
          </a:p>
        </p:txBody>
      </p:sp>
      <p:pic>
        <p:nvPicPr>
          <p:cNvPr id="5" name="Staðgengill efnis 9">
            <a:extLst>
              <a:ext uri="{FF2B5EF4-FFF2-40B4-BE49-F238E27FC236}">
                <a16:creationId xmlns:a16="http://schemas.microsoft.com/office/drawing/2014/main" id="{847679EB-D8FB-A8CC-7B13-13396A1F9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5" r="14188" b="13584"/>
          <a:stretch/>
        </p:blipFill>
        <p:spPr>
          <a:xfrm>
            <a:off x="4862811" y="2033393"/>
            <a:ext cx="4850969" cy="3846580"/>
          </a:xfrm>
          <a:prstGeom prst="rect">
            <a:avLst/>
          </a:prstGeom>
        </p:spPr>
      </p:pic>
      <p:cxnSp>
        <p:nvCxnSpPr>
          <p:cNvPr id="12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497C19-989F-45AC-8DFC-261F364C6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1916952"/>
            <a:ext cx="0" cy="41304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060AD3-5768-4FC8-8FD9-0580733F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1916952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8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8">
            <a:extLst>
              <a:ext uri="{FF2B5EF4-FFF2-40B4-BE49-F238E27FC236}">
                <a16:creationId xmlns:a16="http://schemas.microsoft.com/office/drawing/2014/main" id="{4C793C08-EF4C-422B-A728-6C717C47D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">
            <a:extLst>
              <a:ext uri="{FF2B5EF4-FFF2-40B4-BE49-F238E27FC236}">
                <a16:creationId xmlns:a16="http://schemas.microsoft.com/office/drawing/2014/main" id="{FE825BC6-56A8-46DE-8037-A9A577624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2">
            <a:extLst>
              <a:ext uri="{FF2B5EF4-FFF2-40B4-BE49-F238E27FC236}">
                <a16:creationId xmlns:a16="http://schemas.microsoft.com/office/drawing/2014/main" id="{9EED8031-DD67-43C6-94A0-646636C95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ill 1">
            <a:extLst>
              <a:ext uri="{FF2B5EF4-FFF2-40B4-BE49-F238E27FC236}">
                <a16:creationId xmlns:a16="http://schemas.microsoft.com/office/drawing/2014/main" id="{3DD82057-861B-1517-27B3-50EC2164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63959"/>
            <a:ext cx="8924075" cy="39922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/>
              <a:t>Takk</a:t>
            </a:r>
            <a:r>
              <a:rPr lang="en-US" sz="5400" dirty="0"/>
              <a:t> </a:t>
            </a:r>
            <a:r>
              <a:rPr lang="en-US" sz="5400" dirty="0" err="1"/>
              <a:t>fyrir</a:t>
            </a:r>
            <a:endParaRPr lang="en-US" sz="5400" dirty="0"/>
          </a:p>
        </p:txBody>
      </p:sp>
      <p:cxnSp>
        <p:nvCxnSpPr>
          <p:cNvPr id="39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22">
            <a:extLst>
              <a:ext uri="{FF2B5EF4-FFF2-40B4-BE49-F238E27FC236}">
                <a16:creationId xmlns:a16="http://schemas.microsoft.com/office/drawing/2014/main" id="{CFE998C6-4F9C-49A7-B627-4D80AF938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991100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1997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156</Words>
  <Application>Microsoft Office PowerPoint</Application>
  <PresentationFormat>Víðskjár</PresentationFormat>
  <Paragraphs>37</Paragraphs>
  <Slides>7</Slides>
  <Notes>0</Notes>
  <HiddenSlides>0</HiddenSlides>
  <MMClips>0</MMClips>
  <ScaleCrop>false</ScaleCrop>
  <HeadingPairs>
    <vt:vector size="6" baseType="variant">
      <vt:variant>
        <vt:lpstr>Notaðar leturgerðir</vt:lpstr>
      </vt:variant>
      <vt:variant>
        <vt:i4>3</vt:i4>
      </vt:variant>
      <vt:variant>
        <vt:lpstr>Þema</vt:lpstr>
      </vt:variant>
      <vt:variant>
        <vt:i4>1</vt:i4>
      </vt:variant>
      <vt:variant>
        <vt:lpstr>Skyggnutitlar</vt:lpstr>
      </vt:variant>
      <vt:variant>
        <vt:i4>7</vt:i4>
      </vt:variant>
    </vt:vector>
  </HeadingPairs>
  <TitlesOfParts>
    <vt:vector size="11" baseType="lpstr">
      <vt:lpstr>Arial</vt:lpstr>
      <vt:lpstr>Elephant</vt:lpstr>
      <vt:lpstr>Univers Condensed</vt:lpstr>
      <vt:lpstr>MimeoVTI</vt:lpstr>
      <vt:lpstr>Skákgreinir</vt:lpstr>
      <vt:lpstr>Markmið</vt:lpstr>
      <vt:lpstr>Gögn</vt:lpstr>
      <vt:lpstr>Skoðum tilbúna aðferð</vt:lpstr>
      <vt:lpstr>Aðferðir</vt:lpstr>
      <vt:lpstr>Niðurstöður</vt:lpstr>
      <vt:lpstr>Takk fyrir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Magnús Gunnlaugsson</dc:creator>
  <cp:lastModifiedBy>Magnús Gunnar Gunnlaugsson - HI</cp:lastModifiedBy>
  <cp:revision>12</cp:revision>
  <dcterms:created xsi:type="dcterms:W3CDTF">2023-04-15T17:40:44Z</dcterms:created>
  <dcterms:modified xsi:type="dcterms:W3CDTF">2023-04-16T20:51:31Z</dcterms:modified>
</cp:coreProperties>
</file>