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7" r:id="rId2"/>
    <p:sldId id="263" r:id="rId3"/>
    <p:sldId id="264" r:id="rId4"/>
    <p:sldId id="266" r:id="rId5"/>
    <p:sldId id="265" r:id="rId6"/>
    <p:sldId id="26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DD1D7B-0C3A-42A2-8C92-B94E03567BAF}" v="19" dt="2023-04-15T17:41:14.578"/>
    <p1510:client id="{EC9F22A1-3199-1450-FA6C-BE5B2DD5E987}" v="114" dt="2023-04-18T23:21:08.0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1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00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9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71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01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682" r:id="rId3"/>
    <p:sldLayoutId id="2147483681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ill 1">
            <a:extLst>
              <a:ext uri="{FF2B5EF4-FFF2-40B4-BE49-F238E27FC236}">
                <a16:creationId xmlns:a16="http://schemas.microsoft.com/office/drawing/2014/main" id="{972A6EDB-2635-05FB-B391-280FF1838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3225" y="635848"/>
            <a:ext cx="4524841" cy="3555169"/>
          </a:xfrm>
        </p:spPr>
        <p:txBody>
          <a:bodyPr anchor="ctr">
            <a:normAutofit/>
          </a:bodyPr>
          <a:lstStyle/>
          <a:p>
            <a:r>
              <a:rPr lang="is-IS" dirty="0"/>
              <a:t>Skákgreinir</a:t>
            </a:r>
          </a:p>
        </p:txBody>
      </p:sp>
      <p:sp>
        <p:nvSpPr>
          <p:cNvPr id="3" name="Undirtitill 2">
            <a:extLst>
              <a:ext uri="{FF2B5EF4-FFF2-40B4-BE49-F238E27FC236}">
                <a16:creationId xmlns:a16="http://schemas.microsoft.com/office/drawing/2014/main" id="{AB803761-6DE0-6507-04F7-0ACFEA50E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7363" y="4830717"/>
            <a:ext cx="4520699" cy="937046"/>
          </a:xfrm>
        </p:spPr>
        <p:txBody>
          <a:bodyPr anchor="t">
            <a:normAutofit/>
          </a:bodyPr>
          <a:lstStyle/>
          <a:p>
            <a:r>
              <a:rPr lang="is-IS"/>
              <a:t>Magnús Gunnar Gunnlaugsson</a:t>
            </a:r>
          </a:p>
        </p:txBody>
      </p:sp>
      <p:pic>
        <p:nvPicPr>
          <p:cNvPr id="14" name="Mynd 13">
            <a:extLst>
              <a:ext uri="{FF2B5EF4-FFF2-40B4-BE49-F238E27FC236}">
                <a16:creationId xmlns:a16="http://schemas.microsoft.com/office/drawing/2014/main" id="{992B71E0-97DB-9CBB-0DE9-C4B4F3613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03" y="1173722"/>
            <a:ext cx="4521754" cy="4476535"/>
          </a:xfrm>
          <a:prstGeom prst="rect">
            <a:avLst/>
          </a:prstGeom>
        </p:spPr>
      </p:pic>
      <p:sp>
        <p:nvSpPr>
          <p:cNvPr id="26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BDB03F3-936C-4FC9-8A4E-9ADA66A98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2600" y="4495794"/>
            <a:ext cx="518609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A4D2ECD-AFD1-4CDC-A480-F7968BEEB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6737" y="6047437"/>
            <a:ext cx="517989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8BDDCC8-814C-4997-A988-2D871A64A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2600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987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ill 1">
            <a:extLst>
              <a:ext uri="{FF2B5EF4-FFF2-40B4-BE49-F238E27FC236}">
                <a16:creationId xmlns:a16="http://schemas.microsoft.com/office/drawing/2014/main" id="{7574C9A8-5E3D-2E10-C276-8F717449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39890" cy="1154711"/>
          </a:xfrm>
        </p:spPr>
        <p:txBody>
          <a:bodyPr>
            <a:normAutofit/>
          </a:bodyPr>
          <a:lstStyle/>
          <a:p>
            <a:r>
              <a:rPr lang="is-IS" dirty="0"/>
              <a:t>Markmið</a:t>
            </a:r>
          </a:p>
        </p:txBody>
      </p:sp>
      <p:pic>
        <p:nvPicPr>
          <p:cNvPr id="5" name="Mynd 4">
            <a:extLst>
              <a:ext uri="{FF2B5EF4-FFF2-40B4-BE49-F238E27FC236}">
                <a16:creationId xmlns:a16="http://schemas.microsoft.com/office/drawing/2014/main" id="{31E81B49-923D-396C-AE73-164124DFCA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0" t="15349" r="15168" b="16187"/>
          <a:stretch/>
        </p:blipFill>
        <p:spPr>
          <a:xfrm>
            <a:off x="716457" y="2578431"/>
            <a:ext cx="2796702" cy="2796702"/>
          </a:xfrm>
          <a:prstGeom prst="rect">
            <a:avLst/>
          </a:prstGeom>
        </p:spPr>
      </p:pic>
      <p:sp>
        <p:nvSpPr>
          <p:cNvPr id="3" name="Staðgengill efnis 2">
            <a:extLst>
              <a:ext uri="{FF2B5EF4-FFF2-40B4-BE49-F238E27FC236}">
                <a16:creationId xmlns:a16="http://schemas.microsoft.com/office/drawing/2014/main" id="{94C11821-A0C9-7B8B-D2C3-66A767738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057" y="2391995"/>
            <a:ext cx="5934684" cy="3174788"/>
          </a:xfrm>
        </p:spPr>
        <p:txBody>
          <a:bodyPr anchor="t">
            <a:normAutofit/>
          </a:bodyPr>
          <a:lstStyle/>
          <a:p>
            <a:r>
              <a:rPr lang="is-IS" dirty="0"/>
              <a:t>Tauganet sem getur gefið líkur á sigri, jafntefli og tapi fyrir gefna stöðu á taflborði</a:t>
            </a:r>
          </a:p>
          <a:p>
            <a:r>
              <a:rPr lang="is-IS" dirty="0"/>
              <a:t>Tekur inn upplýsingar um:</a:t>
            </a:r>
          </a:p>
          <a:p>
            <a:pPr lvl="1"/>
            <a:r>
              <a:rPr lang="is-IS" dirty="0"/>
              <a:t>Núverandi stöðu á skákborðinu</a:t>
            </a:r>
          </a:p>
          <a:p>
            <a:pPr lvl="1"/>
            <a:r>
              <a:rPr lang="is-IS" dirty="0"/>
              <a:t>Getustig leikmanna (</a:t>
            </a:r>
            <a:r>
              <a:rPr lang="is-IS" dirty="0" err="1"/>
              <a:t>Elo</a:t>
            </a:r>
            <a:r>
              <a:rPr lang="is-IS" dirty="0"/>
              <a:t>)</a:t>
            </a:r>
          </a:p>
          <a:p>
            <a:pPr lvl="1"/>
            <a:r>
              <a:rPr lang="is-IS" dirty="0"/>
              <a:t>Númer leiks</a:t>
            </a:r>
          </a:p>
          <a:p>
            <a:pPr lvl="1"/>
            <a:r>
              <a:rPr lang="is-IS" dirty="0"/>
              <a:t>Mat á stöðunni skv. skáktölvu</a:t>
            </a:r>
          </a:p>
          <a:p>
            <a:pPr lvl="1"/>
            <a:endParaRPr lang="is-IS" dirty="0"/>
          </a:p>
        </p:txBody>
      </p:sp>
      <p:sp>
        <p:nvSpPr>
          <p:cNvPr id="12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245249-2F4C-4F85-AB62-095DBE524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11349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87E167-BA5F-48F8-AEC9-4A5275888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48100" y="1905000"/>
            <a:ext cx="0" cy="4137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72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ill 1">
            <a:extLst>
              <a:ext uri="{FF2B5EF4-FFF2-40B4-BE49-F238E27FC236}">
                <a16:creationId xmlns:a16="http://schemas.microsoft.com/office/drawing/2014/main" id="{8C9A440F-C6E4-FFAF-951B-95DF4760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Gögn</a:t>
            </a:r>
          </a:p>
        </p:txBody>
      </p:sp>
      <p:sp>
        <p:nvSpPr>
          <p:cNvPr id="3" name="Staðgengill efnis 2">
            <a:extLst>
              <a:ext uri="{FF2B5EF4-FFF2-40B4-BE49-F238E27FC236}">
                <a16:creationId xmlns:a16="http://schemas.microsoft.com/office/drawing/2014/main" id="{24A2808A-58B0-3B2E-E1C8-CA2CC6D87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is-IS" dirty="0"/>
              <a:t>Gagnasett:</a:t>
            </a:r>
          </a:p>
          <a:p>
            <a:pPr lvl="1"/>
            <a:r>
              <a:rPr lang="is-IS" dirty="0"/>
              <a:t>20058 skákir, 1212827 stöður</a:t>
            </a:r>
          </a:p>
          <a:p>
            <a:r>
              <a:rPr lang="is-IS" dirty="0"/>
              <a:t>Notuð gögn:</a:t>
            </a:r>
          </a:p>
          <a:p>
            <a:pPr lvl="1"/>
            <a:r>
              <a:rPr lang="is-IS" dirty="0"/>
              <a:t>Innmerki 151274x772</a:t>
            </a:r>
          </a:p>
          <a:p>
            <a:pPr lvl="2"/>
            <a:r>
              <a:rPr lang="is-IS" dirty="0"/>
              <a:t>768 stök fyrir </a:t>
            </a:r>
            <a:r>
              <a:rPr lang="is-IS" dirty="0" err="1"/>
              <a:t>bitboard</a:t>
            </a:r>
            <a:endParaRPr lang="is-IS" dirty="0"/>
          </a:p>
          <a:p>
            <a:pPr lvl="2"/>
            <a:r>
              <a:rPr lang="is-IS" dirty="0"/>
              <a:t>2 stök fyrir </a:t>
            </a:r>
            <a:r>
              <a:rPr lang="is-IS" dirty="0" err="1"/>
              <a:t>Elo</a:t>
            </a:r>
            <a:endParaRPr lang="is-IS" dirty="0"/>
          </a:p>
          <a:p>
            <a:pPr lvl="2"/>
            <a:r>
              <a:rPr lang="is-IS" dirty="0"/>
              <a:t>1 stak fyrir númer núverandi leiks</a:t>
            </a:r>
          </a:p>
          <a:p>
            <a:pPr lvl="2"/>
            <a:r>
              <a:rPr lang="is-IS" dirty="0"/>
              <a:t>1 stak fyrir mat skáktölvu á stöðunni</a:t>
            </a:r>
          </a:p>
          <a:p>
            <a:pPr lvl="1"/>
            <a:r>
              <a:rPr lang="is-IS" dirty="0"/>
              <a:t>Útmerki 151274x1</a:t>
            </a:r>
          </a:p>
          <a:p>
            <a:pPr lvl="2"/>
            <a:r>
              <a:rPr lang="is-IS" dirty="0"/>
              <a:t>0 ef svartur vann, 1 ef hvítur vann, 2 ef jafntefli</a:t>
            </a:r>
          </a:p>
        </p:txBody>
      </p:sp>
      <p:pic>
        <p:nvPicPr>
          <p:cNvPr id="1026" name="Picture 2" descr="Bitboard Board-Definition - Chessprogramming wiki">
            <a:extLst>
              <a:ext uri="{FF2B5EF4-FFF2-40B4-BE49-F238E27FC236}">
                <a16:creationId xmlns:a16="http://schemas.microsoft.com/office/drawing/2014/main" id="{87E9E04F-9DB0-CBC7-5451-5FDF792AF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083" y="2844866"/>
            <a:ext cx="3235182" cy="310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Mynd 4">
            <a:extLst>
              <a:ext uri="{FF2B5EF4-FFF2-40B4-BE49-F238E27FC236}">
                <a16:creationId xmlns:a16="http://schemas.microsoft.com/office/drawing/2014/main" id="{042FD854-D37D-7F4E-D89D-6F1F35E4E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100" y="422982"/>
            <a:ext cx="6103148" cy="242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24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ill 1">
            <a:extLst>
              <a:ext uri="{FF2B5EF4-FFF2-40B4-BE49-F238E27FC236}">
                <a16:creationId xmlns:a16="http://schemas.microsoft.com/office/drawing/2014/main" id="{D68FD049-897B-DAB8-7F82-D3FF6768E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Skoðum tilbúna aðferð</a:t>
            </a:r>
          </a:p>
        </p:txBody>
      </p:sp>
      <p:sp>
        <p:nvSpPr>
          <p:cNvPr id="3" name="Staðgengill efnis 2">
            <a:extLst>
              <a:ext uri="{FF2B5EF4-FFF2-40B4-BE49-F238E27FC236}">
                <a16:creationId xmlns:a16="http://schemas.microsoft.com/office/drawing/2014/main" id="{3115BC1D-9ED7-8BEA-0173-55982CC51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Aðferðin </a:t>
            </a:r>
            <a:r>
              <a:rPr lang="is-IS" i="1" dirty="0" err="1"/>
              <a:t>get_wdl_stats</a:t>
            </a:r>
            <a:r>
              <a:rPr lang="is-IS" i="1" dirty="0"/>
              <a:t> </a:t>
            </a:r>
            <a:r>
              <a:rPr lang="is-IS" dirty="0"/>
              <a:t>í </a:t>
            </a:r>
            <a:r>
              <a:rPr lang="is-IS" dirty="0" err="1"/>
              <a:t>Stockfish</a:t>
            </a:r>
            <a:r>
              <a:rPr lang="is-IS" dirty="0"/>
              <a:t> 15 </a:t>
            </a:r>
            <a:r>
              <a:rPr lang="is-IS" dirty="0" err="1"/>
              <a:t>skáktölvuni</a:t>
            </a:r>
            <a:r>
              <a:rPr lang="is-IS" dirty="0"/>
              <a:t>:</a:t>
            </a:r>
          </a:p>
          <a:p>
            <a:pPr lvl="1"/>
            <a:r>
              <a:rPr lang="is-IS" dirty="0"/>
              <a:t>Gaf 39.5% nákvæmni á sigurvegara</a:t>
            </a:r>
          </a:p>
          <a:p>
            <a:r>
              <a:rPr lang="is-IS" dirty="0"/>
              <a:t>Ástæður fyrir svo lélegu mati:</a:t>
            </a:r>
          </a:p>
          <a:p>
            <a:pPr lvl="1"/>
            <a:r>
              <a:rPr lang="is-IS" dirty="0" err="1"/>
              <a:t>G.r.f</a:t>
            </a:r>
            <a:r>
              <a:rPr lang="is-IS" dirty="0"/>
              <a:t>. fullkomnum leik</a:t>
            </a:r>
          </a:p>
          <a:p>
            <a:pPr lvl="1"/>
            <a:r>
              <a:rPr lang="is-IS" dirty="0"/>
              <a:t>Sveiflur í leikjum</a:t>
            </a:r>
          </a:p>
          <a:p>
            <a:pPr lvl="1"/>
            <a:r>
              <a:rPr lang="is-IS" dirty="0"/>
              <a:t>Ofmat á jafntefli</a:t>
            </a:r>
          </a:p>
        </p:txBody>
      </p:sp>
      <p:pic>
        <p:nvPicPr>
          <p:cNvPr id="5" name="Mynd 4">
            <a:extLst>
              <a:ext uri="{FF2B5EF4-FFF2-40B4-BE49-F238E27FC236}">
                <a16:creationId xmlns:a16="http://schemas.microsoft.com/office/drawing/2014/main" id="{A51378EE-6E63-821D-6427-E093D57F9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813" y="3429000"/>
            <a:ext cx="6393489" cy="2499854"/>
          </a:xfrm>
          <a:prstGeom prst="rect">
            <a:avLst/>
          </a:prstGeom>
        </p:spPr>
      </p:pic>
      <p:pic>
        <p:nvPicPr>
          <p:cNvPr id="15" name="Mynd 14">
            <a:extLst>
              <a:ext uri="{FF2B5EF4-FFF2-40B4-BE49-F238E27FC236}">
                <a16:creationId xmlns:a16="http://schemas.microsoft.com/office/drawing/2014/main" id="{B73AAF17-2644-A63C-0D43-D2880319A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819" y="2596072"/>
            <a:ext cx="5172921" cy="83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6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ill 1">
            <a:extLst>
              <a:ext uri="{FF2B5EF4-FFF2-40B4-BE49-F238E27FC236}">
                <a16:creationId xmlns:a16="http://schemas.microsoft.com/office/drawing/2014/main" id="{17A25979-83B3-A149-2166-C8677474A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Aðferðir</a:t>
            </a:r>
          </a:p>
        </p:txBody>
      </p:sp>
      <p:sp>
        <p:nvSpPr>
          <p:cNvPr id="3" name="Staðgengill efnis 2">
            <a:extLst>
              <a:ext uri="{FF2B5EF4-FFF2-40B4-BE49-F238E27FC236}">
                <a16:creationId xmlns:a16="http://schemas.microsoft.com/office/drawing/2014/main" id="{9E27BFA1-B997-D5E1-66EC-BCCFD8D3E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Búa til tauganet</a:t>
            </a:r>
          </a:p>
          <a:p>
            <a:r>
              <a:rPr lang="is-IS" dirty="0"/>
              <a:t>Prófa mismunandi stærðir</a:t>
            </a:r>
          </a:p>
          <a:p>
            <a:r>
              <a:rPr lang="is-IS" dirty="0"/>
              <a:t>Skoða prófunarnákvæmni</a:t>
            </a:r>
          </a:p>
        </p:txBody>
      </p:sp>
      <p:pic>
        <p:nvPicPr>
          <p:cNvPr id="5" name="Mynd 4">
            <a:extLst>
              <a:ext uri="{FF2B5EF4-FFF2-40B4-BE49-F238E27FC236}">
                <a16:creationId xmlns:a16="http://schemas.microsoft.com/office/drawing/2014/main" id="{D2D2B374-3214-A883-F70C-1CD1FC159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044" y="2247960"/>
            <a:ext cx="6830081" cy="1834145"/>
          </a:xfrm>
          <a:prstGeom prst="rect">
            <a:avLst/>
          </a:prstGeom>
        </p:spPr>
      </p:pic>
      <p:pic>
        <p:nvPicPr>
          <p:cNvPr id="7" name="Mynd 6">
            <a:extLst>
              <a:ext uri="{FF2B5EF4-FFF2-40B4-BE49-F238E27FC236}">
                <a16:creationId xmlns:a16="http://schemas.microsoft.com/office/drawing/2014/main" id="{D9C93C16-97CF-4077-9D32-0312619CC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888" y="4233866"/>
            <a:ext cx="7337237" cy="151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657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ain Frame">
            <a:extLst>
              <a:ext uri="{FF2B5EF4-FFF2-40B4-BE49-F238E27FC236}">
                <a16:creationId xmlns:a16="http://schemas.microsoft.com/office/drawing/2014/main" id="{60B98957-D5C0-4FFC-8987-C5D8A06FD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60546" y="334928"/>
            <a:ext cx="6263710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ill 1">
            <a:extLst>
              <a:ext uri="{FF2B5EF4-FFF2-40B4-BE49-F238E27FC236}">
                <a16:creationId xmlns:a16="http://schemas.microsoft.com/office/drawing/2014/main" id="{F8DB2060-BC07-A688-6794-19158519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024" y="552782"/>
            <a:ext cx="4423224" cy="1643663"/>
          </a:xfrm>
        </p:spPr>
        <p:txBody>
          <a:bodyPr>
            <a:normAutofit/>
          </a:bodyPr>
          <a:lstStyle/>
          <a:p>
            <a:r>
              <a:rPr lang="is-IS" dirty="0"/>
              <a:t>Niðurstöður</a:t>
            </a:r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326AB511-62F6-723B-8D91-9815432F5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44" y="3992675"/>
            <a:ext cx="5357119" cy="2061316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B123B9E-16C1-47FC-BA6E-0B62BE4F2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2133" y="2400300"/>
            <a:ext cx="51865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taðgengill efnis 9">
            <a:extLst>
              <a:ext uri="{FF2B5EF4-FFF2-40B4-BE49-F238E27FC236}">
                <a16:creationId xmlns:a16="http://schemas.microsoft.com/office/drawing/2014/main" id="{847679EB-D8FB-A8CC-7B13-13396A1F94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85" r="14188" b="13584"/>
          <a:stretch/>
        </p:blipFill>
        <p:spPr>
          <a:xfrm>
            <a:off x="857191" y="552450"/>
            <a:ext cx="3901975" cy="3094074"/>
          </a:xfrm>
          <a:prstGeom prst="rect">
            <a:avLst/>
          </a:prstGeom>
        </p:spPr>
      </p:pic>
      <p:sp>
        <p:nvSpPr>
          <p:cNvPr id="3" name="Staðgengill efnis 2">
            <a:extLst>
              <a:ext uri="{FF2B5EF4-FFF2-40B4-BE49-F238E27FC236}">
                <a16:creationId xmlns:a16="http://schemas.microsoft.com/office/drawing/2014/main" id="{07CE06F2-A40D-C7AC-1D63-C7BE24144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024" y="2735229"/>
            <a:ext cx="4423224" cy="31083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s-IS" dirty="0"/>
              <a:t>Besta módel hefur:</a:t>
            </a:r>
          </a:p>
          <a:p>
            <a:pPr lvl="1"/>
            <a:r>
              <a:rPr lang="is-IS" dirty="0"/>
              <a:t>4 lög með stærð:</a:t>
            </a:r>
          </a:p>
          <a:p>
            <a:pPr lvl="2"/>
            <a:r>
              <a:rPr lang="is-IS" dirty="0"/>
              <a:t>3000, 2000, 1000, 500</a:t>
            </a:r>
          </a:p>
          <a:p>
            <a:pPr lvl="1"/>
            <a:r>
              <a:rPr lang="is-IS" dirty="0"/>
              <a:t>Prófunarnákvæmni 81.73%</a:t>
            </a:r>
          </a:p>
          <a:p>
            <a:r>
              <a:rPr lang="is-IS" dirty="0"/>
              <a:t>Hentar betur en </a:t>
            </a:r>
            <a:r>
              <a:rPr lang="is-IS" i="1" dirty="0" err="1"/>
              <a:t>get_wdl_stats</a:t>
            </a:r>
            <a:r>
              <a:rPr lang="is-IS" i="1" dirty="0"/>
              <a:t>  </a:t>
            </a:r>
            <a:r>
              <a:rPr lang="is-IS" dirty="0"/>
              <a:t>til að spá fyrir um raunverulegan sigurvegara fyrir meðalgóða leikmenn</a:t>
            </a:r>
          </a:p>
        </p:txBody>
      </p:sp>
      <p:cxnSp>
        <p:nvCxnSpPr>
          <p:cNvPr id="33" name="Main Horizontal Connector">
            <a:extLst>
              <a:ext uri="{FF2B5EF4-FFF2-40B4-BE49-F238E27FC236}">
                <a16:creationId xmlns:a16="http://schemas.microsoft.com/office/drawing/2014/main" id="{51DA9589-40B0-4B65-A035-81057865F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0546" y="6047437"/>
            <a:ext cx="51881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856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8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0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2">
            <a:extLst>
              <a:ext uri="{FF2B5EF4-FFF2-40B4-BE49-F238E27FC236}">
                <a16:creationId xmlns:a16="http://schemas.microsoft.com/office/drawing/2014/main" id="{9EED8031-DD67-43C6-94A0-64663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ill 1">
            <a:extLst>
              <a:ext uri="{FF2B5EF4-FFF2-40B4-BE49-F238E27FC236}">
                <a16:creationId xmlns:a16="http://schemas.microsoft.com/office/drawing/2014/main" id="{3DD82057-861B-1517-27B3-50EC2164D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63959"/>
            <a:ext cx="8924075" cy="39922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Takk</a:t>
            </a:r>
            <a:r>
              <a:rPr lang="en-US" sz="5400" dirty="0"/>
              <a:t> </a:t>
            </a:r>
            <a:r>
              <a:rPr lang="en-US" sz="5400" dirty="0" err="1"/>
              <a:t>fyrir</a:t>
            </a:r>
            <a:endParaRPr lang="en-US" sz="5400" dirty="0"/>
          </a:p>
        </p:txBody>
      </p:sp>
      <p:cxnSp>
        <p:nvCxnSpPr>
          <p:cNvPr id="39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22">
            <a:extLst>
              <a:ext uri="{FF2B5EF4-FFF2-40B4-BE49-F238E27FC236}">
                <a16:creationId xmlns:a16="http://schemas.microsoft.com/office/drawing/2014/main" id="{CFE998C6-4F9C-49A7-B627-4D80AF938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4991100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19977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Mimeo">
      <a:dk1>
        <a:sysClr val="windowText" lastClr="000000"/>
      </a:dk1>
      <a:lt1>
        <a:sysClr val="window" lastClr="FFFFFF"/>
      </a:lt1>
      <a:dk2>
        <a:srgbClr val="011E31"/>
      </a:dk2>
      <a:lt2>
        <a:srgbClr val="FDF3E6"/>
      </a:lt2>
      <a:accent1>
        <a:srgbClr val="005E9E"/>
      </a:accent1>
      <a:accent2>
        <a:srgbClr val="38998D"/>
      </a:accent2>
      <a:accent3>
        <a:srgbClr val="EF8683"/>
      </a:accent3>
      <a:accent4>
        <a:srgbClr val="F04E28"/>
      </a:accent4>
      <a:accent5>
        <a:srgbClr val="DD992C"/>
      </a:accent5>
      <a:accent6>
        <a:srgbClr val="136E65"/>
      </a:accent6>
      <a:hlink>
        <a:srgbClr val="38998D"/>
      </a:hlink>
      <a:folHlink>
        <a:srgbClr val="F04E28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</TotalTime>
  <Words>156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MimeoVTI</vt:lpstr>
      <vt:lpstr>Skákgreinir</vt:lpstr>
      <vt:lpstr>Markmið</vt:lpstr>
      <vt:lpstr>Gögn</vt:lpstr>
      <vt:lpstr>Skoðum tilbúna aðferð</vt:lpstr>
      <vt:lpstr>Aðferðir</vt:lpstr>
      <vt:lpstr>Niðurstöður</vt:lpstr>
      <vt:lpstr>Takk fyrir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Magnús Gunnlaugsson</dc:creator>
  <cp:lastModifiedBy>Magnús Gunnar Gunnlaugsson - HI</cp:lastModifiedBy>
  <cp:revision>52</cp:revision>
  <dcterms:created xsi:type="dcterms:W3CDTF">2023-04-15T17:40:44Z</dcterms:created>
  <dcterms:modified xsi:type="dcterms:W3CDTF">2023-04-18T23:33:10Z</dcterms:modified>
</cp:coreProperties>
</file>