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2" r:id="rId5"/>
    <p:sldId id="263" r:id="rId6"/>
    <p:sldId id="265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76" autoAdjust="0"/>
  </p:normalViewPr>
  <p:slideViewPr>
    <p:cSldViewPr showGuides="1">
      <p:cViewPr varScale="1">
        <p:scale>
          <a:sx n="210" d="100"/>
          <a:sy n="210" d="100"/>
        </p:scale>
        <p:origin x="432" y="168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995AD1-3A79-B135-8BAC-EEDF58DB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17.01.2024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6F7D5EC-45CF-C86B-85A1-19CF67280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400" dirty="0"/>
              <a:t>Data Mining Projekt – „Dataset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estimation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obesity</a:t>
            </a:r>
            <a:r>
              <a:rPr lang="de-DE" sz="2400" dirty="0"/>
              <a:t> </a:t>
            </a:r>
            <a:r>
              <a:rPr lang="de-DE" sz="2400" dirty="0" err="1"/>
              <a:t>levels</a:t>
            </a:r>
            <a:r>
              <a:rPr lang="de-DE" sz="2400" dirty="0"/>
              <a:t> </a:t>
            </a:r>
            <a:r>
              <a:rPr lang="de-DE" sz="2400" dirty="0" err="1"/>
              <a:t>based</a:t>
            </a:r>
            <a:r>
              <a:rPr lang="de-DE" sz="2400" dirty="0"/>
              <a:t> on </a:t>
            </a:r>
            <a:r>
              <a:rPr lang="de-DE" sz="2400" dirty="0" err="1"/>
              <a:t>eating</a:t>
            </a:r>
            <a:r>
              <a:rPr lang="de-DE" sz="2400" dirty="0"/>
              <a:t> </a:t>
            </a:r>
            <a:r>
              <a:rPr lang="de-DE" sz="2400" dirty="0" err="1"/>
              <a:t>habits</a:t>
            </a:r>
            <a:r>
              <a:rPr lang="de-DE" sz="2400" dirty="0"/>
              <a:t> and </a:t>
            </a:r>
            <a:r>
              <a:rPr lang="de-DE" sz="2400" dirty="0" err="1"/>
              <a:t>physical</a:t>
            </a:r>
            <a:r>
              <a:rPr lang="de-DE" sz="2400" dirty="0"/>
              <a:t> </a:t>
            </a:r>
            <a:r>
              <a:rPr lang="de-DE" sz="2400" dirty="0" err="1"/>
              <a:t>condition</a:t>
            </a:r>
            <a:r>
              <a:rPr lang="de-DE" sz="2400" dirty="0"/>
              <a:t> in </a:t>
            </a:r>
            <a:r>
              <a:rPr lang="de-DE" sz="2400" dirty="0" err="1"/>
              <a:t>individuals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Colombia, Peru and Mexico“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0F65749-C0B9-F58F-8ECE-69B531340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74" y="3507854"/>
            <a:ext cx="7774632" cy="441905"/>
          </a:xfrm>
        </p:spPr>
        <p:txBody>
          <a:bodyPr/>
          <a:lstStyle/>
          <a:p>
            <a:pPr algn="r"/>
            <a:r>
              <a:rPr lang="de-DE" dirty="0"/>
              <a:t>Magnus Jachnik</a:t>
            </a:r>
          </a:p>
        </p:txBody>
      </p:sp>
    </p:spTree>
    <p:extLst>
      <p:ext uri="{BB962C8B-B14F-4D97-AF65-F5344CB8AC3E}">
        <p14:creationId xmlns:p14="http://schemas.microsoft.com/office/powerpoint/2010/main" val="94617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1AA54E-E983-16AD-420E-A2CF2E84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17.01.2024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89CF0B-EC13-F544-E846-0CE0F789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51A7BA-C354-8A21-6D36-EA0079E4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99" y="1069295"/>
            <a:ext cx="7966409" cy="32306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Akzeptable Genauigkeiten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Keine Verbesserung der Ergebnisse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Interessante Ansätze für weitere Untersuchungen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Erfolgreiche Anwendung der Data Mining Verfahren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167595-B2EB-560B-BA14-A237A6787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4C62C1-BD94-54F0-FAD7-DBE6BA3C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600" dirty="0"/>
              <a:t>Einteilung in BMI-Klassen anhand Gewohnheiten</a:t>
            </a:r>
          </a:p>
        </p:txBody>
      </p:sp>
    </p:spTree>
    <p:extLst>
      <p:ext uri="{BB962C8B-B14F-4D97-AF65-F5344CB8AC3E}">
        <p14:creationId xmlns:p14="http://schemas.microsoft.com/office/powerpoint/2010/main" val="71295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1AA54E-E983-16AD-420E-A2CF2E84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17.01.2024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89CF0B-EC13-F544-E846-0CE0F789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51A7BA-C354-8A21-6D36-EA0079E4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99" y="1069295"/>
            <a:ext cx="7966409" cy="3230647"/>
          </a:xfrm>
        </p:spPr>
        <p:txBody>
          <a:bodyPr>
            <a:normAutofit/>
          </a:bodyPr>
          <a:lstStyle/>
          <a:p>
            <a:r>
              <a:rPr lang="de-DE" sz="1050" dirty="0"/>
              <a:t>De la </a:t>
            </a:r>
            <a:r>
              <a:rPr lang="de-DE" sz="1050" dirty="0" err="1"/>
              <a:t>Hoz</a:t>
            </a:r>
            <a:r>
              <a:rPr lang="de-DE" sz="1050" dirty="0"/>
              <a:t> </a:t>
            </a:r>
            <a:r>
              <a:rPr lang="de-DE" sz="1050" dirty="0" err="1"/>
              <a:t>Manotas</a:t>
            </a:r>
            <a:r>
              <a:rPr lang="de-DE" sz="1050" dirty="0"/>
              <a:t>, A., Mendoza </a:t>
            </a:r>
            <a:r>
              <a:rPr lang="de-DE" sz="1050" dirty="0" err="1"/>
              <a:t>Palechor</a:t>
            </a:r>
            <a:r>
              <a:rPr lang="de-DE" sz="1050" dirty="0"/>
              <a:t>, F. (2019). Dataset </a:t>
            </a:r>
            <a:r>
              <a:rPr lang="de-DE" sz="1050" dirty="0" err="1"/>
              <a:t>for</a:t>
            </a:r>
            <a:r>
              <a:rPr lang="de-DE" sz="1050" dirty="0"/>
              <a:t> </a:t>
            </a:r>
            <a:r>
              <a:rPr lang="de-DE" sz="1050" dirty="0" err="1"/>
              <a:t>estimation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obesity</a:t>
            </a:r>
            <a:r>
              <a:rPr lang="de-DE" sz="1050" dirty="0"/>
              <a:t> </a:t>
            </a:r>
            <a:r>
              <a:rPr lang="de-DE" sz="1050" dirty="0" err="1"/>
              <a:t>levels</a:t>
            </a:r>
            <a:r>
              <a:rPr lang="de-DE" sz="1050" dirty="0"/>
              <a:t> </a:t>
            </a:r>
            <a:r>
              <a:rPr lang="de-DE" sz="1050" dirty="0" err="1"/>
              <a:t>based</a:t>
            </a:r>
            <a:r>
              <a:rPr lang="de-DE" sz="1050" dirty="0"/>
              <a:t> on </a:t>
            </a:r>
            <a:r>
              <a:rPr lang="de-DE" sz="1050" dirty="0" err="1"/>
              <a:t>eating</a:t>
            </a:r>
            <a:r>
              <a:rPr lang="de-DE" sz="1050" dirty="0"/>
              <a:t> </a:t>
            </a:r>
            <a:r>
              <a:rPr lang="de-DE" sz="1050" dirty="0" err="1"/>
              <a:t>habits</a:t>
            </a:r>
            <a:r>
              <a:rPr lang="de-DE" sz="1050" dirty="0"/>
              <a:t> and </a:t>
            </a:r>
            <a:r>
              <a:rPr lang="de-DE" sz="1050" dirty="0" err="1"/>
              <a:t>physical</a:t>
            </a:r>
            <a:r>
              <a:rPr lang="de-DE" sz="1050" dirty="0"/>
              <a:t> </a:t>
            </a:r>
            <a:r>
              <a:rPr lang="de-DE" sz="1050" dirty="0" err="1"/>
              <a:t>condition</a:t>
            </a:r>
            <a:r>
              <a:rPr lang="de-DE" sz="1050" dirty="0"/>
              <a:t> in </a:t>
            </a:r>
            <a:r>
              <a:rPr lang="de-DE" sz="1050" dirty="0" err="1"/>
              <a:t>individuals</a:t>
            </a:r>
            <a:r>
              <a:rPr lang="de-DE" sz="1050" dirty="0"/>
              <a:t> </a:t>
            </a:r>
            <a:r>
              <a:rPr lang="de-DE" sz="1050" dirty="0" err="1"/>
              <a:t>from</a:t>
            </a:r>
            <a:r>
              <a:rPr lang="de-DE" sz="1050" dirty="0"/>
              <a:t> Colombia, Peru and Mexico. Science </a:t>
            </a:r>
            <a:r>
              <a:rPr lang="de-DE" sz="1050" dirty="0" err="1"/>
              <a:t>Direct</a:t>
            </a:r>
            <a:r>
              <a:rPr lang="de-DE" sz="1050" dirty="0"/>
              <a:t>.</a:t>
            </a:r>
          </a:p>
          <a:p>
            <a:r>
              <a:rPr lang="de-DE" sz="1050" dirty="0"/>
              <a:t>https://www.sciencedirect.com/science/article/pii/S2352340919306985?via%3Dihub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167595-B2EB-560B-BA14-A237A6787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4C62C1-BD94-54F0-FAD7-DBE6BA3C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600" dirty="0"/>
              <a:t>Einteilung in BMI-Klassen anhand Gewohnheiten</a:t>
            </a:r>
          </a:p>
        </p:txBody>
      </p:sp>
    </p:spTree>
    <p:extLst>
      <p:ext uri="{BB962C8B-B14F-4D97-AF65-F5344CB8AC3E}">
        <p14:creationId xmlns:p14="http://schemas.microsoft.com/office/powerpoint/2010/main" val="426162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1AA54E-E983-16AD-420E-A2CF2E84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17.01.2024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89CF0B-EC13-F544-E846-0CE0F789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51A7BA-C354-8A21-6D36-EA0079E4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7" y="1036558"/>
            <a:ext cx="4652873" cy="3507500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2111 Instanzen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17 Features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Kategorischer Datensatz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pPr marL="197629" lvl="1" indent="0">
              <a:buNone/>
            </a:pPr>
            <a:r>
              <a:rPr lang="de-DE" dirty="0"/>
              <a:t> 	- Essgewohnheiten </a:t>
            </a:r>
          </a:p>
          <a:p>
            <a:pPr marL="197629" lvl="1" indent="0">
              <a:buNone/>
            </a:pPr>
            <a:r>
              <a:rPr lang="de-DE" dirty="0"/>
              <a:t> 	- sportliche Aktivitäten und Bewegung im 	Alltag</a:t>
            </a:r>
          </a:p>
          <a:p>
            <a:pPr marL="197629" lvl="1" indent="0">
              <a:buNone/>
            </a:pPr>
            <a:r>
              <a:rPr lang="de-DE" dirty="0"/>
              <a:t>	- Angabe körperlicher Daten </a:t>
            </a:r>
          </a:p>
          <a:p>
            <a:pPr marL="197629" lvl="1" indent="0">
              <a:buNone/>
            </a:pPr>
            <a:r>
              <a:rPr lang="de-DE" dirty="0"/>
              <a:t>	- Label: </a:t>
            </a:r>
            <a:r>
              <a:rPr lang="de-DE" dirty="0" err="1"/>
              <a:t>Obesity</a:t>
            </a:r>
            <a:r>
              <a:rPr lang="de-DE" dirty="0"/>
              <a:t> Level </a:t>
            </a:r>
            <a:r>
              <a:rPr lang="de-DE" dirty="0" err="1"/>
              <a:t>Category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167595-B2EB-560B-BA14-A237A6787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Beschreibung des Datensatzes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4C62C1-BD94-54F0-FAD7-DBE6BA3C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600" dirty="0"/>
              <a:t>Einteilung in BMI-Klassen anhand Gewohnheiten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4F09759-0548-A4B5-3A47-93E83BB2B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603495"/>
            <a:ext cx="3286610" cy="193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1AA54E-E983-16AD-420E-A2CF2E84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17.01.2024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89CF0B-EC13-F544-E846-0CE0F789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51A7BA-C354-8A21-6D36-EA0079E4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7" y="1036558"/>
            <a:ext cx="4652873" cy="35075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77% der Daten sind synthetisch generiert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Entfernen von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Umbenennung von Features</a:t>
            </a:r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167595-B2EB-560B-BA14-A237A6787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Transformation des Datensatzes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4C62C1-BD94-54F0-FAD7-DBE6BA3C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600" dirty="0"/>
              <a:t>Einteilung in BMI-Klassen anhand Gewohnheiten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4243A3D-AE65-C47F-75D5-ADC143D6D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580515"/>
            <a:ext cx="3284488" cy="198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1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1AA54E-E983-16AD-420E-A2CF2E84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17.01.2024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89CF0B-EC13-F544-E846-0CE0F789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51A7BA-C354-8A21-6D36-EA0079E4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7" y="1036558"/>
            <a:ext cx="5444961" cy="3830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Erstellen eines Balkendiagramms für jedes Feature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167595-B2EB-560B-BA14-A237A6787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Aufbereitung des Datensatzes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4C62C1-BD94-54F0-FAD7-DBE6BA3C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600" dirty="0"/>
              <a:t>Einteilung in BMI-Klassen anhand Gewohnheiten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DD46460-5DCC-0A78-F916-FD82E887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7" y="1649973"/>
            <a:ext cx="8507504" cy="27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4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1AA54E-E983-16AD-420E-A2CF2E84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17.01.2024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89CF0B-EC13-F544-E846-0CE0F789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51A7BA-C354-8A21-6D36-EA0079E4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7" y="1036558"/>
            <a:ext cx="8568000" cy="5178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Erstellen eines Balkendiagramms für jedes Feature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167595-B2EB-560B-BA14-A237A6787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Aufbereitung des Datensatzes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4C62C1-BD94-54F0-FAD7-DBE6BA3C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600" dirty="0"/>
              <a:t>Einteilung in BMI-Klassen anhand Gewohnheiten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7857A51-8020-3001-B2DE-17629571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67" y="1626666"/>
            <a:ext cx="8514628" cy="26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1AA54E-E983-16AD-420E-A2CF2E84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17.01.2024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89CF0B-EC13-F544-E846-0CE0F789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51A7BA-C354-8A21-6D36-EA0079E4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99" y="1069295"/>
            <a:ext cx="8326449" cy="53918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Umwandlung </a:t>
            </a:r>
            <a:r>
              <a:rPr lang="de-DE" dirty="0" err="1"/>
              <a:t>float</a:t>
            </a:r>
            <a:r>
              <a:rPr lang="de-DE" dirty="0"/>
              <a:t> zu </a:t>
            </a:r>
            <a:r>
              <a:rPr lang="de-DE" dirty="0" err="1"/>
              <a:t>int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Ersetzen der Werte mit gültigen Antwortmöglichkeiten</a:t>
            </a:r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167595-B2EB-560B-BA14-A237A6787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Aufbereitung des Datensatzes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4C62C1-BD94-54F0-FAD7-DBE6BA3C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600" dirty="0"/>
              <a:t>Einteilung in BMI-Klassen anhand Gewohnheiten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0762A9-20F6-5AF6-68A0-8DE4A0DE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" y="1779662"/>
            <a:ext cx="8568000" cy="264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4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1AA54E-E983-16AD-420E-A2CF2E84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17.01.2024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89CF0B-EC13-F544-E846-0CE0F789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51A7BA-C354-8A21-6D36-EA0079E4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99" y="1069295"/>
            <a:ext cx="5590145" cy="32306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-Hot-Encoding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Berechnung Phi-Koeffizienten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Ergebnisse:</a:t>
            </a:r>
          </a:p>
          <a:p>
            <a:r>
              <a:rPr lang="de-DE" dirty="0"/>
              <a:t>	Wenige positive Korrelationen</a:t>
            </a:r>
          </a:p>
          <a:p>
            <a:r>
              <a:rPr lang="de-DE" dirty="0"/>
              <a:t>	Wenig Aussagekraft	</a:t>
            </a:r>
          </a:p>
          <a:p>
            <a:r>
              <a:rPr lang="de-DE" dirty="0"/>
              <a:t>	</a:t>
            </a:r>
            <a:r>
              <a:rPr lang="de-DE" dirty="0" err="1"/>
              <a:t>Obesity_Type_III</a:t>
            </a:r>
            <a:r>
              <a:rPr lang="de-DE" dirty="0"/>
              <a:t>: 	„</a:t>
            </a:r>
            <a:r>
              <a:rPr lang="de-DE" dirty="0" err="1"/>
              <a:t>frequency_consumption_vegetables_Always</a:t>
            </a:r>
            <a:r>
              <a:rPr lang="de-DE" dirty="0"/>
              <a:t>“ 0,84</a:t>
            </a:r>
          </a:p>
          <a:p>
            <a:r>
              <a:rPr lang="de-DE" dirty="0"/>
              <a:t>	</a:t>
            </a:r>
            <a:r>
              <a:rPr lang="de-DE" dirty="0" err="1"/>
              <a:t>Insufficient_Weight</a:t>
            </a:r>
            <a:r>
              <a:rPr lang="de-DE" dirty="0"/>
              <a:t>: </a:t>
            </a:r>
          </a:p>
          <a:p>
            <a:r>
              <a:rPr lang="de-DE" dirty="0"/>
              <a:t>	„</a:t>
            </a:r>
            <a:r>
              <a:rPr lang="en-US" dirty="0" err="1"/>
              <a:t>consumption_food_between_meals_Frequently</a:t>
            </a:r>
            <a:r>
              <a:rPr lang="en-US" dirty="0"/>
              <a:t>” 	0,58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167595-B2EB-560B-BA14-A237A6787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Data Mining Methoden: Assoziationsanalyse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4C62C1-BD94-54F0-FAD7-DBE6BA3C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600" dirty="0"/>
              <a:t>Einteilung in BMI-Klassen anhand Gewohnheiten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04DF883-DD3B-57F2-B0AE-ADECFD06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576" y="1490271"/>
            <a:ext cx="2662872" cy="215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5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1AA54E-E983-16AD-420E-A2CF2E84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17.01.2024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89CF0B-EC13-F544-E846-0CE0F789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51A7BA-C354-8A21-6D36-EA0079E4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99" y="1069295"/>
            <a:ext cx="5230105" cy="32306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Entscheidungsbaum</a:t>
            </a:r>
          </a:p>
          <a:p>
            <a:r>
              <a:rPr lang="de-DE" dirty="0"/>
              <a:t>	Genauigkeit: 0,65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Random Forest Modell</a:t>
            </a:r>
          </a:p>
          <a:p>
            <a:r>
              <a:rPr lang="de-DE" dirty="0"/>
              <a:t>	Genauigkeit: 0,68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Verbessern der Genauigkeiten &amp; Vermeiden von </a:t>
            </a:r>
            <a:r>
              <a:rPr lang="de-DE" dirty="0" err="1"/>
              <a:t>Overfitting</a:t>
            </a:r>
            <a:endParaRPr lang="de-DE" dirty="0"/>
          </a:p>
          <a:p>
            <a:r>
              <a:rPr lang="de-DE" dirty="0"/>
              <a:t>	Anpassen der Hyperparameter</a:t>
            </a:r>
          </a:p>
          <a:p>
            <a:r>
              <a:rPr lang="de-DE" dirty="0"/>
              <a:t>	Feature </a:t>
            </a:r>
            <a:r>
              <a:rPr lang="de-DE" dirty="0" err="1"/>
              <a:t>Selection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Testen der Stabilität</a:t>
            </a:r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167595-B2EB-560B-BA14-A237A6787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Data Mining Methoden: </a:t>
            </a:r>
            <a:r>
              <a:rPr lang="de-DE" dirty="0" err="1"/>
              <a:t>Supervised</a:t>
            </a:r>
            <a:r>
              <a:rPr lang="de-DE" dirty="0"/>
              <a:t> Learning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4C62C1-BD94-54F0-FAD7-DBE6BA3C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600" dirty="0"/>
              <a:t>Einteilung in BMI-Klassen anhand Gewohnheiten</a:t>
            </a:r>
          </a:p>
        </p:txBody>
      </p:sp>
    </p:spTree>
    <p:extLst>
      <p:ext uri="{BB962C8B-B14F-4D97-AF65-F5344CB8AC3E}">
        <p14:creationId xmlns:p14="http://schemas.microsoft.com/office/powerpoint/2010/main" val="359837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1AA54E-E983-16AD-420E-A2CF2E84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17.01.2024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89CF0B-EC13-F544-E846-0CE0F789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51A7BA-C354-8A21-6D36-EA0079E4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99" y="1069295"/>
            <a:ext cx="4221993" cy="32306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Eingangsschicht: 64 Neuronen, </a:t>
            </a:r>
            <a:r>
              <a:rPr lang="de-DE" dirty="0" err="1"/>
              <a:t>ReLU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Hidden Layer: 32 Neuronen, </a:t>
            </a:r>
            <a:r>
              <a:rPr lang="de-DE" dirty="0" err="1"/>
              <a:t>ReLU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Ausgangsschicht: 7 Neuronen, </a:t>
            </a:r>
            <a:r>
              <a:rPr lang="de-DE" dirty="0" err="1"/>
              <a:t>Softmax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Categorical</a:t>
            </a:r>
            <a:r>
              <a:rPr lang="de-DE" dirty="0"/>
              <a:t> </a:t>
            </a:r>
            <a:r>
              <a:rPr lang="de-DE" dirty="0" err="1"/>
              <a:t>Crossentropy</a:t>
            </a:r>
            <a:r>
              <a:rPr lang="de-DE" dirty="0"/>
              <a:t> Verlustfunktion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Adam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50 Epochen, 32 Batch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Genauigkeit: 0,63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Loss: 1,13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167595-B2EB-560B-BA14-A237A6787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Data Mining Methoden: Neuronales Netzwerk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4C62C1-BD94-54F0-FAD7-DBE6BA3C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600" dirty="0"/>
              <a:t>Einteilung in BMI-Klassen anhand Gewohnheiten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98D828A-EB75-745E-9DFF-F5FFE084F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87" y="2861281"/>
            <a:ext cx="2916467" cy="189964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AFD149F-D215-FC8D-E25E-26E9EBE8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026" y="987574"/>
            <a:ext cx="2847415" cy="18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34456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Vorlage" id="{E031BAC2-158F-46B4-8C92-8D31646F6BAB}" vid="{FFBAA653-93ED-42DA-A71D-76715100681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2" ma:contentTypeDescription="Ein neues Dokument erstellen." ma:contentTypeScope="" ma:versionID="f5b45dfdcb59d069e5a5c7927525a6ec">
  <xsd:schema xmlns:xsd="http://www.w3.org/2001/XMLSchema" xmlns:xs="http://www.w3.org/2001/XMLSchema" xmlns:p="http://schemas.microsoft.com/office/2006/metadata/properties" xmlns:ns2="e55f9cb7-2852-4f48-a97c-cddbb4b1d084" targetNamespace="http://schemas.microsoft.com/office/2006/metadata/properties" ma:root="true" ma:fieldsID="a41292f6693d375895f1aa523a6e8d26" ns2:_="">
    <xsd:import namespace="e55f9cb7-2852-4f48-a97c-cddbb4b1d08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f9cb7-2852-4f48-a97c-cddbb4b1d0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55f9cb7-2852-4f48-a97c-cddbb4b1d084">
      <UserInfo>
        <DisplayName>Celine Beer</DisplayName>
        <AccountId>13227</AccountId>
        <AccountType/>
      </UserInfo>
      <UserInfo>
        <DisplayName>Cheryl Heinz</DisplayName>
        <AccountId>13234</AccountId>
        <AccountType/>
      </UserInfo>
      <UserInfo>
        <DisplayName>Emma Kelch</DisplayName>
        <AccountId>11798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E274DE-F57E-441E-A154-5DA4425AB0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5f9cb7-2852-4f48-a97c-cddbb4b1d0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65AD01-48E5-4010-AD48-B7D7CFBD789F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e55f9cb7-2852-4f48-a97c-cddbb4b1d084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PräsentationDataMining</Template>
  <TotalTime>0</TotalTime>
  <Words>414</Words>
  <Application>Microsoft Office PowerPoint</Application>
  <PresentationFormat>Bildschirmpräsentation (16:9)</PresentationFormat>
  <Paragraphs>90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Sans</vt:lpstr>
      <vt:lpstr>Wingdings</vt:lpstr>
      <vt:lpstr>OTH_PPT_16x9</vt:lpstr>
      <vt:lpstr>Data Mining Projekt – „Dataset for estimation of obesity levels based on eating habits and physical condition in individuals from Colombia, Peru and Mexico“</vt:lpstr>
      <vt:lpstr>Einteilung in BMI-Klassen anhand Gewohnheiten</vt:lpstr>
      <vt:lpstr>Einteilung in BMI-Klassen anhand Gewohnheiten</vt:lpstr>
      <vt:lpstr>Einteilung in BMI-Klassen anhand Gewohnheiten</vt:lpstr>
      <vt:lpstr>Einteilung in BMI-Klassen anhand Gewohnheiten</vt:lpstr>
      <vt:lpstr>Einteilung in BMI-Klassen anhand Gewohnheiten</vt:lpstr>
      <vt:lpstr>Einteilung in BMI-Klassen anhand Gewohnheiten</vt:lpstr>
      <vt:lpstr>Einteilung in BMI-Klassen anhand Gewohnheiten</vt:lpstr>
      <vt:lpstr>Einteilung in BMI-Klassen anhand Gewohnheiten</vt:lpstr>
      <vt:lpstr>Einteilung in BMI-Klassen anhand Gewohnheiten</vt:lpstr>
      <vt:lpstr>Einteilung in BMI-Klassen anhand Gewohnheiten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Projekt – „Dataset for estimation of obesity levels based on eating habits and physical condition in individuals from Colombia, Peru and Mexico“</dc:title>
  <dc:creator>Magnus Jachnik</dc:creator>
  <cp:lastModifiedBy>Magnus Jachnik</cp:lastModifiedBy>
  <cp:revision>7</cp:revision>
  <dcterms:created xsi:type="dcterms:W3CDTF">2024-01-16T18:25:15Z</dcterms:created>
  <dcterms:modified xsi:type="dcterms:W3CDTF">2024-01-16T20:15:01Z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