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6" r:id="rId7"/>
    <p:sldId id="260" r:id="rId8"/>
    <p:sldId id="267" r:id="rId9"/>
    <p:sldId id="288" r:id="rId10"/>
    <p:sldId id="289" r:id="rId11"/>
    <p:sldId id="290" r:id="rId12"/>
    <p:sldId id="261" r:id="rId13"/>
    <p:sldId id="285" r:id="rId14"/>
    <p:sldId id="293" r:id="rId15"/>
    <p:sldId id="294" r:id="rId16"/>
    <p:sldId id="263" r:id="rId17"/>
    <p:sldId id="264" r:id="rId18"/>
    <p:sldId id="291" r:id="rId19"/>
    <p:sldId id="273" r:id="rId20"/>
    <p:sldId id="265" r:id="rId21"/>
    <p:sldId id="269" r:id="rId22"/>
    <p:sldId id="270" r:id="rId23"/>
    <p:sldId id="284" r:id="rId24"/>
    <p:sldId id="271" r:id="rId25"/>
    <p:sldId id="272" r:id="rId26"/>
    <p:sldId id="274" r:id="rId27"/>
    <p:sldId id="275" r:id="rId28"/>
    <p:sldId id="276" r:id="rId29"/>
    <p:sldId id="286" r:id="rId30"/>
    <p:sldId id="278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3F86A8-BCEB-4FC4-BF85-ECC9DBB5EEE6}">
          <p14:sldIdLst>
            <p14:sldId id="256"/>
            <p14:sldId id="257"/>
            <p14:sldId id="258"/>
            <p14:sldId id="283"/>
            <p14:sldId id="259"/>
            <p14:sldId id="266"/>
          </p14:sldIdLst>
        </p14:section>
        <p14:section name="无标题节" id="{CA36C2EE-7BF3-45BF-97D9-32961753430C}">
          <p14:sldIdLst>
            <p14:sldId id="260"/>
            <p14:sldId id="267"/>
            <p14:sldId id="288"/>
            <p14:sldId id="289"/>
            <p14:sldId id="290"/>
            <p14:sldId id="261"/>
            <p14:sldId id="285"/>
            <p14:sldId id="293"/>
            <p14:sldId id="294"/>
            <p14:sldId id="263"/>
            <p14:sldId id="264"/>
            <p14:sldId id="291"/>
            <p14:sldId id="273"/>
            <p14:sldId id="265"/>
            <p14:sldId id="269"/>
            <p14:sldId id="270"/>
            <p14:sldId id="284"/>
            <p14:sldId id="271"/>
            <p14:sldId id="272"/>
            <p14:sldId id="274"/>
            <p14:sldId id="275"/>
            <p14:sldId id="276"/>
            <p14:sldId id="28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us Leona" initials="ML" lastIdx="2" clrIdx="0">
    <p:extLst>
      <p:ext uri="{19B8F6BF-5375-455C-9EA6-DF929625EA0E}">
        <p15:presenceInfo xmlns:p15="http://schemas.microsoft.com/office/powerpoint/2012/main" userId="ebc90154c0cb6f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658"/>
    <a:srgbClr val="272636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5ACAF-0647-40F9-A60A-04558369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BD10FF-B4E8-471C-AEE6-F1C902E5A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C18D2-E948-48F1-9051-A8B925F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D4FBA-7EBB-469C-8498-89597386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89791-33F6-47F4-A032-181C098B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79025-4C19-48C6-B69B-BF0D8AA9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C42B5-1A4B-482E-9F45-3041533B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C014C-0DBD-482A-9D91-46B87B55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3D4EA-C1D3-4EA5-BC1A-35FA6E69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F9E0C-F6C3-4E59-8B45-A83AD07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E65836-695C-4A23-ABF0-067F9E009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83709-0CDD-4FD7-90D2-2EBDE5F2F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DE83F-20D5-4339-8F51-43ED83A5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7E1BA-EE47-444C-BFCC-C1882F1B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009B3-BED7-440A-8010-9BF18A7A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F759-8A52-4D67-81D0-95B36A78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4A5D6-27F2-4670-9D8F-217C6536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60B2C-D5BA-46C7-A7E7-82E72859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6DC88-6E46-4149-B5F9-89EC05A0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56426-E523-489F-B58A-68B89216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88039-2643-4E82-8129-2F7FB1CE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49133-BC1F-4D30-9F3D-FF186B97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DBBC8-8383-42FB-87B9-1F850EF0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B4BFA-0C81-42E8-BA96-52AB9884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E124E-EEB3-45ED-B4B2-30D4DBDF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9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E417-37C8-479A-8673-11195918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27A52-3CD0-47B7-932E-72DFA2EC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6E91E-0278-4AB1-B9AC-2FDA16D05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0849F-3A05-4BAA-BFE1-28D76109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32E41-A192-4440-A224-F4044D9B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D262C-84F1-42D2-B6FE-DA6431E1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8A5E0-4BA7-4AB6-928B-6D31B567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C983A-9DAF-4E75-82CF-C7909EB8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1925E-0FE3-4400-A33C-AEF71723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F42AF-D895-4E73-90D3-D77E6D313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A89D49-7AD3-4CD9-9DF1-F5CED3319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15FD32-1778-4180-AD04-86BDC81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6AA55B-DE80-45B9-9C48-C61D6B50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5CE3E2-5F79-4BB6-BDE6-2C467487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5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6F2A-8D17-4189-A4C8-7325DC03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A1E616-30EC-44B9-AADC-876273E4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F883C-DE88-4831-B0A7-AAC09BEA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F98FD2-551B-42AE-8995-A77CBB9F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E0B97D-2AC7-4B66-AD2C-30A4FBAA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8E1F1B-5ACE-44A6-9284-A4236F05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33A98-F953-4E4D-8579-415442AE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4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44AF-8018-46E7-AFDF-562A60E2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4957-ED37-463E-8EA2-6E460897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B82A2-036D-45EF-9D3C-0BF13E0AF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5B3AB-20B8-4E40-992B-BD4647E4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6AF44-B7FA-437B-BCF6-64D7B9C3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34764-D707-4EDD-A294-90821148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3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95BA2-7C46-42DA-B596-5420E6D9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5456E6-3639-4C17-BB57-666B96F24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D3196-2E5D-460C-A613-D1EB58A2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90C15-199E-4E7E-9B23-C73C2957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12A5B-0828-4654-9056-775DFBDE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54FB5-A125-4C9A-9ED9-9F143855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691117-A664-4CCD-81BE-E30BF1E4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5EE1F-A3F3-44C8-ACBB-19DFD019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5B981-3900-40BF-AD26-7700B743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5899-C3E8-4767-95AE-0E64CA8B7BF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1A14-18DC-4227-B72E-C08AB713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70E77-A459-4E31-850B-2A78B614C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A100-1D58-4876-BA13-41A67FCD0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2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Math" TargetMode="External"/><Relationship Id="rId2" Type="http://schemas.openxmlformats.org/officeDocument/2006/relationships/hyperlink" Target="https://developer.mozilla.org/zh-CN/docs/Web/JavaScript/Reference/Global_Objects/JS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eveloper.mozilla.org/zh-CN/docs/Web/JavaScript/Reference/Global_Objects/Object" TargetMode="External"/><Relationship Id="rId4" Type="http://schemas.openxmlformats.org/officeDocument/2006/relationships/hyperlink" Target="https://developer.mozilla.org/zh-CN/docs/Web/JavaScript/Reference/Global_Objects/Array/prototype#Method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Math" TargetMode="External"/><Relationship Id="rId2" Type="http://schemas.openxmlformats.org/officeDocument/2006/relationships/hyperlink" Target="https://developer.mozilla.org/zh-CN/docs/Web/JavaScript/Reference/Global_Objects/JS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eveloper.mozilla.org/zh-CN/docs/Web/JavaScript/Reference/Global_Objects/Object" TargetMode="External"/><Relationship Id="rId4" Type="http://schemas.openxmlformats.org/officeDocument/2006/relationships/hyperlink" Target="https://developer.mozilla.org/zh-CN/docs/Web/JavaScript/Reference/Global_Objects/Array/prototype#Method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30177C-69F1-4C5B-BA9F-9AD39B566872}"/>
              </a:ext>
            </a:extLst>
          </p:cNvPr>
          <p:cNvSpPr/>
          <p:nvPr/>
        </p:nvSpPr>
        <p:spPr>
          <a:xfrm>
            <a:off x="1601347" y="1891818"/>
            <a:ext cx="2088337" cy="2018394"/>
          </a:xfrm>
          <a:prstGeom prst="rect">
            <a:avLst/>
          </a:prstGeom>
          <a:noFill/>
          <a:ln w="127000" cap="flat" cmpd="sng" algn="ctr">
            <a:solidFill>
              <a:srgbClr val="15465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064061-ABDE-4A4D-8384-4E1110B5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5465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25" y="2449390"/>
            <a:ext cx="1157979" cy="9796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A64E45-F8A0-4830-9A5A-6A1CCB43454E}"/>
              </a:ext>
            </a:extLst>
          </p:cNvPr>
          <p:cNvSpPr/>
          <p:nvPr/>
        </p:nvSpPr>
        <p:spPr>
          <a:xfrm>
            <a:off x="3620685" y="2631317"/>
            <a:ext cx="168442" cy="906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E73D67-FB74-41B1-A2F9-2958F82566DE}"/>
              </a:ext>
            </a:extLst>
          </p:cNvPr>
          <p:cNvGrpSpPr/>
          <p:nvPr/>
        </p:nvGrpSpPr>
        <p:grpSpPr>
          <a:xfrm>
            <a:off x="4137433" y="1891818"/>
            <a:ext cx="2088337" cy="2068551"/>
            <a:chOff x="4018546" y="1891817"/>
            <a:chExt cx="2088337" cy="2068551"/>
          </a:xfrm>
          <a:solidFill>
            <a:srgbClr val="154658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5CB2CC-F40B-4F43-9813-1335C72986E1}"/>
                </a:ext>
              </a:extLst>
            </p:cNvPr>
            <p:cNvSpPr/>
            <p:nvPr/>
          </p:nvSpPr>
          <p:spPr>
            <a:xfrm>
              <a:off x="4018546" y="1891817"/>
              <a:ext cx="2088337" cy="20685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112868-0F84-4A36-91FD-62CACECE3EE8}"/>
                </a:ext>
              </a:extLst>
            </p:cNvPr>
            <p:cNvSpPr txBox="1"/>
            <p:nvPr/>
          </p:nvSpPr>
          <p:spPr>
            <a:xfrm>
              <a:off x="4117989" y="2275811"/>
              <a:ext cx="1857696" cy="12618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</a:rPr>
                <a:t>浦发银行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r>
                <a:rPr lang="zh-CN" altLang="en-US" sz="2800" dirty="0">
                  <a:solidFill>
                    <a:schemeClr val="bg1"/>
                  </a:solidFill>
                </a:rPr>
                <a:t>前端培训</a:t>
              </a:r>
              <a:endParaRPr lang="en-US" altLang="zh-CN" sz="2800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zh-CN" dirty="0">
                  <a:solidFill>
                    <a:schemeClr val="bg1"/>
                  </a:solidFill>
                </a:rPr>
                <a:t>2020.11.24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233410B-14BE-4814-9BC7-C951066677A9}"/>
              </a:ext>
            </a:extLst>
          </p:cNvPr>
          <p:cNvSpPr txBox="1"/>
          <p:nvPr/>
        </p:nvSpPr>
        <p:spPr>
          <a:xfrm>
            <a:off x="7010399" y="3526219"/>
            <a:ext cx="162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54658"/>
                </a:solidFill>
              </a:rPr>
              <a:t>START  》</a:t>
            </a:r>
            <a:endParaRPr lang="zh-CN" altLang="en-US" sz="2400" dirty="0">
              <a:solidFill>
                <a:srgbClr val="154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0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6B4900F-D969-42B9-905F-01DDD3E2A025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2BF94FA-6F0A-4340-8345-B9B991833293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7B4837B6-13D3-42F1-BAD8-D64B7A4C9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E909E9A9-E818-4F17-BCD7-708353E8F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8E61D07-7157-4A05-9232-FA8AC636E152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613CD56-2FD4-476B-B247-26F7EAA909A2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C46CFF3-99D2-4442-9FD3-9E89E2B6E214}"/>
              </a:ext>
            </a:extLst>
          </p:cNvPr>
          <p:cNvSpPr txBox="1"/>
          <p:nvPr/>
        </p:nvSpPr>
        <p:spPr>
          <a:xfrm>
            <a:off x="1202788" y="1705878"/>
            <a:ext cx="450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54658"/>
                </a:solidFill>
              </a:rPr>
              <a:t>VUE</a:t>
            </a:r>
            <a:r>
              <a:rPr lang="zh-CN" altLang="en-US" sz="2400" b="1" dirty="0">
                <a:solidFill>
                  <a:srgbClr val="154658"/>
                </a:solidFill>
              </a:rPr>
              <a:t>路由体系中</a:t>
            </a:r>
            <a:r>
              <a:rPr lang="en-US" altLang="zh-CN" sz="2400" b="1" dirty="0">
                <a:solidFill>
                  <a:srgbClr val="154658"/>
                </a:solidFill>
              </a:rPr>
              <a:t>Hash</a:t>
            </a:r>
            <a:r>
              <a:rPr lang="zh-CN" altLang="en-US" sz="2400" b="1" dirty="0">
                <a:solidFill>
                  <a:srgbClr val="154658"/>
                </a:solidFill>
              </a:rPr>
              <a:t>路由的原理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CF69CD-D5D8-4827-B403-2E023B8C1C84}"/>
              </a:ext>
            </a:extLst>
          </p:cNvPr>
          <p:cNvSpPr txBox="1"/>
          <p:nvPr/>
        </p:nvSpPr>
        <p:spPr>
          <a:xfrm>
            <a:off x="493449" y="3259495"/>
            <a:ext cx="3935026" cy="1607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154658"/>
                </a:solidFill>
              </a:rPr>
              <a:t>1.</a:t>
            </a:r>
            <a:r>
              <a:rPr lang="zh-CN" altLang="en-US" sz="2000" dirty="0"/>
              <a:t>直接在地址栏输入</a:t>
            </a:r>
            <a:r>
              <a:rPr lang="en-US" altLang="zh-CN" sz="2000" dirty="0"/>
              <a:t>#hash</a:t>
            </a:r>
            <a:r>
              <a:rPr lang="zh-CN" altLang="en-US" sz="2000" dirty="0"/>
              <a:t>地址 ：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注册监听</a:t>
            </a:r>
            <a:r>
              <a:rPr lang="en-US" altLang="zh-CN" sz="2000" dirty="0" err="1"/>
              <a:t>hashchange</a:t>
            </a:r>
            <a:r>
              <a:rPr lang="zh-CN" altLang="en-US" sz="2000" dirty="0"/>
              <a:t>事件：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3DBE83-9F13-4E21-91E1-597F75A3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579" y="2125059"/>
            <a:ext cx="5929562" cy="328487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4D4DF6-04C6-46C7-8707-BDD15F7F2AD4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6B9AE9-C3BD-43AA-B1ED-4D306E16A3EA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F829C91-B650-4231-8A7C-CD4B36E6BD21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80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1D589C3-2667-4470-ABD3-C9BB5521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26" y="1366993"/>
            <a:ext cx="7149354" cy="51134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6B4900F-D969-42B9-905F-01DDD3E2A025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2BF94FA-6F0A-4340-8345-B9B991833293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7B4837B6-13D3-42F1-BAD8-D64B7A4C9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E909E9A9-E818-4F17-BCD7-708353E8F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8E61D07-7157-4A05-9232-FA8AC636E152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613CD56-2FD4-476B-B247-26F7EAA909A2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C46CFF3-99D2-4442-9FD3-9E89E2B6E214}"/>
              </a:ext>
            </a:extLst>
          </p:cNvPr>
          <p:cNvSpPr txBox="1"/>
          <p:nvPr/>
        </p:nvSpPr>
        <p:spPr>
          <a:xfrm>
            <a:off x="1116719" y="1712488"/>
            <a:ext cx="3820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54658"/>
                </a:solidFill>
              </a:rPr>
              <a:t>VUE</a:t>
            </a:r>
            <a:r>
              <a:rPr lang="zh-CN" altLang="en-US" sz="2000" b="1" dirty="0">
                <a:solidFill>
                  <a:srgbClr val="154658"/>
                </a:solidFill>
              </a:rPr>
              <a:t>路由体系中</a:t>
            </a:r>
            <a:r>
              <a:rPr lang="en-US" altLang="zh-CN" sz="2000" b="1" dirty="0">
                <a:solidFill>
                  <a:srgbClr val="154658"/>
                </a:solidFill>
              </a:rPr>
              <a:t>Hash</a:t>
            </a:r>
            <a:r>
              <a:rPr lang="zh-CN" altLang="en-US" sz="2000" b="1" dirty="0">
                <a:solidFill>
                  <a:srgbClr val="154658"/>
                </a:solidFill>
              </a:rPr>
              <a:t>路由的原理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ADAF7D-1388-4EAB-9B79-4D6399B5D530}"/>
              </a:ext>
            </a:extLst>
          </p:cNvPr>
          <p:cNvSpPr txBox="1"/>
          <p:nvPr/>
        </p:nvSpPr>
        <p:spPr>
          <a:xfrm>
            <a:off x="744103" y="2801181"/>
            <a:ext cx="3256612" cy="124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154658"/>
                </a:solidFill>
              </a:rPr>
              <a:t>2.</a:t>
            </a:r>
            <a:r>
              <a:rPr lang="en-US" altLang="zh-CN" sz="2000" dirty="0"/>
              <a:t>this.$router.push(‘/path’)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this.$</a:t>
            </a:r>
            <a:r>
              <a:rPr lang="en-US" altLang="zh-CN" sz="2000" dirty="0" err="1"/>
              <a:t>router.replace</a:t>
            </a:r>
            <a:r>
              <a:rPr lang="en-US" altLang="zh-CN" sz="2000" dirty="0"/>
              <a:t>(‘/path’)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471AEC-D460-4C82-9864-B2A1EED22E2E}"/>
              </a:ext>
            </a:extLst>
          </p:cNvPr>
          <p:cNvSpPr txBox="1"/>
          <p:nvPr/>
        </p:nvSpPr>
        <p:spPr>
          <a:xfrm>
            <a:off x="774144" y="4554786"/>
            <a:ext cx="3348873" cy="1756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465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流程：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54658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5465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改变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location.hash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5465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执行路由生命周期钩子函数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5465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渲染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DOM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B015E6-D793-4307-9362-DC53CA704C10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5441EF4-1260-44DE-8A38-D24C2EA9245F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304B431-EB29-4876-A4A8-79F6DC44E5DC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01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03ADF54-7EAE-4374-B7F8-C0F4F32E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427" y="3076367"/>
            <a:ext cx="8048687" cy="272365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/>
              <a:t>	</a:t>
            </a:r>
            <a:r>
              <a:rPr lang="en-US" altLang="zh-CN" sz="2200" dirty="0" err="1"/>
              <a:t>history.length</a:t>
            </a:r>
            <a:r>
              <a:rPr lang="en-US" altLang="zh-CN" sz="2200" dirty="0"/>
              <a:t> --- </a:t>
            </a:r>
            <a:r>
              <a:rPr lang="zh-CN" altLang="en-US" sz="2200" dirty="0"/>
              <a:t>历史记录的数量</a:t>
            </a:r>
            <a:r>
              <a:rPr lang="en-US" altLang="zh-CN" sz="2200" dirty="0"/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/>
              <a:t>	</a:t>
            </a:r>
            <a:r>
              <a:rPr lang="en-US" altLang="zh-CN" sz="2200" dirty="0" err="1"/>
              <a:t>history.back</a:t>
            </a:r>
            <a:r>
              <a:rPr lang="en-US" altLang="zh-CN" sz="2200" dirty="0"/>
              <a:t>() ---</a:t>
            </a:r>
            <a:r>
              <a:rPr lang="zh-CN" altLang="en-US" sz="2200" dirty="0"/>
              <a:t>返回历史记录中最近的一个页面</a:t>
            </a:r>
            <a:endParaRPr lang="en-US" altLang="zh-CN" sz="2200" dirty="0"/>
          </a:p>
          <a:p>
            <a:pPr algn="l">
              <a:lnSpc>
                <a:spcPct val="150000"/>
              </a:lnSpc>
            </a:pPr>
            <a:r>
              <a:rPr lang="en-US" altLang="zh-CN" sz="2200" dirty="0"/>
              <a:t>	</a:t>
            </a:r>
            <a:r>
              <a:rPr lang="en-US" altLang="zh-CN" sz="2200" dirty="0" err="1"/>
              <a:t>history.forward</a:t>
            </a:r>
            <a:r>
              <a:rPr lang="en-US" altLang="zh-CN" sz="2200" dirty="0"/>
              <a:t>() --- 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PingFangSC-Regular"/>
              </a:rPr>
              <a:t>加载 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PingFangSC-Regular"/>
              </a:rPr>
              <a:t>history 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PingFangSC-Regular"/>
              </a:rPr>
              <a:t>列表中的下一个 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PingFangSC-Regular"/>
              </a:rPr>
              <a:t>URL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en-US" altLang="zh-CN" sz="2200" dirty="0"/>
          </a:p>
          <a:p>
            <a:pPr algn="l">
              <a:lnSpc>
                <a:spcPct val="150000"/>
              </a:lnSpc>
            </a:pPr>
            <a:r>
              <a:rPr lang="en-US" altLang="zh-CN" sz="2200" dirty="0"/>
              <a:t>	</a:t>
            </a:r>
            <a:r>
              <a:rPr lang="en-US" altLang="zh-CN" sz="2200" dirty="0" err="1"/>
              <a:t>history.go</a:t>
            </a:r>
            <a:r>
              <a:rPr lang="en-US" altLang="zh-CN" sz="2200" dirty="0"/>
              <a:t>() ---  </a:t>
            </a:r>
            <a:r>
              <a:rPr lang="zh-CN" altLang="en-US" sz="2200" dirty="0"/>
              <a:t>在历史记录中前进</a:t>
            </a:r>
            <a:r>
              <a:rPr lang="en-US" altLang="zh-CN" sz="2200" dirty="0"/>
              <a:t>/</a:t>
            </a:r>
            <a:r>
              <a:rPr lang="zh-CN" altLang="en-US" sz="2200" dirty="0"/>
              <a:t>后退一定的步数</a:t>
            </a:r>
            <a:endParaRPr lang="en-US" altLang="zh-CN" sz="2200" dirty="0"/>
          </a:p>
          <a:p>
            <a:pPr algn="l"/>
            <a:endParaRPr lang="en-US" altLang="zh-CN" sz="2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E24259-6183-4CDC-9200-EBE929E8C49C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341D4AA-C649-4853-959D-267765966810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24EF7BB-33AE-4673-9C0D-F38040F01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E04E569-BE91-4B58-8FD8-9F1950E77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F10A767-3ED2-461D-A434-1D432BB752CB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F515F39-2144-48CE-BCB6-2AC6F4D54109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3FA4B9-8AE3-4F80-987E-6F27766D279E}"/>
              </a:ext>
            </a:extLst>
          </p:cNvPr>
          <p:cNvGrpSpPr/>
          <p:nvPr/>
        </p:nvGrpSpPr>
        <p:grpSpPr>
          <a:xfrm>
            <a:off x="698376" y="3327989"/>
            <a:ext cx="2162054" cy="2018394"/>
            <a:chOff x="910032" y="2676352"/>
            <a:chExt cx="2162054" cy="201839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3EEACF-F8E2-447D-9BA8-E58ADF5695CC}"/>
                </a:ext>
              </a:extLst>
            </p:cNvPr>
            <p:cNvSpPr/>
            <p:nvPr/>
          </p:nvSpPr>
          <p:spPr>
            <a:xfrm>
              <a:off x="910032" y="2676352"/>
              <a:ext cx="2088337" cy="2018394"/>
            </a:xfrm>
            <a:prstGeom prst="rect">
              <a:avLst/>
            </a:prstGeom>
            <a:noFill/>
            <a:ln w="76200" cap="flat" cmpd="sng" algn="ctr">
              <a:solidFill>
                <a:srgbClr val="15465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AF88D1-9E09-4B07-BB18-CD3D3003189F}"/>
                </a:ext>
              </a:extLst>
            </p:cNvPr>
            <p:cNvSpPr/>
            <p:nvPr/>
          </p:nvSpPr>
          <p:spPr>
            <a:xfrm>
              <a:off x="2961510" y="3192591"/>
              <a:ext cx="110576" cy="1187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DD31F8E-B2CA-4A74-B57E-24907BA7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466" y="4042149"/>
            <a:ext cx="1940904" cy="71511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272636"/>
                </a:solidFill>
              </a:rPr>
              <a:t>History</a:t>
            </a:r>
            <a:endParaRPr lang="zh-CN" altLang="en-US" sz="4400" b="1" dirty="0">
              <a:solidFill>
                <a:srgbClr val="272636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2A7B20-C31C-4427-BAA7-93B00B95920E}"/>
              </a:ext>
            </a:extLst>
          </p:cNvPr>
          <p:cNvSpPr txBox="1"/>
          <p:nvPr/>
        </p:nvSpPr>
        <p:spPr>
          <a:xfrm>
            <a:off x="1375567" y="1654007"/>
            <a:ext cx="3282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54658"/>
                </a:solidFill>
              </a:rPr>
              <a:t>用户访问</a:t>
            </a:r>
            <a:r>
              <a:rPr lang="en-US" altLang="zh-CN" sz="2800" dirty="0" err="1">
                <a:solidFill>
                  <a:srgbClr val="154658"/>
                </a:solidFill>
              </a:rPr>
              <a:t>url</a:t>
            </a:r>
            <a:r>
              <a:rPr lang="zh-CN" altLang="en-US" sz="2800" dirty="0">
                <a:solidFill>
                  <a:srgbClr val="154658"/>
                </a:solidFill>
              </a:rPr>
              <a:t>的记录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9974D7-5829-4B5E-9D94-8696387ED3F2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232586B-0EC1-4F84-BF4E-A759BB92D064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1A19C30-70C3-4FAD-BFEF-E9AA0F182BB4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79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03ADF54-7EAE-4374-B7F8-C0F4F32E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321" y="3080114"/>
            <a:ext cx="7272213" cy="263918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/>
              <a:t>	</a:t>
            </a:r>
            <a:r>
              <a:rPr lang="en-US" altLang="zh-CN" sz="2200" dirty="0" err="1"/>
              <a:t>location.assign</a:t>
            </a:r>
            <a:r>
              <a:rPr lang="en-US" altLang="zh-CN" sz="2200" dirty="0"/>
              <a:t>  --- </a:t>
            </a:r>
            <a:r>
              <a:rPr lang="zh-CN" altLang="en-US" sz="2200" dirty="0"/>
              <a:t>向</a:t>
            </a:r>
            <a:r>
              <a:rPr lang="en-US" altLang="zh-CN" sz="2200" dirty="0"/>
              <a:t>history</a:t>
            </a:r>
            <a:r>
              <a:rPr lang="zh-CN" altLang="en-US" sz="2200" dirty="0"/>
              <a:t>中新增记录</a:t>
            </a:r>
            <a:endParaRPr lang="en-US" altLang="zh-CN" sz="2200" dirty="0"/>
          </a:p>
          <a:p>
            <a:pPr algn="l">
              <a:lnSpc>
                <a:spcPct val="150000"/>
              </a:lnSpc>
            </a:pPr>
            <a:r>
              <a:rPr lang="en-US" altLang="zh-CN" sz="2200" dirty="0"/>
              <a:t>	</a:t>
            </a:r>
            <a:r>
              <a:rPr lang="en-US" altLang="zh-CN" sz="2200" dirty="0" err="1"/>
              <a:t>location.replace</a:t>
            </a:r>
            <a:r>
              <a:rPr lang="en-US" altLang="zh-CN" sz="2200" dirty="0"/>
              <a:t>  --- </a:t>
            </a:r>
            <a:r>
              <a:rPr lang="zh-CN" altLang="en-US" sz="2200" dirty="0"/>
              <a:t>覆盖</a:t>
            </a:r>
            <a:r>
              <a:rPr lang="en-US" altLang="zh-CN" sz="2200" dirty="0"/>
              <a:t>history</a:t>
            </a:r>
            <a:r>
              <a:rPr lang="zh-CN" altLang="en-US" sz="2200" dirty="0"/>
              <a:t>当前的记录</a:t>
            </a:r>
            <a:endParaRPr lang="en-US" altLang="zh-CN" sz="2200" dirty="0"/>
          </a:p>
          <a:p>
            <a:pPr algn="l">
              <a:lnSpc>
                <a:spcPct val="150000"/>
              </a:lnSpc>
            </a:pPr>
            <a:r>
              <a:rPr lang="en-US" altLang="zh-CN" sz="2200" dirty="0"/>
              <a:t>	location</a:t>
            </a:r>
            <a:r>
              <a:rPr lang="zh-CN" altLang="en-US" sz="2200" dirty="0"/>
              <a:t>中改变</a:t>
            </a:r>
            <a:r>
              <a:rPr lang="en-US" altLang="zh-CN" sz="2200" dirty="0" err="1"/>
              <a:t>href</a:t>
            </a:r>
            <a:r>
              <a:rPr lang="zh-CN" altLang="en-US" sz="2200" dirty="0"/>
              <a:t>、</a:t>
            </a:r>
            <a:r>
              <a:rPr lang="en-US" altLang="zh-CN" sz="2200" dirty="0"/>
              <a:t>hostname</a:t>
            </a:r>
            <a:r>
              <a:rPr lang="zh-CN" altLang="en-US" sz="2200" dirty="0"/>
              <a:t>、</a:t>
            </a:r>
            <a:r>
              <a:rPr lang="en-US" altLang="zh-CN" sz="2200" dirty="0"/>
              <a:t>pathname</a:t>
            </a:r>
            <a:r>
              <a:rPr lang="zh-CN" altLang="en-US" sz="2200" dirty="0"/>
              <a:t>、</a:t>
            </a:r>
            <a:r>
              <a:rPr lang="en-US" altLang="zh-CN" sz="2200" dirty="0"/>
              <a:t>	port</a:t>
            </a:r>
            <a:r>
              <a:rPr lang="zh-CN" altLang="en-US" sz="2200" dirty="0"/>
              <a:t>都会触发页面的跳转 </a:t>
            </a:r>
            <a:r>
              <a:rPr lang="en-US" altLang="zh-CN" sz="2200" dirty="0"/>
              <a:t>--- </a:t>
            </a:r>
            <a:r>
              <a:rPr lang="zh-CN" altLang="en-US" sz="2200" dirty="0"/>
              <a:t>覆盖当前</a:t>
            </a:r>
            <a:r>
              <a:rPr lang="en-US" altLang="zh-CN" sz="2200" dirty="0"/>
              <a:t>history</a:t>
            </a:r>
            <a:r>
              <a:rPr lang="zh-CN" altLang="en-US" sz="2200" dirty="0"/>
              <a:t>记录</a:t>
            </a:r>
            <a:endParaRPr lang="en-US" altLang="zh-CN" sz="2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E24259-6183-4CDC-9200-EBE929E8C49C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341D4AA-C649-4853-959D-267765966810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24EF7BB-33AE-4673-9C0D-F38040F01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E04E569-BE91-4B58-8FD8-9F1950E77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F10A767-3ED2-461D-A434-1D432BB752CB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F515F39-2144-48CE-BCB6-2AC6F4D54109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0E07CF3-8403-475C-99ED-DB75A8B6DB5B}"/>
              </a:ext>
            </a:extLst>
          </p:cNvPr>
          <p:cNvSpPr txBox="1"/>
          <p:nvPr/>
        </p:nvSpPr>
        <p:spPr>
          <a:xfrm>
            <a:off x="1280941" y="164341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72636"/>
                </a:solidFill>
              </a:rPr>
              <a:t>不同的跳转新页面对</a:t>
            </a:r>
            <a:r>
              <a:rPr lang="en-US" altLang="zh-CN" sz="2800" dirty="0">
                <a:solidFill>
                  <a:srgbClr val="272636"/>
                </a:solidFill>
              </a:rPr>
              <a:t>history</a:t>
            </a:r>
            <a:r>
              <a:rPr lang="zh-CN" altLang="en-US" sz="2800" dirty="0">
                <a:solidFill>
                  <a:srgbClr val="272636"/>
                </a:solidFill>
              </a:rPr>
              <a:t>的影响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7975AD-4835-427B-B057-8537F9116695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21EBCF1-2890-4604-BB16-8271B378524D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D9BA24-E422-4D46-8499-7E953D49C07F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E18E72-D566-4BC9-A7FD-47FF2827575E}"/>
              </a:ext>
            </a:extLst>
          </p:cNvPr>
          <p:cNvGrpSpPr/>
          <p:nvPr/>
        </p:nvGrpSpPr>
        <p:grpSpPr>
          <a:xfrm>
            <a:off x="698376" y="3327989"/>
            <a:ext cx="2162054" cy="2018394"/>
            <a:chOff x="910032" y="2676352"/>
            <a:chExt cx="2162054" cy="201839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F288FB-6048-4BA4-BED7-03E74B2E3FF6}"/>
                </a:ext>
              </a:extLst>
            </p:cNvPr>
            <p:cNvSpPr/>
            <p:nvPr/>
          </p:nvSpPr>
          <p:spPr>
            <a:xfrm>
              <a:off x="910032" y="2676352"/>
              <a:ext cx="2088337" cy="2018394"/>
            </a:xfrm>
            <a:prstGeom prst="rect">
              <a:avLst/>
            </a:prstGeom>
            <a:noFill/>
            <a:ln w="76200" cap="flat" cmpd="sng" algn="ctr">
              <a:solidFill>
                <a:srgbClr val="15465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BBB7698-329F-4F8C-9430-3608CC79C52C}"/>
                </a:ext>
              </a:extLst>
            </p:cNvPr>
            <p:cNvSpPr/>
            <p:nvPr/>
          </p:nvSpPr>
          <p:spPr>
            <a:xfrm>
              <a:off x="2961510" y="3192591"/>
              <a:ext cx="110576" cy="1187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45FE4224-2290-4E53-9F8B-084EA107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466" y="4042149"/>
            <a:ext cx="1940904" cy="71511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272636"/>
                </a:solidFill>
              </a:rPr>
              <a:t>History</a:t>
            </a:r>
            <a:endParaRPr lang="zh-CN" altLang="en-US" sz="4400" b="1" dirty="0">
              <a:solidFill>
                <a:srgbClr val="27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0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C73EF2D-77E0-47D4-93CC-A47E4C71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13" y="1010173"/>
            <a:ext cx="5346599" cy="55713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C98F7B8-D6C0-4DC7-8919-F679BA13D2EE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D97ED0-114B-4B2C-9C55-136D4E70758C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83C7B4E-7A8B-419D-9554-66EC52F85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103D317-5CF4-4E9E-B883-A7CC63F92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122022F-5E64-4A04-A2C0-52B4F43C039F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E5F73A-C5CC-4901-85E6-59F5F0613F5E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9A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新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4658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思维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4658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9A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心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4658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服务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4658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5465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5E1263-55D1-4AE8-9867-293A3AB3B38A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21973C-A37B-4EDF-8EAA-28EBE708F1F7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FB77A3-62AF-4F07-A19E-5D98B0ABC550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F1756B8-F6C5-4437-8B39-622E3056E342}"/>
              </a:ext>
            </a:extLst>
          </p:cNvPr>
          <p:cNvSpPr txBox="1"/>
          <p:nvPr/>
        </p:nvSpPr>
        <p:spPr>
          <a:xfrm>
            <a:off x="1280941" y="1556498"/>
            <a:ext cx="4235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54658"/>
                </a:solidFill>
              </a:rPr>
              <a:t>History</a:t>
            </a:r>
            <a:r>
              <a:rPr lang="zh-CN" altLang="en-US" sz="3200" dirty="0">
                <a:solidFill>
                  <a:srgbClr val="154658"/>
                </a:solidFill>
              </a:rPr>
              <a:t>在</a:t>
            </a:r>
            <a:r>
              <a:rPr lang="en-US" altLang="zh-CN" sz="3200" dirty="0">
                <a:solidFill>
                  <a:srgbClr val="154658"/>
                </a:solidFill>
              </a:rPr>
              <a:t>VUE</a:t>
            </a:r>
            <a:r>
              <a:rPr lang="zh-CN" altLang="en-US" sz="3200" dirty="0">
                <a:solidFill>
                  <a:srgbClr val="154658"/>
                </a:solidFill>
              </a:rPr>
              <a:t>中的作用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945D17-7FCB-4E63-BB83-C84197E650E6}"/>
              </a:ext>
            </a:extLst>
          </p:cNvPr>
          <p:cNvSpPr txBox="1"/>
          <p:nvPr/>
        </p:nvSpPr>
        <p:spPr>
          <a:xfrm>
            <a:off x="468042" y="2932922"/>
            <a:ext cx="51512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HTML5</a:t>
            </a:r>
            <a:r>
              <a:rPr lang="zh-CN" altLang="en-US" dirty="0"/>
              <a:t>开始，</a:t>
            </a:r>
            <a:r>
              <a:rPr lang="en-US" altLang="zh-CN" dirty="0"/>
              <a:t>History interface</a:t>
            </a:r>
            <a:r>
              <a:rPr lang="zh-CN" altLang="en-US" dirty="0"/>
              <a:t>提供了两个新的方法：</a:t>
            </a:r>
            <a:r>
              <a:rPr lang="en-US" altLang="zh-CN" dirty="0" err="1"/>
              <a:t>pushState</a:t>
            </a:r>
            <a:r>
              <a:rPr lang="en-US" altLang="zh-CN" dirty="0"/>
              <a:t>(), </a:t>
            </a:r>
            <a:r>
              <a:rPr lang="en-US" altLang="zh-CN" dirty="0" err="1"/>
              <a:t>replaceState</a:t>
            </a:r>
            <a:r>
              <a:rPr lang="en-US" altLang="zh-CN" dirty="0"/>
              <a:t>()</a:t>
            </a:r>
            <a:r>
              <a:rPr lang="zh-CN" altLang="en-US" dirty="0"/>
              <a:t>使得我们可以对浏览器历史记录栈进行修改。</a:t>
            </a:r>
          </a:p>
          <a:p>
            <a:endParaRPr lang="zh-CN" altLang="en-US" dirty="0"/>
          </a:p>
          <a:p>
            <a:r>
              <a:rPr lang="en-US" altLang="zh-CN" dirty="0" err="1"/>
              <a:t>pushState</a:t>
            </a:r>
            <a:r>
              <a:rPr lang="en-US" altLang="zh-CN" dirty="0"/>
              <a:t>(): </a:t>
            </a:r>
            <a:r>
              <a:rPr lang="zh-CN" altLang="en-US" dirty="0"/>
              <a:t>向</a:t>
            </a:r>
            <a:r>
              <a:rPr lang="en-US" altLang="zh-CN" dirty="0"/>
              <a:t>history</a:t>
            </a:r>
            <a:r>
              <a:rPr lang="zh-CN" altLang="en-US" dirty="0"/>
              <a:t>对象中添加一条和当前</a:t>
            </a:r>
            <a:r>
              <a:rPr lang="en-US" altLang="zh-CN" dirty="0"/>
              <a:t>URL</a:t>
            </a:r>
            <a:r>
              <a:rPr lang="zh-CN" altLang="en-US" dirty="0"/>
              <a:t>同源的记录，不会触发向服务器请求页面，并且</a:t>
            </a:r>
            <a:r>
              <a:rPr lang="en-US" altLang="zh-CN" dirty="0"/>
              <a:t>history</a:t>
            </a:r>
            <a:r>
              <a:rPr lang="zh-CN" altLang="en-US" dirty="0"/>
              <a:t>位置变动为最顶层。</a:t>
            </a:r>
          </a:p>
          <a:p>
            <a:endParaRPr lang="zh-CN" altLang="en-US" dirty="0"/>
          </a:p>
          <a:p>
            <a:r>
              <a:rPr lang="en-US" altLang="zh-CN" dirty="0" err="1"/>
              <a:t>replaceState</a:t>
            </a:r>
            <a:r>
              <a:rPr lang="en-US" altLang="zh-CN" dirty="0"/>
              <a:t>(): </a:t>
            </a:r>
            <a:r>
              <a:rPr lang="zh-CN" altLang="en-US" dirty="0"/>
              <a:t>替换当前记录	</a:t>
            </a:r>
          </a:p>
          <a:p>
            <a:endParaRPr lang="zh-CN" altLang="en-US" dirty="0"/>
          </a:p>
          <a:p>
            <a:r>
              <a:rPr lang="en-US" altLang="zh-CN" dirty="0"/>
              <a:t>Window</a:t>
            </a:r>
            <a:r>
              <a:rPr lang="zh-CN" altLang="en-US" dirty="0"/>
              <a:t>对象事件：</a:t>
            </a:r>
            <a:r>
              <a:rPr lang="en-US" altLang="zh-CN" dirty="0" err="1"/>
              <a:t>onpopstate</a:t>
            </a:r>
            <a:r>
              <a:rPr lang="en-US" altLang="zh-CN" dirty="0"/>
              <a:t> -- &gt;</a:t>
            </a:r>
            <a:r>
              <a:rPr lang="zh-CN" altLang="en-US" dirty="0"/>
              <a:t>监听浏览器返回、前进事件</a:t>
            </a:r>
          </a:p>
        </p:txBody>
      </p:sp>
    </p:spTree>
    <p:extLst>
      <p:ext uri="{BB962C8B-B14F-4D97-AF65-F5344CB8AC3E}">
        <p14:creationId xmlns:p14="http://schemas.microsoft.com/office/powerpoint/2010/main" val="361837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43E553D-63E1-4710-99AE-54C2CE13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01" y="2141273"/>
            <a:ext cx="6498386" cy="366488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C98F7B8-D6C0-4DC7-8919-F679BA13D2EE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D97ED0-114B-4B2C-9C55-136D4E70758C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83C7B4E-7A8B-419D-9554-66EC52F85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103D317-5CF4-4E9E-B883-A7CC63F92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122022F-5E64-4A04-A2C0-52B4F43C039F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E5F73A-C5CC-4901-85E6-59F5F0613F5E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9A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新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4658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思维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4658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9A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心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4658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服务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54658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5465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5E1263-55D1-4AE8-9867-293A3AB3B38A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21973C-A37B-4EDF-8EAA-28EBE708F1F7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FB77A3-62AF-4F07-A19E-5D98B0ABC550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F1756B8-F6C5-4437-8B39-622E3056E342}"/>
              </a:ext>
            </a:extLst>
          </p:cNvPr>
          <p:cNvSpPr txBox="1"/>
          <p:nvPr/>
        </p:nvSpPr>
        <p:spPr>
          <a:xfrm>
            <a:off x="1280941" y="1556498"/>
            <a:ext cx="4235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54658"/>
                </a:solidFill>
              </a:rPr>
              <a:t>History</a:t>
            </a:r>
            <a:r>
              <a:rPr lang="zh-CN" altLang="en-US" sz="3200" dirty="0">
                <a:solidFill>
                  <a:srgbClr val="154658"/>
                </a:solidFill>
              </a:rPr>
              <a:t>在</a:t>
            </a:r>
            <a:r>
              <a:rPr lang="en-US" altLang="zh-CN" sz="3200" dirty="0">
                <a:solidFill>
                  <a:srgbClr val="154658"/>
                </a:solidFill>
              </a:rPr>
              <a:t>VUE</a:t>
            </a:r>
            <a:r>
              <a:rPr lang="zh-CN" altLang="en-US" sz="3200" dirty="0">
                <a:solidFill>
                  <a:srgbClr val="154658"/>
                </a:solidFill>
              </a:rPr>
              <a:t>中的作用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805385-642F-4923-BCA0-C71F9BA0D215}"/>
              </a:ext>
            </a:extLst>
          </p:cNvPr>
          <p:cNvSpPr txBox="1"/>
          <p:nvPr/>
        </p:nvSpPr>
        <p:spPr>
          <a:xfrm>
            <a:off x="269652" y="4087356"/>
            <a:ext cx="4974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H5</a:t>
            </a:r>
            <a:r>
              <a:rPr lang="zh-CN" altLang="en-US" dirty="0"/>
              <a:t>新的方法</a:t>
            </a:r>
            <a:r>
              <a:rPr lang="en-US" altLang="zh-CN" dirty="0" err="1"/>
              <a:t>pushState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replaceState</a:t>
            </a:r>
            <a:r>
              <a:rPr lang="zh-CN" altLang="en-US" dirty="0"/>
              <a:t>以及</a:t>
            </a:r>
            <a:r>
              <a:rPr lang="en-US" altLang="zh-CN" dirty="0" err="1"/>
              <a:t>popstate</a:t>
            </a:r>
            <a:r>
              <a:rPr lang="zh-CN" altLang="en-US" dirty="0"/>
              <a:t>事件监听实现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this.$</a:t>
            </a:r>
            <a:r>
              <a:rPr lang="en-US" altLang="zh-CN" dirty="0" err="1"/>
              <a:t>router.push</a:t>
            </a:r>
            <a:r>
              <a:rPr lang="en-US" altLang="zh-CN" dirty="0"/>
              <a:t>(‘/path’) –</a:t>
            </a:r>
            <a:r>
              <a:rPr lang="zh-CN" altLang="en-US" dirty="0"/>
              <a:t>匹配路由</a:t>
            </a:r>
            <a:r>
              <a:rPr lang="en-US" altLang="zh-CN" dirty="0"/>
              <a:t>—</a:t>
            </a:r>
            <a:r>
              <a:rPr lang="zh-CN" altLang="en-US" dirty="0"/>
              <a:t>执行路由守卫生命周期并向</a:t>
            </a:r>
            <a:r>
              <a:rPr lang="en-US" altLang="zh-CN" dirty="0"/>
              <a:t>history</a:t>
            </a:r>
            <a:r>
              <a:rPr lang="zh-CN" altLang="en-US" dirty="0"/>
              <a:t>中</a:t>
            </a:r>
            <a:r>
              <a:rPr lang="en-US" altLang="zh-CN" dirty="0" err="1"/>
              <a:t>pushState</a:t>
            </a:r>
            <a:r>
              <a:rPr lang="en-US" altLang="zh-CN" dirty="0"/>
              <a:t>()—</a:t>
            </a:r>
            <a:r>
              <a:rPr lang="zh-CN" altLang="en-US" dirty="0"/>
              <a:t>渲染视图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77A14A-42DA-4B6A-BC8D-BE5CADD18EF6}"/>
              </a:ext>
            </a:extLst>
          </p:cNvPr>
          <p:cNvSpPr txBox="1"/>
          <p:nvPr/>
        </p:nvSpPr>
        <p:spPr>
          <a:xfrm>
            <a:off x="303820" y="3228945"/>
            <a:ext cx="294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54658"/>
                </a:solidFill>
              </a:rPr>
              <a:t>Vue History</a:t>
            </a:r>
            <a:r>
              <a:rPr lang="zh-CN" altLang="en-US" sz="2000" dirty="0">
                <a:solidFill>
                  <a:srgbClr val="154658"/>
                </a:solidFill>
              </a:rPr>
              <a:t>路由模式 </a:t>
            </a:r>
          </a:p>
        </p:txBody>
      </p:sp>
    </p:spTree>
    <p:extLst>
      <p:ext uri="{BB962C8B-B14F-4D97-AF65-F5344CB8AC3E}">
        <p14:creationId xmlns:p14="http://schemas.microsoft.com/office/powerpoint/2010/main" val="104642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DF8FFFD-9FA6-483D-AE6E-69D72CDA56A2}"/>
              </a:ext>
            </a:extLst>
          </p:cNvPr>
          <p:cNvSpPr/>
          <p:nvPr/>
        </p:nvSpPr>
        <p:spPr>
          <a:xfrm>
            <a:off x="8321533" y="2997280"/>
            <a:ext cx="1961662" cy="1961662"/>
          </a:xfrm>
          <a:prstGeom prst="rect">
            <a:avLst/>
          </a:prstGeom>
          <a:noFill/>
          <a:ln w="38100" cap="flat" cmpd="sng" algn="ctr">
            <a:solidFill>
              <a:srgbClr val="2726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4DC20E-688D-409F-91A9-9CA50C29E716}"/>
              </a:ext>
            </a:extLst>
          </p:cNvPr>
          <p:cNvSpPr/>
          <p:nvPr/>
        </p:nvSpPr>
        <p:spPr>
          <a:xfrm>
            <a:off x="8049846" y="2689974"/>
            <a:ext cx="1961662" cy="1961662"/>
          </a:xfrm>
          <a:prstGeom prst="rect">
            <a:avLst/>
          </a:prstGeom>
          <a:solidFill>
            <a:srgbClr val="154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B111DF-C3D7-415E-B1A2-6136D7E8EFBD}"/>
              </a:ext>
            </a:extLst>
          </p:cNvPr>
          <p:cNvSpPr txBox="1"/>
          <p:nvPr/>
        </p:nvSpPr>
        <p:spPr>
          <a:xfrm>
            <a:off x="1445809" y="227506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定义了访问和操作 </a:t>
            </a:r>
            <a:r>
              <a:rPr lang="en-US" altLang="zh-CN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文档的标准方法。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794C73-FD5F-4AFC-BBF7-9EAC86613E1D}"/>
              </a:ext>
            </a:extLst>
          </p:cNvPr>
          <p:cNvSpPr txBox="1"/>
          <p:nvPr/>
        </p:nvSpPr>
        <p:spPr>
          <a:xfrm>
            <a:off x="920637" y="5700665"/>
            <a:ext cx="618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 DOM </a:t>
            </a:r>
            <a:r>
              <a:rPr lang="zh-CN" altLang="en-US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允许 </a:t>
            </a:r>
            <a:r>
              <a:rPr lang="en-US" altLang="zh-CN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b="1" i="0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事件作出响应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F6F7F6-491E-4351-8AA1-EDFD6B5D79AD}"/>
              </a:ext>
            </a:extLst>
          </p:cNvPr>
          <p:cNvSpPr txBox="1"/>
          <p:nvPr/>
        </p:nvSpPr>
        <p:spPr>
          <a:xfrm>
            <a:off x="920637" y="6101579"/>
            <a:ext cx="719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document.getElementById("myBtn").onclick=function(){};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29282A-9EE9-416E-9FFF-3AE419F00072}"/>
              </a:ext>
            </a:extLst>
          </p:cNvPr>
          <p:cNvSpPr txBox="1"/>
          <p:nvPr/>
        </p:nvSpPr>
        <p:spPr>
          <a:xfrm>
            <a:off x="8049846" y="3440656"/>
            <a:ext cx="184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onload</a:t>
            </a:r>
          </a:p>
          <a:p>
            <a:r>
              <a:rPr lang="en-US" altLang="zh-CN" b="1" i="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onchange</a:t>
            </a:r>
            <a:endParaRPr lang="en-US" altLang="zh-CN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onmouseover</a:t>
            </a:r>
            <a:endParaRPr lang="en-US" altLang="zh-CN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C33223-5268-4F7E-92A7-F19C6D3ACC62}"/>
              </a:ext>
            </a:extLst>
          </p:cNvPr>
          <p:cNvSpPr txBox="1"/>
          <p:nvPr/>
        </p:nvSpPr>
        <p:spPr>
          <a:xfrm>
            <a:off x="1280941" y="1533315"/>
            <a:ext cx="3826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54658"/>
                </a:solidFill>
              </a:rPr>
              <a:t>DOM</a:t>
            </a:r>
            <a:r>
              <a:rPr lang="zh-CN" altLang="en-US" sz="3200" dirty="0">
                <a:solidFill>
                  <a:srgbClr val="154658"/>
                </a:solidFill>
              </a:rPr>
              <a:t>文档对象模型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FEBC47B-4AF9-4A53-8729-AF2525C6933C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6C6C5E5-603A-4871-94FA-CFDBEFAE74D2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6463DBA9-F15C-4D0E-8833-3C74E5018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7B35FA93-548A-4D7E-A61C-FBEC60829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4ACCA3F-61D1-4222-BBDA-83922075F959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1012F0-1211-4466-84B1-A0F9EF239B98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5AF0E1-81A6-4696-AEE2-645ADD347BA7}"/>
              </a:ext>
            </a:extLst>
          </p:cNvPr>
          <p:cNvGrpSpPr/>
          <p:nvPr/>
        </p:nvGrpSpPr>
        <p:grpSpPr>
          <a:xfrm>
            <a:off x="1474962" y="3109979"/>
            <a:ext cx="6434979" cy="2308324"/>
            <a:chOff x="1474962" y="3109979"/>
            <a:chExt cx="6434979" cy="230832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6AC047-A06C-4B6E-A322-23BB07C0D963}"/>
                </a:ext>
              </a:extLst>
            </p:cNvPr>
            <p:cNvSpPr txBox="1"/>
            <p:nvPr/>
          </p:nvSpPr>
          <p:spPr>
            <a:xfrm>
              <a:off x="1814931" y="3109979"/>
              <a:ext cx="609501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zh-CN" b="0" i="0" dirty="0" err="1">
                  <a:solidFill>
                    <a:srgbClr val="000000"/>
                  </a:solidFill>
                  <a:effectLst/>
                  <a:latin typeface="PingFangSC-Regular"/>
                </a:rPr>
                <a:t>getElementById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PingFangSC-Regular"/>
                </a:rPr>
                <a:t>(id) -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PingFangSC-Regular"/>
                </a:rPr>
                <a:t>获取带有指定 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PingFangSC-Regular"/>
                </a:rPr>
                <a:t>id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PingFangSC-Regular"/>
                </a:rPr>
                <a:t>的节点（元素）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zh-CN" b="0" i="0" dirty="0" err="1">
                  <a:solidFill>
                    <a:srgbClr val="000000"/>
                  </a:solidFill>
                  <a:effectLst/>
                  <a:latin typeface="PingFangSC-Regular"/>
                </a:rPr>
                <a:t>appendChild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PingFangSC-Regular"/>
                </a:rPr>
                <a:t>(node) -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PingFangSC-Regular"/>
                </a:rPr>
                <a:t>插入新的子节点（元素）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zh-CN" b="0" i="0" dirty="0" err="1">
                  <a:solidFill>
                    <a:srgbClr val="000000"/>
                  </a:solidFill>
                  <a:effectLst/>
                  <a:latin typeface="PingFangSC-Regular"/>
                </a:rPr>
                <a:t>removeChild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PingFangSC-Regular"/>
                </a:rPr>
                <a:t>(node) -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PingFangSC-Regular"/>
                </a:rPr>
                <a:t>删除子节点（元素）</a:t>
              </a:r>
              <a:endParaRPr lang="en-US" altLang="zh-CN" b="0" i="0" dirty="0">
                <a:solidFill>
                  <a:srgbClr val="000000"/>
                </a:solidFill>
                <a:effectLst/>
                <a:latin typeface="PingFangSC-Regular"/>
              </a:endParaRPr>
            </a:p>
            <a:p>
              <a:pPr lvl="1"/>
              <a:endParaRPr lang="zh-CN" altLang="en-US" b="0" i="0" dirty="0">
                <a:solidFill>
                  <a:srgbClr val="000000"/>
                </a:solidFill>
                <a:effectLst/>
                <a:latin typeface="PingFangSC-Regular"/>
              </a:endParaRP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zh-CN" b="0" i="0" dirty="0" err="1">
                  <a:solidFill>
                    <a:srgbClr val="000000"/>
                  </a:solidFill>
                  <a:effectLst/>
                  <a:latin typeface="PingFangSC-Regular"/>
                </a:rPr>
                <a:t>innerHTML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PingFangSC-Regular"/>
                </a:rPr>
                <a:t> -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PingFangSC-Regular"/>
                </a:rPr>
                <a:t>节点（元素）的文本值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zh-CN" b="0" i="0" dirty="0" err="1">
                  <a:solidFill>
                    <a:srgbClr val="000000"/>
                  </a:solidFill>
                  <a:effectLst/>
                  <a:latin typeface="PingFangSC-Regular"/>
                </a:rPr>
                <a:t>parentNode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PingFangSC-Regular"/>
                </a:rPr>
                <a:t> -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PingFangSC-Regular"/>
                </a:rPr>
                <a:t>节点（元素）的父节点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zh-CN" b="0" i="0" dirty="0" err="1">
                  <a:solidFill>
                    <a:srgbClr val="000000"/>
                  </a:solidFill>
                  <a:effectLst/>
                  <a:latin typeface="PingFangSC-Regular"/>
                </a:rPr>
                <a:t>childNodes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PingFangSC-Regular"/>
                </a:rPr>
                <a:t> -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PingFangSC-Regular"/>
                </a:rPr>
                <a:t>节点（元素）的子节点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000000"/>
                  </a:solidFill>
                  <a:effectLst/>
                  <a:latin typeface="PingFangSC-Regular"/>
                </a:rPr>
                <a:t>attributes -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PingFangSC-Regular"/>
                </a:rPr>
                <a:t>节点（元素）的属性节点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40525C8-3B06-4CFB-A30E-8F971B44AE75}"/>
                </a:ext>
              </a:extLst>
            </p:cNvPr>
            <p:cNvSpPr txBox="1"/>
            <p:nvPr/>
          </p:nvSpPr>
          <p:spPr>
            <a:xfrm>
              <a:off x="1474962" y="3455189"/>
              <a:ext cx="67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54658"/>
                  </a:solidFill>
                </a:rPr>
                <a:t>方法：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26BBDED-2420-4F7C-A50D-AE845F1BD124}"/>
                </a:ext>
              </a:extLst>
            </p:cNvPr>
            <p:cNvSpPr txBox="1"/>
            <p:nvPr/>
          </p:nvSpPr>
          <p:spPr>
            <a:xfrm>
              <a:off x="1565040" y="4693300"/>
              <a:ext cx="67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54658"/>
                  </a:solidFill>
                </a:rPr>
                <a:t>属性：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4CBAC66-5774-4822-B09E-AD16E433069F}"/>
              </a:ext>
            </a:extLst>
          </p:cNvPr>
          <p:cNvSpPr txBox="1"/>
          <p:nvPr/>
        </p:nvSpPr>
        <p:spPr>
          <a:xfrm>
            <a:off x="1445809" y="2771913"/>
            <a:ext cx="4134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54658"/>
                </a:solidFill>
              </a:rPr>
              <a:t>HTML DOM </a:t>
            </a:r>
            <a:r>
              <a:rPr lang="zh-CN" altLang="en-US" dirty="0">
                <a:solidFill>
                  <a:srgbClr val="154658"/>
                </a:solidFill>
              </a:rPr>
              <a:t>对象 </a:t>
            </a:r>
            <a:r>
              <a:rPr lang="en-US" altLang="zh-CN" dirty="0">
                <a:solidFill>
                  <a:srgbClr val="154658"/>
                </a:solidFill>
              </a:rPr>
              <a:t>– </a:t>
            </a:r>
            <a:r>
              <a:rPr lang="zh-CN" altLang="en-US" dirty="0">
                <a:solidFill>
                  <a:srgbClr val="154658"/>
                </a:solidFill>
              </a:rPr>
              <a:t>常用方法和属性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D35AFB-E175-47CF-9049-A88C6AD9B3F5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1BAD77-9FAD-4F0F-977F-7769CF94C497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396D0EE-47B4-44BB-B100-BF137E4368DD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48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1F8E-B2CA-4A74-B57E-24907BA7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941" y="1598561"/>
            <a:ext cx="3220920" cy="659885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rgbClr val="154658"/>
                </a:solidFill>
              </a:rPr>
              <a:t>ECMAScript</a:t>
            </a:r>
            <a:endParaRPr lang="zh-CN" altLang="en-US" sz="4800" dirty="0">
              <a:solidFill>
                <a:srgbClr val="154658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6CD158-45FC-4904-BA3A-46A076FFF7F6}"/>
              </a:ext>
            </a:extLst>
          </p:cNvPr>
          <p:cNvSpPr txBox="1"/>
          <p:nvPr/>
        </p:nvSpPr>
        <p:spPr>
          <a:xfrm>
            <a:off x="792381" y="3112772"/>
            <a:ext cx="909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变量</a:t>
            </a:r>
            <a:r>
              <a:rPr lang="en-US" altLang="zh-CN" sz="2400" dirty="0"/>
              <a:t>(var, let )</a:t>
            </a:r>
            <a:r>
              <a:rPr lang="zh-CN" altLang="en-US" sz="2400" dirty="0"/>
              <a:t>、数据类型</a:t>
            </a:r>
            <a:r>
              <a:rPr lang="en-US" altLang="zh-CN" sz="2400" dirty="0"/>
              <a:t>(Object, Number, </a:t>
            </a:r>
            <a:r>
              <a:rPr lang="en-US" altLang="zh-CN" sz="2400" dirty="0" err="1"/>
              <a:t>String,Array</a:t>
            </a:r>
            <a:r>
              <a:rPr lang="zh-CN" altLang="en-US" sz="2400" dirty="0"/>
              <a:t>，</a:t>
            </a:r>
            <a:r>
              <a:rPr lang="en-US" altLang="zh-CN" sz="2400" dirty="0"/>
              <a:t>JSON)</a:t>
            </a:r>
            <a:r>
              <a:rPr lang="zh-CN" altLang="en-US" sz="2400" dirty="0"/>
              <a:t>、运算符</a:t>
            </a:r>
            <a:r>
              <a:rPr lang="en-US" altLang="zh-CN" sz="2400" dirty="0"/>
              <a:t>(+-* / …)</a:t>
            </a:r>
            <a:r>
              <a:rPr lang="zh-CN" altLang="en-US" sz="2400" dirty="0"/>
              <a:t>、常量</a:t>
            </a:r>
            <a:r>
              <a:rPr lang="en-US" altLang="zh-CN" sz="2400" dirty="0"/>
              <a:t>(const)</a:t>
            </a:r>
            <a:r>
              <a:rPr lang="zh-CN" altLang="en-US" sz="2400" dirty="0"/>
              <a:t>、函数、类</a:t>
            </a:r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A0C40-519E-43BB-AFAE-56114532303D}"/>
              </a:ext>
            </a:extLst>
          </p:cNvPr>
          <p:cNvSpPr txBox="1"/>
          <p:nvPr/>
        </p:nvSpPr>
        <p:spPr>
          <a:xfrm>
            <a:off x="3618525" y="2200149"/>
            <a:ext cx="311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54658"/>
                </a:solidFill>
              </a:rPr>
              <a:t>-------</a:t>
            </a:r>
            <a:r>
              <a:rPr lang="zh-CN" altLang="en-US" dirty="0">
                <a:solidFill>
                  <a:srgbClr val="154658"/>
                </a:solidFill>
              </a:rPr>
              <a:t>面向对象的编程语言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A061F-4E2F-4C45-8154-40B67FB7E0EE}"/>
              </a:ext>
            </a:extLst>
          </p:cNvPr>
          <p:cNvSpPr txBox="1"/>
          <p:nvPr/>
        </p:nvSpPr>
        <p:spPr>
          <a:xfrm>
            <a:off x="792381" y="4454916"/>
            <a:ext cx="94614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内置对象和函数（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JSON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Math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Array.prototype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方法、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对象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内省（自检、自我检查，introspection）方法，等等）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877F6B-6DB6-40FA-A766-A63635ADDFD7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DF2FFBA-ED25-49F2-B1AE-9FCFB2D12AF6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9B38797-9C5F-4384-9032-47504633D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742EF2E-6103-4167-94EA-35EC9BAD6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316591-AC7F-44F2-831A-804EB7DB08EC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6C7359-E328-4CA9-876C-111374050917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23000C-AD9F-4C98-BA94-D223FA27FD9D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299316A-7993-4717-96E8-76772986BF9D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2B987F-6858-41F1-AAB4-5636F3861D7F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15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90DB577-13DB-473F-A788-4614A89C3DFB}"/>
              </a:ext>
            </a:extLst>
          </p:cNvPr>
          <p:cNvSpPr/>
          <p:nvPr/>
        </p:nvSpPr>
        <p:spPr>
          <a:xfrm>
            <a:off x="688098" y="2591725"/>
            <a:ext cx="648677" cy="648677"/>
          </a:xfrm>
          <a:prstGeom prst="rect">
            <a:avLst/>
          </a:prstGeom>
          <a:solidFill>
            <a:srgbClr val="154658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31F8E-B2CA-4A74-B57E-24907BA7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497" y="1516430"/>
            <a:ext cx="3220920" cy="659885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rgbClr val="154658"/>
                </a:solidFill>
              </a:rPr>
              <a:t>ECMAScript</a:t>
            </a:r>
            <a:endParaRPr lang="zh-CN" altLang="en-US" sz="4800" dirty="0">
              <a:solidFill>
                <a:srgbClr val="154658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6CD158-45FC-4904-BA3A-46A076FFF7F6}"/>
              </a:ext>
            </a:extLst>
          </p:cNvPr>
          <p:cNvSpPr txBox="1"/>
          <p:nvPr/>
        </p:nvSpPr>
        <p:spPr>
          <a:xfrm>
            <a:off x="1102804" y="3153131"/>
            <a:ext cx="5112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72636"/>
                </a:solidFill>
              </a:rPr>
              <a:t>变量</a:t>
            </a:r>
            <a:r>
              <a:rPr lang="en-US" altLang="zh-CN" sz="2000" dirty="0">
                <a:solidFill>
                  <a:srgbClr val="272636"/>
                </a:solidFill>
              </a:rPr>
              <a:t>(var, let )</a:t>
            </a:r>
            <a:r>
              <a:rPr lang="zh-CN" altLang="en-US" sz="2000" dirty="0">
                <a:solidFill>
                  <a:srgbClr val="272636"/>
                </a:solidFill>
              </a:rPr>
              <a:t>、数据类型</a:t>
            </a:r>
            <a:r>
              <a:rPr lang="en-US" altLang="zh-CN" sz="2000" dirty="0">
                <a:solidFill>
                  <a:srgbClr val="272636"/>
                </a:solidFill>
              </a:rPr>
              <a:t>(Object, Number, </a:t>
            </a:r>
            <a:r>
              <a:rPr lang="en-US" altLang="zh-CN" sz="2000" dirty="0" err="1">
                <a:solidFill>
                  <a:srgbClr val="272636"/>
                </a:solidFill>
              </a:rPr>
              <a:t>String,Array</a:t>
            </a:r>
            <a:r>
              <a:rPr lang="zh-CN" altLang="en-US" sz="2000" dirty="0">
                <a:solidFill>
                  <a:srgbClr val="272636"/>
                </a:solidFill>
              </a:rPr>
              <a:t>，</a:t>
            </a:r>
            <a:r>
              <a:rPr lang="en-US" altLang="zh-CN" sz="2000" dirty="0">
                <a:solidFill>
                  <a:srgbClr val="272636"/>
                </a:solidFill>
              </a:rPr>
              <a:t>JSON)</a:t>
            </a:r>
            <a:r>
              <a:rPr lang="zh-CN" altLang="en-US" sz="2000" dirty="0">
                <a:solidFill>
                  <a:srgbClr val="272636"/>
                </a:solidFill>
              </a:rPr>
              <a:t>、运算符</a:t>
            </a:r>
            <a:r>
              <a:rPr lang="en-US" altLang="zh-CN" sz="2000" dirty="0">
                <a:solidFill>
                  <a:srgbClr val="272636"/>
                </a:solidFill>
              </a:rPr>
              <a:t>(+-* / …)</a:t>
            </a:r>
            <a:r>
              <a:rPr lang="zh-CN" altLang="en-US" sz="2000" dirty="0">
                <a:solidFill>
                  <a:srgbClr val="272636"/>
                </a:solidFill>
              </a:rPr>
              <a:t>、常量</a:t>
            </a:r>
            <a:r>
              <a:rPr lang="en-US" altLang="zh-CN" sz="2000" dirty="0">
                <a:solidFill>
                  <a:srgbClr val="272636"/>
                </a:solidFill>
              </a:rPr>
              <a:t>(const)</a:t>
            </a:r>
            <a:r>
              <a:rPr lang="zh-CN" altLang="en-US" sz="2000" dirty="0">
                <a:solidFill>
                  <a:srgbClr val="272636"/>
                </a:solidFill>
              </a:rPr>
              <a:t>、函数、类</a:t>
            </a:r>
            <a:r>
              <a:rPr lang="en-US" altLang="zh-CN" sz="2000" dirty="0">
                <a:solidFill>
                  <a:srgbClr val="272636"/>
                </a:solidFill>
              </a:rPr>
              <a:t>…</a:t>
            </a:r>
            <a:endParaRPr lang="zh-CN" altLang="en-US" sz="2000" dirty="0">
              <a:solidFill>
                <a:srgbClr val="27263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A0C40-519E-43BB-AFAE-56114532303D}"/>
              </a:ext>
            </a:extLst>
          </p:cNvPr>
          <p:cNvSpPr txBox="1"/>
          <p:nvPr/>
        </p:nvSpPr>
        <p:spPr>
          <a:xfrm>
            <a:off x="3618525" y="2200149"/>
            <a:ext cx="311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54658"/>
                </a:solidFill>
              </a:rPr>
              <a:t>-------</a:t>
            </a:r>
            <a:r>
              <a:rPr lang="zh-CN" altLang="en-US" dirty="0">
                <a:solidFill>
                  <a:srgbClr val="154658"/>
                </a:solidFill>
              </a:rPr>
              <a:t>面向对象的编程语言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A061F-4E2F-4C45-8154-40B67FB7E0EE}"/>
              </a:ext>
            </a:extLst>
          </p:cNvPr>
          <p:cNvSpPr txBox="1"/>
          <p:nvPr/>
        </p:nvSpPr>
        <p:spPr>
          <a:xfrm>
            <a:off x="5548924" y="4530817"/>
            <a:ext cx="521686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内置对象和函数（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JSON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Math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Array.prototype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方法、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对象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内省（自检、自我检查，introspection）方法，等）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877F6B-6DB6-40FA-A766-A63635ADDFD7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DF2FFBA-ED25-49F2-B1AE-9FCFB2D12AF6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9B38797-9C5F-4384-9032-47504633D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742EF2E-6103-4167-94EA-35EC9BAD6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316591-AC7F-44F2-831A-804EB7DB08EC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6C7359-E328-4CA9-876C-111374050917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F5C6745-7852-4405-A8E0-E1943082E77E}"/>
              </a:ext>
            </a:extLst>
          </p:cNvPr>
          <p:cNvSpPr/>
          <p:nvPr/>
        </p:nvSpPr>
        <p:spPr>
          <a:xfrm>
            <a:off x="1012438" y="2916064"/>
            <a:ext cx="5292867" cy="1564193"/>
          </a:xfrm>
          <a:prstGeom prst="rect">
            <a:avLst/>
          </a:prstGeom>
          <a:noFill/>
          <a:ln w="57150" cap="flat" cmpd="sng" algn="ctr">
            <a:solidFill>
              <a:srgbClr val="15465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F39C81-1B03-47D4-ACAA-47A71D7D73D7}"/>
              </a:ext>
            </a:extLst>
          </p:cNvPr>
          <p:cNvSpPr/>
          <p:nvPr/>
        </p:nvSpPr>
        <p:spPr>
          <a:xfrm>
            <a:off x="5548923" y="4154118"/>
            <a:ext cx="5216868" cy="1937209"/>
          </a:xfrm>
          <a:prstGeom prst="rect">
            <a:avLst/>
          </a:prstGeom>
          <a:noFill/>
          <a:ln w="57150" cap="flat" cmpd="sng" algn="ctr">
            <a:solidFill>
              <a:srgbClr val="2726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50894E-A686-4C66-8D30-876F84541AEF}"/>
              </a:ext>
            </a:extLst>
          </p:cNvPr>
          <p:cNvSpPr/>
          <p:nvPr/>
        </p:nvSpPr>
        <p:spPr>
          <a:xfrm>
            <a:off x="856129" y="2734702"/>
            <a:ext cx="648677" cy="648677"/>
          </a:xfrm>
          <a:prstGeom prst="rect">
            <a:avLst/>
          </a:prstGeom>
          <a:solidFill>
            <a:srgbClr val="154658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FF281A-9BFB-48E1-93F7-B144794CF144}"/>
              </a:ext>
            </a:extLst>
          </p:cNvPr>
          <p:cNvSpPr/>
          <p:nvPr/>
        </p:nvSpPr>
        <p:spPr>
          <a:xfrm>
            <a:off x="5224583" y="5766988"/>
            <a:ext cx="648677" cy="648677"/>
          </a:xfrm>
          <a:prstGeom prst="rect">
            <a:avLst/>
          </a:prstGeom>
          <a:solidFill>
            <a:srgbClr val="154658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079EB5-59F7-4E28-85AD-ECF3A9F71CF0}"/>
              </a:ext>
            </a:extLst>
          </p:cNvPr>
          <p:cNvSpPr/>
          <p:nvPr/>
        </p:nvSpPr>
        <p:spPr>
          <a:xfrm>
            <a:off x="5376983" y="5919388"/>
            <a:ext cx="648677" cy="648677"/>
          </a:xfrm>
          <a:prstGeom prst="rect">
            <a:avLst/>
          </a:prstGeom>
          <a:solidFill>
            <a:srgbClr val="154658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1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215D1-F9FA-41B7-BAEF-B584BCB6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20" y="3081518"/>
            <a:ext cx="4294534" cy="1459406"/>
          </a:xfrm>
        </p:spPr>
        <p:txBody>
          <a:bodyPr/>
          <a:lstStyle/>
          <a:p>
            <a:r>
              <a:rPr lang="en-US" altLang="zh-CN" dirty="0" err="1"/>
              <a:t>setTimeout</a:t>
            </a:r>
            <a:r>
              <a:rPr lang="en-US" altLang="zh-CN" dirty="0"/>
              <a:t>(function(){</a:t>
            </a:r>
          </a:p>
          <a:p>
            <a:pPr lvl="1"/>
            <a:r>
              <a:rPr lang="en-US" altLang="zh-CN" dirty="0"/>
              <a:t>// *****</a:t>
            </a:r>
          </a:p>
          <a:p>
            <a:r>
              <a:rPr lang="en-US" altLang="zh-CN" dirty="0"/>
              <a:t>},1000)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417FFF3-61C4-47FA-A3FD-789921E4D40D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53B3593-9B22-4E70-A267-0ACB37572DBC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E35B761-0339-4A93-8E1D-6C0E2216D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89D3CAF-1F89-455F-B2E5-39DBAE1EB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2D1CE20-B147-4212-B1A1-E8F46E04254A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047D63-BBCF-43B8-B498-9D6FEB47B1AE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9E931B-9CB7-4F68-9DB6-F2F6508E9FC7}"/>
              </a:ext>
            </a:extLst>
          </p:cNvPr>
          <p:cNvGrpSpPr/>
          <p:nvPr/>
        </p:nvGrpSpPr>
        <p:grpSpPr>
          <a:xfrm>
            <a:off x="1407279" y="2939145"/>
            <a:ext cx="1772330" cy="1708554"/>
            <a:chOff x="899279" y="1469971"/>
            <a:chExt cx="1772330" cy="170855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793BEB-C59D-4560-8C9D-789159EFC6B4}"/>
                </a:ext>
              </a:extLst>
            </p:cNvPr>
            <p:cNvSpPr/>
            <p:nvPr/>
          </p:nvSpPr>
          <p:spPr>
            <a:xfrm>
              <a:off x="899279" y="1469971"/>
              <a:ext cx="1708554" cy="1708554"/>
            </a:xfrm>
            <a:prstGeom prst="rect">
              <a:avLst/>
            </a:prstGeom>
            <a:noFill/>
            <a:ln w="76200" cap="flat" cmpd="sng" algn="ctr">
              <a:solidFill>
                <a:srgbClr val="15465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6552E5D-B9FA-4250-A232-DCD37F5D1E33}"/>
                </a:ext>
              </a:extLst>
            </p:cNvPr>
            <p:cNvSpPr/>
            <p:nvPr/>
          </p:nvSpPr>
          <p:spPr>
            <a:xfrm>
              <a:off x="2544057" y="1908295"/>
              <a:ext cx="127552" cy="867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40CD6C2-35FA-4896-A252-E2E5103E7517}"/>
              </a:ext>
            </a:extLst>
          </p:cNvPr>
          <p:cNvSpPr txBox="1"/>
          <p:nvPr/>
        </p:nvSpPr>
        <p:spPr>
          <a:xfrm>
            <a:off x="2107648" y="3491264"/>
            <a:ext cx="201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154658"/>
                </a:solidFill>
              </a:rPr>
              <a:t>异步操作</a:t>
            </a:r>
          </a:p>
        </p:txBody>
      </p:sp>
    </p:spTree>
    <p:extLst>
      <p:ext uri="{BB962C8B-B14F-4D97-AF65-F5344CB8AC3E}">
        <p14:creationId xmlns:p14="http://schemas.microsoft.com/office/powerpoint/2010/main" val="344235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1F8E-B2CA-4A74-B57E-24907BA7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263" y="1441276"/>
            <a:ext cx="3938040" cy="884712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154658"/>
                </a:solidFill>
              </a:rPr>
              <a:t>JS</a:t>
            </a:r>
            <a:r>
              <a:rPr lang="zh-CN" altLang="en-US" sz="4800" b="1" dirty="0">
                <a:solidFill>
                  <a:srgbClr val="154658"/>
                </a:solidFill>
              </a:rPr>
              <a:t>三大模型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9AAF8C4-32D1-4A43-8347-AF39AE4D0D5B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153EFB6-10E0-44F2-8019-1CD63A21D426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75616F61-D446-4708-9FCB-B439055BD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128A9FE-1776-4AEE-9C64-75570F832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92C6E2B-154C-40B6-866F-6FC970081377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828AC6-059E-4525-B2DB-D4D745EB675A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D9BB71-0D8A-4F78-9F96-22D21E996910}"/>
              </a:ext>
            </a:extLst>
          </p:cNvPr>
          <p:cNvGrpSpPr/>
          <p:nvPr/>
        </p:nvGrpSpPr>
        <p:grpSpPr>
          <a:xfrm>
            <a:off x="8292169" y="3168623"/>
            <a:ext cx="1930400" cy="1930400"/>
            <a:chOff x="8863618" y="3036057"/>
            <a:chExt cx="1930400" cy="19304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712A33-F8CA-4C08-8322-1CA2C305778C}"/>
                </a:ext>
              </a:extLst>
            </p:cNvPr>
            <p:cNvSpPr/>
            <p:nvPr/>
          </p:nvSpPr>
          <p:spPr>
            <a:xfrm>
              <a:off x="8863618" y="3036057"/>
              <a:ext cx="1930400" cy="1930400"/>
            </a:xfrm>
            <a:prstGeom prst="rect">
              <a:avLst/>
            </a:prstGeom>
            <a:solidFill>
              <a:srgbClr val="1546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77F5451-737B-438F-8A4B-FA515DFED542}"/>
                </a:ext>
              </a:extLst>
            </p:cNvPr>
            <p:cNvSpPr txBox="1"/>
            <p:nvPr/>
          </p:nvSpPr>
          <p:spPr>
            <a:xfrm>
              <a:off x="9360868" y="4350904"/>
              <a:ext cx="10550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BOM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8E9807D-8054-451B-A78E-0F9CA3ECE8B9}"/>
              </a:ext>
            </a:extLst>
          </p:cNvPr>
          <p:cNvGrpSpPr/>
          <p:nvPr/>
        </p:nvGrpSpPr>
        <p:grpSpPr>
          <a:xfrm>
            <a:off x="4767407" y="3168623"/>
            <a:ext cx="1930400" cy="1930400"/>
            <a:chOff x="4110914" y="3162246"/>
            <a:chExt cx="1930400" cy="19304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D5C0BDB-43F6-4CDD-8306-ABF9E768120B}"/>
                </a:ext>
              </a:extLst>
            </p:cNvPr>
            <p:cNvSpPr/>
            <p:nvPr/>
          </p:nvSpPr>
          <p:spPr>
            <a:xfrm>
              <a:off x="4110914" y="3162246"/>
              <a:ext cx="1930400" cy="1930400"/>
            </a:xfrm>
            <a:prstGeom prst="rect">
              <a:avLst/>
            </a:prstGeom>
            <a:solidFill>
              <a:srgbClr val="1546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E8E2D7D-ED7E-4BD7-A383-43E09760028F}"/>
                </a:ext>
              </a:extLst>
            </p:cNvPr>
            <p:cNvSpPr txBox="1"/>
            <p:nvPr/>
          </p:nvSpPr>
          <p:spPr>
            <a:xfrm>
              <a:off x="4548575" y="4443237"/>
              <a:ext cx="10550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DOM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7BD37EE-17FE-475B-BF4E-8DC679A85E7B}"/>
              </a:ext>
            </a:extLst>
          </p:cNvPr>
          <p:cNvGrpSpPr/>
          <p:nvPr/>
        </p:nvGrpSpPr>
        <p:grpSpPr>
          <a:xfrm>
            <a:off x="1242645" y="3168623"/>
            <a:ext cx="1930400" cy="1930400"/>
            <a:chOff x="1242645" y="3170577"/>
            <a:chExt cx="1930400" cy="19304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655CFB-7EF5-414C-A9A7-49F108C0E3D8}"/>
                </a:ext>
              </a:extLst>
            </p:cNvPr>
            <p:cNvSpPr/>
            <p:nvPr/>
          </p:nvSpPr>
          <p:spPr>
            <a:xfrm>
              <a:off x="1242645" y="3170577"/>
              <a:ext cx="1930400" cy="1930400"/>
            </a:xfrm>
            <a:prstGeom prst="rect">
              <a:avLst/>
            </a:prstGeom>
            <a:solidFill>
              <a:srgbClr val="1546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C70A09F-6787-47B0-8FEF-CB014CA0151A}"/>
                </a:ext>
              </a:extLst>
            </p:cNvPr>
            <p:cNvSpPr txBox="1"/>
            <p:nvPr/>
          </p:nvSpPr>
          <p:spPr>
            <a:xfrm>
              <a:off x="1300344" y="4474014"/>
              <a:ext cx="17867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ECMAScript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B94899E-470E-445B-8637-33958EB8B9F3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EF98C27-02B8-4B9B-90B9-B5446C754127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10D3A6F-A301-4EF6-BECB-2C12CE95126E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87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1F8E-B2CA-4A74-B57E-24907BA7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050" y="1492596"/>
            <a:ext cx="3641767" cy="784576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54658"/>
                </a:solidFill>
              </a:rPr>
              <a:t>Promise</a:t>
            </a:r>
            <a:r>
              <a:rPr lang="zh-CN" altLang="en-US" sz="4000" dirty="0">
                <a:solidFill>
                  <a:srgbClr val="154658"/>
                </a:solidFill>
              </a:rPr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1F050C-B06D-484F-9C45-15D286BAD8DF}"/>
              </a:ext>
            </a:extLst>
          </p:cNvPr>
          <p:cNvSpPr txBox="1"/>
          <p:nvPr/>
        </p:nvSpPr>
        <p:spPr>
          <a:xfrm>
            <a:off x="2868146" y="2005842"/>
            <a:ext cx="81118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569CD6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let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new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mic Sans MS" panose="030F0702030302020204" pitchFamily="66" charset="0"/>
              </a:rPr>
              <a:t>window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onreadystatechange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mic Sans MS" panose="030F0702030302020204" pitchFamily="66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readyState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mic Sans MS" panose="030F0702030302020204" pitchFamily="66" charset="0"/>
              </a:rPr>
              <a:t>4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mic Sans MS" panose="030F0702030302020204" pitchFamily="66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status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&gt;=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mic Sans MS" panose="030F0702030302020204" pitchFamily="66" charset="0"/>
              </a:rPr>
              <a:t>200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&amp;&amp;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status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&lt;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mic Sans MS" panose="030F0702030302020204" pitchFamily="66" charset="0"/>
              </a:rPr>
              <a:t>300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responseText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}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mic Sans MS" panose="030F0702030302020204" pitchFamily="66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error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status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open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'Post'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MagnusServlet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/hello'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send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</a:p>
          <a:p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F7B987-0105-4A1C-8F6C-5651DB0CBCB2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84DC65E-8616-4B98-AE9F-EF5543A35598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84BE0D1-2C36-4688-8E48-08F0743DC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14543BA-B00C-430C-9FA4-8B1BDB414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1C52B78-7BC6-47A0-B249-815AA79C9C7B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F83F63-88C4-4548-BCA5-4C818C59E7F7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94C995E-81D2-4FE5-904C-FE21973607CF}"/>
              </a:ext>
            </a:extLst>
          </p:cNvPr>
          <p:cNvSpPr txBox="1"/>
          <p:nvPr/>
        </p:nvSpPr>
        <p:spPr>
          <a:xfrm>
            <a:off x="500186" y="3826826"/>
            <a:ext cx="2125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54658"/>
                </a:solidFill>
              </a:rPr>
              <a:t>发异步请求方法</a:t>
            </a:r>
            <a:r>
              <a:rPr lang="en-US" altLang="zh-CN" sz="2000" dirty="0">
                <a:solidFill>
                  <a:srgbClr val="154658"/>
                </a:solidFill>
              </a:rPr>
              <a:t>: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1C231E-EE1C-41ED-9B7F-D008BABBE021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77B100-CFFD-4D9B-A1FB-9ED4BBAFBD8C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3D1FB1-8B65-471D-97BD-6002546C34CC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24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6F268-99F1-4C91-84E2-F7D838D5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462" y="1469432"/>
            <a:ext cx="3249246" cy="869706"/>
          </a:xfrm>
        </p:spPr>
        <p:txBody>
          <a:bodyPr/>
          <a:lstStyle/>
          <a:p>
            <a:r>
              <a:rPr lang="en-US" altLang="zh-CN" dirty="0">
                <a:solidFill>
                  <a:srgbClr val="154658"/>
                </a:solidFill>
              </a:rPr>
              <a:t>Promise</a:t>
            </a:r>
            <a:r>
              <a:rPr lang="zh-CN" altLang="en-US" dirty="0">
                <a:solidFill>
                  <a:srgbClr val="154658"/>
                </a:solidFill>
              </a:rPr>
              <a:t>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CCE998-6915-4A54-9792-6E6B0DEF8FDC}"/>
              </a:ext>
            </a:extLst>
          </p:cNvPr>
          <p:cNvSpPr txBox="1"/>
          <p:nvPr/>
        </p:nvSpPr>
        <p:spPr>
          <a:xfrm>
            <a:off x="5018261" y="1992502"/>
            <a:ext cx="6589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let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new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onreadystatechange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responseText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         let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anotherXhr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 = new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mic Sans MS" panose="030F0702030302020204" pitchFamily="66" charset="0"/>
              </a:rPr>
              <a:t>         </a:t>
            </a:r>
            <a:r>
              <a:rPr lang="en-US" altLang="zh-CN" dirty="0" err="1">
                <a:solidFill>
                  <a:srgbClr val="D4D4D4"/>
                </a:solidFill>
                <a:latin typeface="Comic Sans MS" panose="030F0702030302020204" pitchFamily="66" charset="0"/>
              </a:rPr>
              <a:t>anotherXhr.onreadystatechange</a:t>
            </a:r>
            <a:r>
              <a:rPr lang="en-US" altLang="zh-CN" dirty="0">
                <a:solidFill>
                  <a:srgbClr val="D4D4D4"/>
                </a:solidFill>
                <a:latin typeface="Comic Sans MS" panose="030F0702030302020204" pitchFamily="66" charset="0"/>
              </a:rPr>
              <a:t> = function()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             console.log(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anotherXhr.response</a:t>
            </a:r>
            <a:r>
              <a:rPr lang="en-US" altLang="zh-CN" dirty="0" err="1">
                <a:solidFill>
                  <a:srgbClr val="D4D4D4"/>
                </a:solidFill>
                <a:latin typeface="Comic Sans MS" panose="030F0702030302020204" pitchFamily="66" charset="0"/>
              </a:rPr>
              <a:t>Text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mic Sans MS" panose="030F0702030302020204" pitchFamily="66" charset="0"/>
              </a:rPr>
              <a:t>        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        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anotherXhr.open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(‘Post’,’’/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MagnusServlet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/hello”);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mic Sans MS" panose="030F0702030302020204" pitchFamily="66" charset="0"/>
              </a:rPr>
              <a:t>         </a:t>
            </a:r>
            <a:r>
              <a:rPr lang="en-US" altLang="zh-CN" dirty="0" err="1">
                <a:solidFill>
                  <a:srgbClr val="D4D4D4"/>
                </a:solidFill>
                <a:latin typeface="Comic Sans MS" panose="030F0702030302020204" pitchFamily="66" charset="0"/>
              </a:rPr>
              <a:t>anotherXhr.send</a:t>
            </a:r>
            <a:r>
              <a:rPr lang="en-US" altLang="zh-CN" dirty="0">
                <a:solidFill>
                  <a:srgbClr val="D4D4D4"/>
                </a:solidFill>
                <a:latin typeface="Comic Sans MS" panose="030F0702030302020204" pitchFamily="66" charset="0"/>
              </a:rPr>
              <a:t>();</a:t>
            </a:r>
            <a:endParaRPr lang="en-US" altLang="zh-CN" b="0" dirty="0">
              <a:solidFill>
                <a:srgbClr val="D4D4D4"/>
              </a:solidFill>
              <a:effectLst/>
              <a:latin typeface="Comic Sans MS" panose="030F0702030302020204" pitchFamily="66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open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'Post'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MagnusServlet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/hello'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send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  <a:endParaRPr lang="en-US" altLang="zh-CN" dirty="0">
              <a:solidFill>
                <a:srgbClr val="D4D4D4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5F7564-0CFB-4D07-88F9-B3E1022109F2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E718BD6-97B8-499D-B517-32751140CACB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5936433F-B96C-4C7C-89B7-8BBB461F1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EEA8AF5-7244-47DE-953C-2B2705160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F6B510A-E8A4-41BD-9157-17A8C36380D2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CDD4EA5-FD9E-4E8F-8D3C-BA245E3DDA38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A6E9C9A-2483-4986-A7BD-7587148D3FD8}"/>
              </a:ext>
            </a:extLst>
          </p:cNvPr>
          <p:cNvSpPr txBox="1"/>
          <p:nvPr/>
        </p:nvSpPr>
        <p:spPr>
          <a:xfrm>
            <a:off x="1176214" y="3318534"/>
            <a:ext cx="33684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72636"/>
                </a:solidFill>
              </a:rPr>
              <a:t>链式回调地狱</a:t>
            </a:r>
            <a:endParaRPr lang="en-US" altLang="zh-CN" sz="2800" dirty="0">
              <a:solidFill>
                <a:srgbClr val="272636"/>
              </a:solidFill>
            </a:endParaRPr>
          </a:p>
          <a:p>
            <a:endParaRPr lang="en-US" altLang="zh-CN" sz="2400" dirty="0">
              <a:solidFill>
                <a:srgbClr val="272636"/>
              </a:solidFill>
            </a:endParaRPr>
          </a:p>
          <a:p>
            <a:pPr algn="r"/>
            <a:r>
              <a:rPr lang="en-US" altLang="zh-CN" sz="2000" dirty="0">
                <a:solidFill>
                  <a:srgbClr val="154658"/>
                </a:solidFill>
              </a:rPr>
              <a:t>----</a:t>
            </a:r>
            <a:r>
              <a:rPr lang="zh-CN" altLang="en-US" sz="2000" dirty="0">
                <a:solidFill>
                  <a:srgbClr val="154658"/>
                </a:solidFill>
              </a:rPr>
              <a:t>嵌套异步调用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F87F30-6C13-4E65-9463-EE29B008C6EF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C078D1-1AD4-4A8C-98CA-96FE7ABEC68F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B64D73-E3EF-4698-BB90-45F1728501DF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05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A4F62-7F78-4FC9-99DF-EED85F87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84" y="1446443"/>
            <a:ext cx="2967892" cy="7674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54658"/>
                </a:solidFill>
              </a:rPr>
              <a:t>Promise</a:t>
            </a:r>
            <a:r>
              <a:rPr lang="zh-CN" altLang="en-US" sz="4000" dirty="0">
                <a:solidFill>
                  <a:srgbClr val="154658"/>
                </a:solidFill>
              </a:rPr>
              <a:t>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02510-52AC-4579-A54D-B56B52FA33D9}"/>
              </a:ext>
            </a:extLst>
          </p:cNvPr>
          <p:cNvSpPr txBox="1"/>
          <p:nvPr/>
        </p:nvSpPr>
        <p:spPr>
          <a:xfrm>
            <a:off x="1171203" y="2483896"/>
            <a:ext cx="7290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Promise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对象用于表示一个异步操作的最终完成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或失败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及其结果值。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DDB8B1-411D-439E-967F-87155B311082}"/>
              </a:ext>
            </a:extLst>
          </p:cNvPr>
          <p:cNvSpPr txBox="1"/>
          <p:nvPr/>
        </p:nvSpPr>
        <p:spPr>
          <a:xfrm>
            <a:off x="1171203" y="3130076"/>
            <a:ext cx="4791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</a:rPr>
              <a:t>Promise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对象代表一个异步操作，有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54658"/>
                </a:solidFill>
                <a:effectLst/>
                <a:ea typeface="-apple-system"/>
              </a:rPr>
              <a:t>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种状态：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4E38213-2AFD-431F-82B3-402693D5E6A5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B8A4405-860F-4E0D-ABF8-317D44B3C4A0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2AF43D7-6CE6-403E-9A2F-5AAE67A17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AE2CD81-5D95-4C87-88EE-C0213C1CD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EC76076-6345-47D1-9842-21D0849CE89E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4E3159-AC66-48CA-844C-25257469DE32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76DF74A-9B8A-4911-B606-1F9BB2AA15E2}"/>
              </a:ext>
            </a:extLst>
          </p:cNvPr>
          <p:cNvSpPr/>
          <p:nvPr/>
        </p:nvSpPr>
        <p:spPr>
          <a:xfrm>
            <a:off x="1985108" y="4083883"/>
            <a:ext cx="1930400" cy="1930400"/>
          </a:xfrm>
          <a:prstGeom prst="rect">
            <a:avLst/>
          </a:prstGeom>
          <a:solidFill>
            <a:srgbClr val="154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46A952-F7A0-4131-B208-22DFC6AACBB6}"/>
              </a:ext>
            </a:extLst>
          </p:cNvPr>
          <p:cNvSpPr/>
          <p:nvPr/>
        </p:nvSpPr>
        <p:spPr>
          <a:xfrm>
            <a:off x="5223550" y="4083883"/>
            <a:ext cx="1930400" cy="1930400"/>
          </a:xfrm>
          <a:prstGeom prst="rect">
            <a:avLst/>
          </a:prstGeom>
          <a:solidFill>
            <a:srgbClr val="154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134D26-44B0-4B92-BF09-AD78E6ADDCCB}"/>
              </a:ext>
            </a:extLst>
          </p:cNvPr>
          <p:cNvSpPr/>
          <p:nvPr/>
        </p:nvSpPr>
        <p:spPr>
          <a:xfrm>
            <a:off x="8461992" y="4083883"/>
            <a:ext cx="1930400" cy="1930400"/>
          </a:xfrm>
          <a:prstGeom prst="rect">
            <a:avLst/>
          </a:prstGeom>
          <a:solidFill>
            <a:srgbClr val="154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2077B3-F421-4CC2-A479-4F8EA56AB68E}"/>
              </a:ext>
            </a:extLst>
          </p:cNvPr>
          <p:cNvSpPr txBox="1"/>
          <p:nvPr/>
        </p:nvSpPr>
        <p:spPr>
          <a:xfrm>
            <a:off x="2094522" y="5159171"/>
            <a:ext cx="1820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Pending</a:t>
            </a:r>
          </a:p>
          <a:p>
            <a:pPr algn="r"/>
            <a:r>
              <a:rPr lang="zh-CN" altLang="en-US" sz="2000" dirty="0">
                <a:solidFill>
                  <a:schemeClr val="bg1"/>
                </a:solidFill>
              </a:rPr>
              <a:t>（进行中）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514ABF-E140-493B-8B56-FF6BEAE16DB8}"/>
              </a:ext>
            </a:extLst>
          </p:cNvPr>
          <p:cNvSpPr txBox="1"/>
          <p:nvPr/>
        </p:nvSpPr>
        <p:spPr>
          <a:xfrm>
            <a:off x="5330093" y="5230520"/>
            <a:ext cx="1823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Fulfilled</a:t>
            </a:r>
          </a:p>
          <a:p>
            <a:pPr algn="r"/>
            <a:r>
              <a:rPr lang="zh-CN" altLang="en-US" dirty="0">
                <a:solidFill>
                  <a:schemeClr val="bg1"/>
                </a:solidFill>
              </a:rPr>
              <a:t>（已成功）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66D7BE-DF12-48CA-98F3-3959ADA51753}"/>
              </a:ext>
            </a:extLst>
          </p:cNvPr>
          <p:cNvSpPr txBox="1"/>
          <p:nvPr/>
        </p:nvSpPr>
        <p:spPr>
          <a:xfrm>
            <a:off x="8569507" y="5230520"/>
            <a:ext cx="171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Rejected</a:t>
            </a:r>
          </a:p>
          <a:p>
            <a:pPr algn="r"/>
            <a:r>
              <a:rPr lang="zh-CN" altLang="en-US" dirty="0">
                <a:solidFill>
                  <a:schemeClr val="bg1"/>
                </a:solidFill>
              </a:rPr>
              <a:t>（已失败）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5EC896-4886-491D-8B05-BA1B7EA508EE}"/>
              </a:ext>
            </a:extLst>
          </p:cNvPr>
          <p:cNvSpPr txBox="1"/>
          <p:nvPr/>
        </p:nvSpPr>
        <p:spPr>
          <a:xfrm>
            <a:off x="3532555" y="4059940"/>
            <a:ext cx="38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3020E7-A177-437D-A09B-1A22892CDF77}"/>
              </a:ext>
            </a:extLst>
          </p:cNvPr>
          <p:cNvSpPr txBox="1"/>
          <p:nvPr/>
        </p:nvSpPr>
        <p:spPr>
          <a:xfrm>
            <a:off x="6770996" y="4059939"/>
            <a:ext cx="38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9AF45B-05FF-476A-A7CB-742C0156FE68}"/>
              </a:ext>
            </a:extLst>
          </p:cNvPr>
          <p:cNvSpPr txBox="1"/>
          <p:nvPr/>
        </p:nvSpPr>
        <p:spPr>
          <a:xfrm>
            <a:off x="10015415" y="4083883"/>
            <a:ext cx="38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81DE78-4CDB-429C-B99D-C7D85C8373FE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C5F1EA7-9054-4EC8-B7A9-103DC0C244C5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C3F32C-DE60-462B-94CE-AAA0C630FCB8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3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A4F62-7F78-4FC9-99DF-EED85F87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41" y="1492596"/>
            <a:ext cx="2967892" cy="7674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154658"/>
                </a:solidFill>
              </a:rPr>
              <a:t>Promise</a:t>
            </a:r>
            <a:r>
              <a:rPr lang="zh-CN" altLang="en-US" sz="4000" dirty="0">
                <a:solidFill>
                  <a:srgbClr val="154658"/>
                </a:solidFill>
              </a:rPr>
              <a:t>对象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8F5DA9-789D-4779-907A-55DD6D4A9C17}"/>
              </a:ext>
            </a:extLst>
          </p:cNvPr>
          <p:cNvSpPr txBox="1"/>
          <p:nvPr/>
        </p:nvSpPr>
        <p:spPr>
          <a:xfrm>
            <a:off x="628158" y="3812463"/>
            <a:ext cx="40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54658"/>
                </a:solidFill>
              </a:rPr>
              <a:t>Promise</a:t>
            </a:r>
            <a:r>
              <a:rPr lang="zh-CN" altLang="en-US" sz="2400" dirty="0">
                <a:solidFill>
                  <a:srgbClr val="154658"/>
                </a:solidFill>
              </a:rPr>
              <a:t>封装了一个异步函数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901ABC-1A4D-4894-8CBA-C282CEF82824}"/>
              </a:ext>
            </a:extLst>
          </p:cNvPr>
          <p:cNvSpPr txBox="1"/>
          <p:nvPr/>
        </p:nvSpPr>
        <p:spPr>
          <a:xfrm>
            <a:off x="5295076" y="1611861"/>
            <a:ext cx="57232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testPromise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: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function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 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2000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2000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'Promise Defined'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let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new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mic Sans MS" panose="030F0702030302020204" pitchFamily="66" charset="0"/>
              </a:rPr>
              <a:t>Promise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((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resolve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,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reject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setTimeout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(()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</a:t>
            </a:r>
            <a:r>
              <a:rPr lang="en-US" altLang="zh-CN" sz="2000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resolve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2000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"</a:t>
            </a:r>
            <a:r>
              <a:rPr lang="en-US" altLang="zh-CN" sz="2000" b="0" dirty="0" err="1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ReturnData</a:t>
            </a:r>
            <a:r>
              <a:rPr lang="en-US" altLang="zh-CN" sz="2000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"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}, 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mic Sans MS" panose="030F0702030302020204" pitchFamily="66" charset="0"/>
              </a:rPr>
              <a:t>3000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})</a:t>
            </a:r>
          </a:p>
          <a:p>
            <a:b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</a:b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t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then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value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2000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value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}, 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reason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2000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reason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})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},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4E38213-2AFD-431F-82B3-402693D5E6A5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B8A4405-860F-4E0D-ABF8-317D44B3C4A0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2AF43D7-6CE6-403E-9A2F-5AAE67A17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AE2CD81-5D95-4C87-88EE-C0213C1CD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EC76076-6345-47D1-9842-21D0849CE89E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4E3159-AC66-48CA-844C-25257469DE32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5A214B1-934A-4C73-B641-F26AA727E2AA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9AC8204-E338-40C9-9ADF-D55C000F6F4B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49659E3-57FB-4666-8914-70CC80D49378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48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7D4DD-67EB-4661-8CB1-E5D9EF1CC6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43384" y="1197334"/>
            <a:ext cx="4126524" cy="5379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200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testPromiseAjax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function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 {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let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new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mic Sans MS" panose="030F0702030302020204" pitchFamily="66" charset="0"/>
              </a:rPr>
              <a:t>Promise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resolve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,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reject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new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mic Sans MS" panose="030F0702030302020204" pitchFamily="66" charset="0"/>
              </a:rPr>
              <a:t>XMLHttpRequest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onreadystatechange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function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 {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mic Sans MS" panose="030F0702030302020204" pitchFamily="66" charset="0"/>
              </a:rPr>
              <a:t>if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readyState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=== 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mic Sans MS" panose="030F0702030302020204" pitchFamily="66" charset="0"/>
              </a:rPr>
              <a:t>4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 {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  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mic Sans MS" panose="030F0702030302020204" pitchFamily="66" charset="0"/>
              </a:rPr>
              <a:t>if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status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&gt;=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mic Sans MS" panose="030F0702030302020204" pitchFamily="66" charset="0"/>
              </a:rPr>
              <a:t>200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&amp;&amp;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status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&lt; 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mic Sans MS" panose="030F0702030302020204" pitchFamily="66" charset="0"/>
              </a:rPr>
              <a:t>300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 {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   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resolve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response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  } 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mic Sans MS" panose="030F0702030302020204" pitchFamily="66" charset="0"/>
              </a:rPr>
              <a:t>else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   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reject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status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  }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  }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}</a:t>
            </a:r>
            <a:b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open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'Post'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,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'/</a:t>
            </a:r>
            <a:r>
              <a:rPr lang="en-US" altLang="zh-CN" sz="1200" b="0" dirty="0" err="1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MagnusServlet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/hello'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xhr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send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})</a:t>
            </a:r>
          </a:p>
          <a:p>
            <a:pPr>
              <a:lnSpc>
                <a:spcPct val="70000"/>
              </a:lnSpc>
            </a:pPr>
            <a:b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then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value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'Request Succeeded'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,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value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},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reason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'Request Error'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})</a:t>
            </a:r>
          </a:p>
          <a:p>
            <a:pPr>
              <a:lnSpc>
                <a:spcPct val="70000"/>
              </a:lnSpc>
            </a:pPr>
            <a:r>
              <a:rPr lang="en-US" altLang="zh-CN" sz="1200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30186C-90CD-4AA8-9B73-760DB4F2FC84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60234A6-8E5D-477A-9C33-B54CEEB2FB87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D5438CB3-04F7-4BE1-8B02-701E8CF8E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B148C66-9E56-456D-A073-FC57FC24D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74177D0-CEA6-425C-9316-C84F6E829DFB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8395DD-20FB-4D20-8D30-13EA1D116518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4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D2796-DAEA-4465-9DBD-FC5573C4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41" y="1580441"/>
            <a:ext cx="3288323" cy="760657"/>
          </a:xfrm>
        </p:spPr>
        <p:txBody>
          <a:bodyPr/>
          <a:lstStyle/>
          <a:p>
            <a:r>
              <a:rPr lang="en-US" altLang="zh-CN" dirty="0">
                <a:solidFill>
                  <a:srgbClr val="154658"/>
                </a:solidFill>
              </a:rPr>
              <a:t>Promise </a:t>
            </a:r>
            <a:r>
              <a:rPr lang="en-US" altLang="zh-CN" dirty="0" err="1">
                <a:solidFill>
                  <a:srgbClr val="154658"/>
                </a:solidFill>
              </a:rPr>
              <a:t>Api</a:t>
            </a:r>
            <a:endParaRPr lang="zh-CN" altLang="en-US" dirty="0">
              <a:solidFill>
                <a:srgbClr val="154658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E0204C-6EA2-4560-88A8-ADE18CA2DE0E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65C9C3F-5F9A-451C-8C88-71C52D3F0737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05FA41B7-497B-4ED7-9197-925321B2F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624234C5-5A3C-4634-931B-CC330DE52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0D05D4F-8F55-4CF7-8930-090FC4BBB445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8C0BD7-8732-4A09-AEAA-8CEB9935CA07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9BECF43-6913-4F39-849A-F9CB6F077AA5}"/>
              </a:ext>
            </a:extLst>
          </p:cNvPr>
          <p:cNvSpPr txBox="1"/>
          <p:nvPr/>
        </p:nvSpPr>
        <p:spPr>
          <a:xfrm>
            <a:off x="1219199" y="2916258"/>
            <a:ext cx="10388591" cy="252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/>
              <a:t>Promise.then()  --- </a:t>
            </a:r>
            <a:r>
              <a:rPr lang="zh-CN" altLang="en-US" sz="2400" dirty="0"/>
              <a:t>状态由</a:t>
            </a:r>
            <a:r>
              <a:rPr lang="en-US" altLang="zh-CN" sz="2400" dirty="0"/>
              <a:t>pending</a:t>
            </a:r>
            <a:r>
              <a:rPr lang="zh-CN" altLang="en-US" sz="2400" dirty="0"/>
              <a:t>变为</a:t>
            </a:r>
            <a:r>
              <a:rPr lang="en-US" altLang="zh-CN" sz="2400" dirty="0" err="1"/>
              <a:t>fufilled</a:t>
            </a:r>
            <a:r>
              <a:rPr lang="en-US" altLang="zh-CN" sz="2400" dirty="0"/>
              <a:t>/reject</a:t>
            </a:r>
            <a:r>
              <a:rPr lang="zh-CN" altLang="en-US" sz="2400" dirty="0"/>
              <a:t>时触发</a:t>
            </a:r>
          </a:p>
          <a:p>
            <a:pPr>
              <a:lnSpc>
                <a:spcPct val="170000"/>
              </a:lnSpc>
            </a:pPr>
            <a:r>
              <a:rPr lang="en-US" altLang="zh-CN" sz="2400" dirty="0" err="1"/>
              <a:t>Promise.catch</a:t>
            </a:r>
            <a:r>
              <a:rPr lang="en-US" altLang="zh-CN" sz="2400" dirty="0"/>
              <a:t>() --- </a:t>
            </a:r>
            <a:r>
              <a:rPr lang="zh-CN" altLang="en-US" sz="2400" dirty="0"/>
              <a:t>异步调用过程中抛出错误的时候进入</a:t>
            </a:r>
            <a:r>
              <a:rPr lang="en-US" altLang="zh-CN" sz="2400" dirty="0"/>
              <a:t>catch</a:t>
            </a:r>
            <a:r>
              <a:rPr lang="zh-CN" altLang="en-US" sz="2400" dirty="0"/>
              <a:t>回调</a:t>
            </a:r>
          </a:p>
          <a:p>
            <a:pPr>
              <a:lnSpc>
                <a:spcPct val="170000"/>
              </a:lnSpc>
            </a:pPr>
            <a:r>
              <a:rPr lang="en-US" altLang="zh-CN" sz="2400" dirty="0" err="1"/>
              <a:t>Promise.all</a:t>
            </a:r>
            <a:r>
              <a:rPr lang="en-US" altLang="zh-CN" sz="2400" dirty="0"/>
              <a:t>() --- </a:t>
            </a:r>
            <a:r>
              <a:rPr lang="zh-CN" altLang="en-US" sz="2400" dirty="0"/>
              <a:t>同时封装多个异步调用，只有全部</a:t>
            </a:r>
            <a:r>
              <a:rPr lang="en-US" altLang="zh-CN" sz="2400" dirty="0"/>
              <a:t>promise</a:t>
            </a:r>
            <a:r>
              <a:rPr lang="zh-CN" altLang="en-US" sz="2400" dirty="0"/>
              <a:t>的状态		</a:t>
            </a:r>
            <a:r>
              <a:rPr lang="en-US" altLang="zh-CN" sz="2400" dirty="0"/>
              <a:t>		</a:t>
            </a:r>
            <a:r>
              <a:rPr lang="zh-CN" altLang="en-US" sz="2400" dirty="0"/>
              <a:t>为</a:t>
            </a:r>
            <a:r>
              <a:rPr lang="en-US" altLang="zh-CN" sz="2400" dirty="0"/>
              <a:t>resolved</a:t>
            </a:r>
            <a:r>
              <a:rPr lang="zh-CN" altLang="en-US" sz="2400" dirty="0"/>
              <a:t>时才会</a:t>
            </a:r>
            <a:r>
              <a:rPr lang="en-US" altLang="zh-CN" sz="2400" dirty="0"/>
              <a:t>resolve,</a:t>
            </a:r>
            <a:r>
              <a:rPr lang="zh-CN" altLang="en-US" sz="2400" dirty="0"/>
              <a:t>有一个</a:t>
            </a:r>
            <a:r>
              <a:rPr lang="en-US" altLang="zh-CN" sz="2400" dirty="0"/>
              <a:t>reject</a:t>
            </a:r>
            <a:r>
              <a:rPr lang="zh-CN" altLang="en-US" sz="2400" dirty="0"/>
              <a:t>则状态就变为</a:t>
            </a:r>
            <a:r>
              <a:rPr lang="en-US" altLang="zh-CN" sz="2400" dirty="0"/>
              <a:t>reject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B7FF89-2B7D-465E-9966-261DB3930E6A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2DB6DA8-FEB9-4BC6-ADD6-8C3F2FA90FFA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F4C549-ED00-4945-BA98-DE77EDF13C8E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319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91234-F1D8-43A6-9D52-FD7E7200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941" y="1587520"/>
            <a:ext cx="6344138" cy="71516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154658"/>
                </a:solidFill>
              </a:rPr>
              <a:t>Promise</a:t>
            </a:r>
            <a:r>
              <a:rPr lang="zh-CN" altLang="en-US" sz="3600" dirty="0">
                <a:solidFill>
                  <a:srgbClr val="154658"/>
                </a:solidFill>
              </a:rPr>
              <a:t>链式调用解决地狱回调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D8778-43D6-4C8C-8EB1-0063BCB8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10" y="2668114"/>
            <a:ext cx="3937000" cy="3774406"/>
          </a:xfrm>
        </p:spPr>
        <p:txBody>
          <a:bodyPr/>
          <a:lstStyle/>
          <a:p>
            <a:r>
              <a:rPr lang="en-US" altLang="zh-CN" dirty="0" err="1"/>
              <a:t>Promise.then</a:t>
            </a:r>
            <a:r>
              <a:rPr lang="en-US" altLang="zh-CN" dirty="0"/>
              <a:t>(res =&gt; {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}).then(res =&gt; {</a:t>
            </a:r>
          </a:p>
          <a:p>
            <a:endParaRPr lang="en-US" altLang="zh-CN" dirty="0"/>
          </a:p>
          <a:p>
            <a:r>
              <a:rPr lang="en-US" altLang="zh-CN" dirty="0"/>
              <a:t>}).then(res =&gt;{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})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04733B6-4BFC-4A2D-8CBA-F35DD8CDBA1B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78D870D-9B96-4AA1-8380-31263364239A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526FE872-EF81-45D4-86FC-B3D1E467F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18F94F24-17CD-4FF7-9293-09AE5BF34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F2E6E5B-E2D9-4876-8FBC-F847ABD18C4F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4DA4F2A-7052-4D0A-A8B2-49D431F2D447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B0CC4E5-B0E2-47CF-9594-93295EB105AD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DEAB86-35A6-4083-9B64-E4A53F17C354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717454-0B74-4C0F-9072-19515A18CDC9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1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BBE72B-514E-4FCF-9A85-3F64E889AFB5}"/>
              </a:ext>
            </a:extLst>
          </p:cNvPr>
          <p:cNvSpPr txBox="1"/>
          <p:nvPr/>
        </p:nvSpPr>
        <p:spPr>
          <a:xfrm>
            <a:off x="5256234" y="2945241"/>
            <a:ext cx="5314099" cy="1696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异步操作转换成同步操作的形式，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增强异步编程的体验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E7EF4A8-9EAA-4770-8405-2B3BBFA1B840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BFB3EF-80BD-409B-86CE-74AD30E1D2E3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6921A799-0C72-422C-AAFE-974D408CD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39D7D86-D1F2-4CB9-B7A4-847F5BDCA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266BB7A-1339-4990-934C-2A2E79392FE3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C2488D2-54EA-4E6C-B100-167C88E8E618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ABD303-C728-4A27-B778-1B086BC09BEF}"/>
              </a:ext>
            </a:extLst>
          </p:cNvPr>
          <p:cNvGrpSpPr/>
          <p:nvPr/>
        </p:nvGrpSpPr>
        <p:grpSpPr>
          <a:xfrm>
            <a:off x="1949861" y="2745028"/>
            <a:ext cx="2189480" cy="2102338"/>
            <a:chOff x="2473491" y="3111225"/>
            <a:chExt cx="2189480" cy="210233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376F08B-9103-43BD-A5E8-B6E7467FF2FB}"/>
                </a:ext>
              </a:extLst>
            </p:cNvPr>
            <p:cNvSpPr/>
            <p:nvPr/>
          </p:nvSpPr>
          <p:spPr>
            <a:xfrm>
              <a:off x="2517062" y="3111225"/>
              <a:ext cx="2102338" cy="2102338"/>
            </a:xfrm>
            <a:prstGeom prst="rect">
              <a:avLst/>
            </a:prstGeom>
            <a:noFill/>
            <a:ln w="76200" cap="flat" cmpd="sng" algn="ctr">
              <a:solidFill>
                <a:srgbClr val="15465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599CE9-36AD-4C47-A300-51ECE8B8997B}"/>
                </a:ext>
              </a:extLst>
            </p:cNvPr>
            <p:cNvSpPr/>
            <p:nvPr/>
          </p:nvSpPr>
          <p:spPr>
            <a:xfrm>
              <a:off x="4575829" y="3645628"/>
              <a:ext cx="87142" cy="103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A8C956-AE53-49A1-93A9-117A56E558FB}"/>
                </a:ext>
              </a:extLst>
            </p:cNvPr>
            <p:cNvSpPr/>
            <p:nvPr/>
          </p:nvSpPr>
          <p:spPr>
            <a:xfrm>
              <a:off x="2473491" y="3645628"/>
              <a:ext cx="87142" cy="1033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1D9CFEB-3E1F-468F-9D11-B4B8B254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667" y="3389303"/>
            <a:ext cx="2778395" cy="72121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Async await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389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410A23-14BE-485D-A278-C720261F624F}"/>
              </a:ext>
            </a:extLst>
          </p:cNvPr>
          <p:cNvSpPr txBox="1"/>
          <p:nvPr/>
        </p:nvSpPr>
        <p:spPr>
          <a:xfrm>
            <a:off x="1853657" y="3969671"/>
            <a:ext cx="79965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https://cn.vuejs.org/v2/style-guide/#%E4%BC%98%E5%85%88%E7%BA%A7-A-%E7%9A%84%E8%A7%84%E5%88%99%EF%BC%9A%E5%BF%85%E8%A6%81%E7%9A%84-%E8%A7%84%E9%81%BF%E9%94%99%E8%AF%AF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6B4E9EF-77BE-444D-AE2C-72685DF7E355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18F8D6F-BC94-4AAE-B2A5-A4986111C6E1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598341D-AB45-4E74-8D90-BAC35DCD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76D62AE-774D-4CDC-ACE2-DDB732FF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F02DBBE-0005-43F4-8B0E-A5DF67203B70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39C812-BBCB-4724-930C-EDA0F773A715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DF973FE-5E9E-43BB-B909-ED4DEB8EDE50}"/>
              </a:ext>
            </a:extLst>
          </p:cNvPr>
          <p:cNvGrpSpPr/>
          <p:nvPr/>
        </p:nvGrpSpPr>
        <p:grpSpPr>
          <a:xfrm>
            <a:off x="844572" y="1515883"/>
            <a:ext cx="1772330" cy="1708554"/>
            <a:chOff x="899279" y="1469971"/>
            <a:chExt cx="1772330" cy="170855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AD52F8-36A9-429F-8130-B54BA3226903}"/>
                </a:ext>
              </a:extLst>
            </p:cNvPr>
            <p:cNvSpPr/>
            <p:nvPr/>
          </p:nvSpPr>
          <p:spPr>
            <a:xfrm>
              <a:off x="899279" y="1469971"/>
              <a:ext cx="1708554" cy="1708554"/>
            </a:xfrm>
            <a:prstGeom prst="rect">
              <a:avLst/>
            </a:prstGeom>
            <a:noFill/>
            <a:ln w="76200" cap="flat" cmpd="sng" algn="ctr">
              <a:solidFill>
                <a:srgbClr val="15465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7A3BA0C-CE2A-4F76-A788-006C4E40928C}"/>
                </a:ext>
              </a:extLst>
            </p:cNvPr>
            <p:cNvSpPr/>
            <p:nvPr/>
          </p:nvSpPr>
          <p:spPr>
            <a:xfrm>
              <a:off x="2544057" y="1908295"/>
              <a:ext cx="127552" cy="867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C8680F2-842A-48B8-94CB-1A08D800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53" y="1993644"/>
            <a:ext cx="3616578" cy="83190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272636"/>
                </a:solidFill>
              </a:rPr>
              <a:t>代码风格规范</a:t>
            </a:r>
          </a:p>
        </p:txBody>
      </p:sp>
    </p:spTree>
    <p:extLst>
      <p:ext uri="{BB962C8B-B14F-4D97-AF65-F5344CB8AC3E}">
        <p14:creationId xmlns:p14="http://schemas.microsoft.com/office/powerpoint/2010/main" val="176431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E38594F-4190-4EFE-994C-08F632842B6A}"/>
              </a:ext>
            </a:extLst>
          </p:cNvPr>
          <p:cNvGrpSpPr/>
          <p:nvPr/>
        </p:nvGrpSpPr>
        <p:grpSpPr>
          <a:xfrm>
            <a:off x="2148423" y="2048126"/>
            <a:ext cx="2165683" cy="2018394"/>
            <a:chOff x="2148423" y="2048126"/>
            <a:chExt cx="2165683" cy="201839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76D7B94-9ADC-47ED-9A42-17C71D56A5C1}"/>
                </a:ext>
              </a:extLst>
            </p:cNvPr>
            <p:cNvSpPr/>
            <p:nvPr/>
          </p:nvSpPr>
          <p:spPr>
            <a:xfrm>
              <a:off x="2148423" y="2048126"/>
              <a:ext cx="2088337" cy="2018394"/>
            </a:xfrm>
            <a:prstGeom prst="rect">
              <a:avLst/>
            </a:prstGeom>
            <a:noFill/>
            <a:ln w="127000" cap="flat" cmpd="sng" algn="ctr">
              <a:solidFill>
                <a:srgbClr val="15465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D3A9695-E92B-4A1B-A205-9EB3434BC03B}"/>
                </a:ext>
              </a:extLst>
            </p:cNvPr>
            <p:cNvSpPr/>
            <p:nvPr/>
          </p:nvSpPr>
          <p:spPr>
            <a:xfrm>
              <a:off x="4157785" y="2610338"/>
              <a:ext cx="156321" cy="961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D81D54A-68E6-42E0-8C50-AE21B446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76" y="2493107"/>
            <a:ext cx="4429378" cy="122269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2D4AF3-E284-4E31-95D9-1A839FFD1242}"/>
              </a:ext>
            </a:extLst>
          </p:cNvPr>
          <p:cNvSpPr/>
          <p:nvPr/>
        </p:nvSpPr>
        <p:spPr>
          <a:xfrm>
            <a:off x="2071077" y="2141415"/>
            <a:ext cx="16412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DB6F9-0D17-49DB-97C6-9D62EBF7CCDC}"/>
              </a:ext>
            </a:extLst>
          </p:cNvPr>
          <p:cNvSpPr txBox="1"/>
          <p:nvPr/>
        </p:nvSpPr>
        <p:spPr>
          <a:xfrm>
            <a:off x="8596922" y="4853354"/>
            <a:ext cx="17115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72636"/>
                </a:solidFill>
              </a:rPr>
              <a:t>前端培训</a:t>
            </a:r>
            <a:endParaRPr lang="en-US" altLang="zh-CN" sz="2800" dirty="0">
              <a:solidFill>
                <a:srgbClr val="272636"/>
              </a:solidFill>
            </a:endParaRPr>
          </a:p>
          <a:p>
            <a:pPr algn="r"/>
            <a:r>
              <a:rPr lang="en-US" altLang="zh-CN" dirty="0">
                <a:solidFill>
                  <a:srgbClr val="154658"/>
                </a:solidFill>
              </a:rPr>
              <a:t>2020.11.24</a:t>
            </a:r>
            <a:endParaRPr lang="zh-CN" altLang="en-US" dirty="0">
              <a:solidFill>
                <a:srgbClr val="154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51 L -0.00065 0.00533 C -0.00091 0.00186 -0.00104 -0.00162 -0.0013 -0.00509 C -0.00143 -0.00671 -0.00195 -0.0081 -0.00195 -0.00972 C -0.00208 -0.01527 -0.00195 -0.02106 -0.00195 -0.02662 L -0.00065 -0.02453 L 0.17045 -0.02453 L 0.1711 0.26968 L -2.5E-6 0.26852 L -0.00195 -0.00393 L -0.00195 -0.0037 " pathEditMode="relative" rAng="0" ptsTypes="AAAAAAAAAAA">
                                      <p:cBhvr>
                                        <p:cTn id="6" dur="7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CDF8EF-70E9-49C7-9E28-A2FEB993C810}"/>
              </a:ext>
            </a:extLst>
          </p:cNvPr>
          <p:cNvSpPr txBox="1"/>
          <p:nvPr/>
        </p:nvSpPr>
        <p:spPr>
          <a:xfrm>
            <a:off x="1320130" y="1420092"/>
            <a:ext cx="378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54658"/>
                </a:solidFill>
              </a:rPr>
              <a:t>BOM   </a:t>
            </a:r>
            <a:r>
              <a:rPr lang="zh-CN" altLang="en-US" sz="2800" b="0" i="0" dirty="0">
                <a:solidFill>
                  <a:srgbClr val="154658"/>
                </a:solidFill>
                <a:effectLst/>
                <a:latin typeface="-apple-system"/>
              </a:rPr>
              <a:t>浏览器对象模型</a:t>
            </a:r>
            <a:endParaRPr lang="zh-CN" altLang="en-US" sz="2800" dirty="0">
              <a:solidFill>
                <a:srgbClr val="154658"/>
              </a:solidFill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78FDFD59-8174-4E1D-8D66-0D74936FD6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7714" y="2896352"/>
            <a:ext cx="808499" cy="476228"/>
          </a:xfrm>
          <a:prstGeom prst="bentConnector3">
            <a:avLst>
              <a:gd name="adj1" fmla="val 99299"/>
            </a:avLst>
          </a:prstGeom>
          <a:ln w="38100">
            <a:solidFill>
              <a:srgbClr val="154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8B8695-C0EA-4603-A1BA-C976BCC2727C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7D87741-DF28-4BDF-B9D0-CBE23499D477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E74B4504-BC51-49EB-BA4F-FE9C25A9C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5D3CAD73-6E83-4843-AEAB-AAE33A578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09DDE6-78DD-472C-BF7A-885164A13DC8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BCA2010-C706-4C20-8FDC-4185402B5FFD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92323EF-8B42-40E3-9A4E-3C3721F32E30}"/>
              </a:ext>
            </a:extLst>
          </p:cNvPr>
          <p:cNvSpPr txBox="1"/>
          <p:nvPr/>
        </p:nvSpPr>
        <p:spPr>
          <a:xfrm>
            <a:off x="798304" y="2255006"/>
            <a:ext cx="3787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Global</a:t>
            </a:r>
            <a:r>
              <a:rPr lang="zh-CN" altLang="en-US" sz="2000" dirty="0"/>
              <a:t>对象</a:t>
            </a:r>
            <a:r>
              <a:rPr lang="en-US" altLang="zh-CN" sz="2000" dirty="0"/>
              <a:t>----JS</a:t>
            </a:r>
            <a:r>
              <a:rPr lang="zh-CN" altLang="en-US" sz="2000" dirty="0"/>
              <a:t>全局顶层实例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2C2E95-AEE6-4210-8C8E-E2A49A09183B}"/>
              </a:ext>
            </a:extLst>
          </p:cNvPr>
          <p:cNvSpPr txBox="1"/>
          <p:nvPr/>
        </p:nvSpPr>
        <p:spPr>
          <a:xfrm>
            <a:off x="2499589" y="3313437"/>
            <a:ext cx="1785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72636"/>
                </a:solidFill>
              </a:rPr>
              <a:t>Window</a:t>
            </a:r>
            <a:r>
              <a:rPr lang="zh-CN" altLang="en-US" sz="2000" dirty="0">
                <a:solidFill>
                  <a:srgbClr val="272636"/>
                </a:solidFill>
              </a:rPr>
              <a:t>对象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D69E5BB-F197-418C-9347-8D8F8F291E3C}"/>
              </a:ext>
            </a:extLst>
          </p:cNvPr>
          <p:cNvGrpSpPr/>
          <p:nvPr/>
        </p:nvGrpSpPr>
        <p:grpSpPr>
          <a:xfrm>
            <a:off x="4166735" y="4014253"/>
            <a:ext cx="7259357" cy="2127634"/>
            <a:chOff x="3397892" y="3800362"/>
            <a:chExt cx="7259357" cy="212763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83BF10C-569E-471A-A141-F76F6A1519FE}"/>
                </a:ext>
              </a:extLst>
            </p:cNvPr>
            <p:cNvSpPr txBox="1"/>
            <p:nvPr/>
          </p:nvSpPr>
          <p:spPr>
            <a:xfrm>
              <a:off x="3817399" y="3800362"/>
              <a:ext cx="6839850" cy="21276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Location -----</a:t>
              </a:r>
              <a:r>
                <a:rPr lang="zh-CN" altLang="en-US" dirty="0"/>
                <a:t>当前页面的</a:t>
              </a:r>
              <a:r>
                <a:rPr lang="en-US" altLang="zh-CN" dirty="0"/>
                <a:t>URL</a:t>
              </a:r>
              <a:r>
                <a:rPr lang="zh-CN" altLang="en-US" dirty="0"/>
                <a:t>信息 	</a:t>
              </a:r>
              <a:r>
                <a:rPr lang="en-US" altLang="zh-CN" dirty="0"/>
                <a:t>(</a:t>
              </a:r>
              <a:r>
                <a:rPr lang="en-US" altLang="zh-CN" dirty="0" err="1"/>
                <a:t>hash,host,hostname,href,pathname,port,protocal,search</a:t>
              </a:r>
              <a:r>
                <a:rPr lang="en-US" altLang="zh-CN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History ---- --</a:t>
              </a:r>
              <a:r>
                <a:rPr lang="zh-CN" altLang="en-US" dirty="0"/>
                <a:t>浏览器访问历史（</a:t>
              </a:r>
              <a:r>
                <a:rPr lang="en-US" altLang="zh-CN" dirty="0" err="1"/>
                <a:t>back,forward,go</a:t>
              </a:r>
              <a:r>
                <a:rPr lang="zh-CN" altLang="en-US" dirty="0"/>
                <a:t>）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Navigator ----</a:t>
              </a:r>
              <a:r>
                <a:rPr lang="zh-CN" altLang="en-US" dirty="0"/>
                <a:t>浏览器相关信息</a:t>
              </a:r>
              <a:r>
                <a:rPr lang="en-US" altLang="zh-CN" dirty="0"/>
                <a:t>(</a:t>
              </a:r>
              <a:r>
                <a:rPr lang="en-US" altLang="zh-CN" dirty="0" err="1"/>
                <a:t>OS,userAgent</a:t>
              </a:r>
              <a:r>
                <a:rPr lang="en-US" altLang="zh-CN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Screen -------</a:t>
              </a:r>
              <a:r>
                <a:rPr lang="zh-CN" altLang="en-US" dirty="0"/>
                <a:t>当前窗口的一些信息</a:t>
              </a: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D8DBB8F4-3F7A-421A-A080-D956F703421E}"/>
                </a:ext>
              </a:extLst>
            </p:cNvPr>
            <p:cNvSpPr/>
            <p:nvPr/>
          </p:nvSpPr>
          <p:spPr>
            <a:xfrm>
              <a:off x="3397892" y="3888720"/>
              <a:ext cx="236621" cy="2039276"/>
            </a:xfrm>
            <a:prstGeom prst="leftBrace">
              <a:avLst>
                <a:gd name="adj1" fmla="val 8333"/>
                <a:gd name="adj2" fmla="val 46934"/>
              </a:avLst>
            </a:prstGeom>
            <a:noFill/>
            <a:ln w="28575">
              <a:solidFill>
                <a:srgbClr val="2726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290B017-57F7-49BC-A815-BAE4A58E07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7977" y="4137819"/>
            <a:ext cx="1306374" cy="574129"/>
          </a:xfrm>
          <a:prstGeom prst="bentConnector3">
            <a:avLst>
              <a:gd name="adj1" fmla="val 100253"/>
            </a:avLst>
          </a:prstGeom>
          <a:ln w="28575">
            <a:solidFill>
              <a:srgbClr val="154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BCA9566-250D-46D6-9BFE-F7FFEA114D71}"/>
              </a:ext>
            </a:extLst>
          </p:cNvPr>
          <p:cNvGrpSpPr/>
          <p:nvPr/>
        </p:nvGrpSpPr>
        <p:grpSpPr>
          <a:xfrm>
            <a:off x="250214" y="1294635"/>
            <a:ext cx="812899" cy="810088"/>
            <a:chOff x="303820" y="1492596"/>
            <a:chExt cx="812899" cy="81008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9CF8A7F-3B37-4D81-BE72-3D2937CD3837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340AA-B982-43EF-B099-D61D3994D24E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006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C98F7B8-D6C0-4DC7-8919-F679BA13D2EE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D97ED0-114B-4B2C-9C55-136D4E70758C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83C7B4E-7A8B-419D-9554-66EC52F85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103D317-5CF4-4E9E-B883-A7CC63F92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122022F-5E64-4A04-A2C0-52B4F43C039F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E5F73A-C5CC-4901-85E6-59F5F0613F5E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18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3BF90C6-95F2-4123-9343-46ADD7A3D957}"/>
              </a:ext>
            </a:extLst>
          </p:cNvPr>
          <p:cNvGrpSpPr/>
          <p:nvPr/>
        </p:nvGrpSpPr>
        <p:grpSpPr>
          <a:xfrm>
            <a:off x="0" y="0"/>
            <a:ext cx="12192000" cy="111760"/>
            <a:chOff x="985520" y="1757680"/>
            <a:chExt cx="8991600" cy="8331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D400C19-ACC4-4097-969C-5577FC8D2C2B}"/>
                </a:ext>
              </a:extLst>
            </p:cNvPr>
            <p:cNvSpPr/>
            <p:nvPr/>
          </p:nvSpPr>
          <p:spPr>
            <a:xfrm>
              <a:off x="985520" y="1757680"/>
              <a:ext cx="7487920" cy="833120"/>
            </a:xfrm>
            <a:prstGeom prst="rect">
              <a:avLst/>
            </a:prstGeom>
            <a:solidFill>
              <a:srgbClr val="003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FBFD32-87A6-4874-A40F-F1DB637CAE80}"/>
                </a:ext>
              </a:extLst>
            </p:cNvPr>
            <p:cNvSpPr/>
            <p:nvPr/>
          </p:nvSpPr>
          <p:spPr>
            <a:xfrm>
              <a:off x="8473440" y="1757680"/>
              <a:ext cx="1503680" cy="8331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7A6B6B-5183-4D25-82C4-416D03964C27}"/>
              </a:ext>
            </a:extLst>
          </p:cNvPr>
          <p:cNvGrpSpPr/>
          <p:nvPr/>
        </p:nvGrpSpPr>
        <p:grpSpPr>
          <a:xfrm>
            <a:off x="0" y="6746240"/>
            <a:ext cx="12192000" cy="111760"/>
            <a:chOff x="985520" y="1757680"/>
            <a:chExt cx="8991600" cy="8331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6E41F8-5586-477F-A2DD-EF0620052E60}"/>
                </a:ext>
              </a:extLst>
            </p:cNvPr>
            <p:cNvSpPr/>
            <p:nvPr/>
          </p:nvSpPr>
          <p:spPr>
            <a:xfrm>
              <a:off x="985520" y="1757680"/>
              <a:ext cx="1566037" cy="833120"/>
            </a:xfrm>
            <a:prstGeom prst="rect">
              <a:avLst/>
            </a:prstGeom>
            <a:solidFill>
              <a:srgbClr val="003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FDA545-F067-4CD0-B001-85AE9BCBB6B8}"/>
                </a:ext>
              </a:extLst>
            </p:cNvPr>
            <p:cNvSpPr/>
            <p:nvPr/>
          </p:nvSpPr>
          <p:spPr>
            <a:xfrm>
              <a:off x="2551557" y="1757680"/>
              <a:ext cx="7425563" cy="8331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5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A88CE-EA7F-4B51-BA7E-2F991F8E02F1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07D25C6-FC7B-4FA7-85C3-8A3304A3F4F9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09DB4A4-F4DC-4ECF-9BAA-ACCB8A7DB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91207286-2B31-409E-80A2-C70A0383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F9A2048-7537-4CFB-9243-FA8DF20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094E899-4A99-4350-8181-947EA497F456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C962ED-1BDA-4B6B-A634-8F3F1B7C6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00" b="-947"/>
          <a:stretch/>
        </p:blipFill>
        <p:spPr>
          <a:xfrm>
            <a:off x="2946402" y="1471938"/>
            <a:ext cx="8296028" cy="455194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A47EF54-3927-4512-ADFF-F879216A5AA5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04C73C-2A21-420C-8889-AFFE53DC7666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8E44D2B-EBC7-4DF2-B738-325F8ADEFCCE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844175A-25B2-42ED-8C5B-40155FFA3027}"/>
              </a:ext>
            </a:extLst>
          </p:cNvPr>
          <p:cNvSpPr txBox="1"/>
          <p:nvPr/>
        </p:nvSpPr>
        <p:spPr>
          <a:xfrm>
            <a:off x="1211867" y="1618053"/>
            <a:ext cx="1445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154658"/>
                </a:solidFill>
              </a:rPr>
              <a:t>Window</a:t>
            </a:r>
            <a:endParaRPr lang="zh-CN" altLang="en-US" sz="2800" dirty="0">
              <a:solidFill>
                <a:srgbClr val="154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C8D48D-B825-474B-A46C-E0C8E239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" t="673" r="530" b="-1"/>
          <a:stretch/>
        </p:blipFill>
        <p:spPr>
          <a:xfrm>
            <a:off x="2917084" y="1117973"/>
            <a:ext cx="6822831" cy="536246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A88CE-EA7F-4B51-BA7E-2F991F8E02F1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07D25C6-FC7B-4FA7-85C3-8A3304A3F4F9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09DB4A4-F4DC-4ECF-9BAA-ACCB8A7DB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91207286-2B31-409E-80A2-C70A0383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F9A2048-7537-4CFB-9243-FA8DF20092EF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094E899-4A99-4350-8181-947EA497F456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E179A60-3454-424E-A7D7-C37D54DEEC05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1E4BED6-6AD1-4AB3-99B3-369C95B8AAE0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480B3BE-E6B1-4E26-A1CA-6D870583D697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2E72398-73B4-4F3B-B815-C2C30E0D390A}"/>
              </a:ext>
            </a:extLst>
          </p:cNvPr>
          <p:cNvSpPr txBox="1"/>
          <p:nvPr/>
        </p:nvSpPr>
        <p:spPr>
          <a:xfrm>
            <a:off x="1211867" y="1618053"/>
            <a:ext cx="1445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154658"/>
                </a:solidFill>
              </a:rPr>
              <a:t>Window</a:t>
            </a:r>
            <a:endParaRPr lang="zh-CN" altLang="en-US" sz="2800" dirty="0">
              <a:solidFill>
                <a:srgbClr val="154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513F0-F05D-44AF-9965-D0AB2991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040" y="2907895"/>
            <a:ext cx="6700551" cy="312513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zh-CN" dirty="0" err="1"/>
              <a:t>Onclick,onload</a:t>
            </a:r>
            <a:r>
              <a:rPr lang="en-US" altLang="zh-CN" dirty="0"/>
              <a:t> </a:t>
            </a:r>
            <a:r>
              <a:rPr lang="zh-CN" altLang="en-US" dirty="0"/>
              <a:t>等相关事件</a:t>
            </a:r>
            <a:r>
              <a:rPr lang="en-US" altLang="zh-CN" dirty="0"/>
              <a:t>----</a:t>
            </a:r>
            <a:r>
              <a:rPr lang="zh-CN" altLang="en-US" dirty="0"/>
              <a:t>事件注册</a:t>
            </a:r>
            <a:endParaRPr lang="en-US" altLang="zh-CN" dirty="0"/>
          </a:p>
          <a:p>
            <a:pPr>
              <a:lnSpc>
                <a:spcPct val="70000"/>
              </a:lnSpc>
            </a:pPr>
            <a:endParaRPr lang="en-US" altLang="zh-CN" dirty="0"/>
          </a:p>
          <a:p>
            <a:pPr>
              <a:lnSpc>
                <a:spcPct val="70000"/>
              </a:lnSpc>
            </a:pPr>
            <a:r>
              <a:rPr lang="en-US" altLang="zh-CN" dirty="0" err="1"/>
              <a:t>RegExp</a:t>
            </a:r>
            <a:r>
              <a:rPr lang="en-US" altLang="zh-CN" dirty="0"/>
              <a:t> </a:t>
            </a:r>
            <a:r>
              <a:rPr lang="zh-CN" altLang="en-US" dirty="0"/>
              <a:t>正则表达式</a:t>
            </a:r>
            <a:endParaRPr lang="en-US" altLang="zh-CN" dirty="0"/>
          </a:p>
          <a:p>
            <a:pPr>
              <a:lnSpc>
                <a:spcPct val="70000"/>
              </a:lnSpc>
            </a:pPr>
            <a:endParaRPr lang="en-US" altLang="zh-CN" dirty="0"/>
          </a:p>
          <a:p>
            <a:pPr>
              <a:lnSpc>
                <a:spcPct val="70000"/>
              </a:lnSpc>
            </a:pPr>
            <a:r>
              <a:rPr lang="en-US" altLang="zh-CN" dirty="0" err="1"/>
              <a:t>parseInt,parseFloat,decodeUri</a:t>
            </a:r>
            <a:endParaRPr lang="en-US" altLang="zh-CN" dirty="0"/>
          </a:p>
          <a:p>
            <a:pPr>
              <a:lnSpc>
                <a:spcPct val="70000"/>
              </a:lnSpc>
            </a:pPr>
            <a:endParaRPr lang="en-US" altLang="zh-CN" dirty="0"/>
          </a:p>
          <a:p>
            <a:pPr>
              <a:lnSpc>
                <a:spcPct val="70000"/>
              </a:lnSpc>
            </a:pPr>
            <a:r>
              <a:rPr lang="en-US" altLang="zh-CN" dirty="0"/>
              <a:t>…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8B9C42-3704-4559-B696-A31129878C99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4D89FAD-2987-43D6-AA2D-CE839D70AC4B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F82D9BD2-5DBD-4635-8B2F-7794240B1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7F932756-9849-4543-912B-26279B092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51A8721-AF45-4261-911F-AB44BB236766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A862AA-6C32-409C-A9D5-4EF4381071AA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F6F8944-81F3-4CCD-BE17-C235C512A298}"/>
              </a:ext>
            </a:extLst>
          </p:cNvPr>
          <p:cNvSpPr txBox="1"/>
          <p:nvPr/>
        </p:nvSpPr>
        <p:spPr>
          <a:xfrm>
            <a:off x="1219202" y="1556498"/>
            <a:ext cx="3423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54658"/>
                </a:solidFill>
              </a:rPr>
              <a:t>Window</a:t>
            </a:r>
            <a:r>
              <a:rPr lang="zh-CN" altLang="en-US" sz="3200" dirty="0">
                <a:solidFill>
                  <a:srgbClr val="154658"/>
                </a:solidFill>
              </a:rPr>
              <a:t>中的方法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DE167A-AB71-499B-916D-3A5E996912FA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595BAB-A83D-4756-B662-A4676A27557D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B408BD-8A62-4593-8053-6F4A29AD03D2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8F1DB44-26DE-4A7D-AB95-C8CDCDEBF726}"/>
              </a:ext>
            </a:extLst>
          </p:cNvPr>
          <p:cNvSpPr txBox="1"/>
          <p:nvPr/>
        </p:nvSpPr>
        <p:spPr>
          <a:xfrm>
            <a:off x="4681415" y="2174700"/>
            <a:ext cx="1414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54658"/>
                </a:solidFill>
              </a:rPr>
              <a:t>--</a:t>
            </a:r>
            <a:r>
              <a:rPr lang="zh-CN" altLang="en-US" dirty="0">
                <a:solidFill>
                  <a:srgbClr val="154658"/>
                </a:solidFill>
              </a:rPr>
              <a:t>全局方法</a:t>
            </a:r>
          </a:p>
        </p:txBody>
      </p:sp>
    </p:spTree>
    <p:extLst>
      <p:ext uri="{BB962C8B-B14F-4D97-AF65-F5344CB8AC3E}">
        <p14:creationId xmlns:p14="http://schemas.microsoft.com/office/powerpoint/2010/main" val="261298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1F8E-B2CA-4A74-B57E-24907BA7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851" y="1639439"/>
            <a:ext cx="3182300" cy="582539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154658"/>
                </a:solidFill>
              </a:rPr>
              <a:t>APP</a:t>
            </a:r>
            <a:r>
              <a:rPr lang="zh-CN" altLang="en-US" sz="4000" b="1" dirty="0">
                <a:solidFill>
                  <a:srgbClr val="154658"/>
                </a:solidFill>
              </a:rPr>
              <a:t>原生方法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3ADF54-7EAE-4374-B7F8-C0F4F32E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80" y="3134458"/>
            <a:ext cx="3012072" cy="1873323"/>
          </a:xfrm>
        </p:spPr>
        <p:txBody>
          <a:bodyPr>
            <a:normAutofit/>
          </a:bodyPr>
          <a:lstStyle/>
          <a:p>
            <a:pPr algn="l">
              <a:lnSpc>
                <a:spcPct val="190000"/>
              </a:lnSpc>
            </a:pPr>
            <a:r>
              <a:rPr lang="zh-CN" altLang="en-US" sz="2000" dirty="0"/>
              <a:t>将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中的方法挂载到</a:t>
            </a:r>
            <a:r>
              <a:rPr lang="en-US" altLang="zh-CN" sz="2000" dirty="0"/>
              <a:t>Window</a:t>
            </a:r>
            <a:r>
              <a:rPr lang="zh-CN" altLang="en-US" sz="2000" dirty="0"/>
              <a:t>对象中作为提供给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调用的入口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99927C-88AD-472A-B202-C466B5A43B3E}"/>
              </a:ext>
            </a:extLst>
          </p:cNvPr>
          <p:cNvGrpSpPr/>
          <p:nvPr/>
        </p:nvGrpSpPr>
        <p:grpSpPr>
          <a:xfrm>
            <a:off x="4243679" y="1510636"/>
            <a:ext cx="7248936" cy="3950362"/>
            <a:chOff x="3111961" y="2213977"/>
            <a:chExt cx="4969459" cy="270814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E2D1F6-8B48-4F66-BBF2-B8EE029C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1961" y="3611593"/>
              <a:ext cx="4969459" cy="78923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A4F707-99B1-4409-8B55-A05B89904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1961" y="4486681"/>
              <a:ext cx="4131237" cy="43544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4F9181E-5C4C-41B1-8D7E-3D4A978E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1961" y="2213977"/>
              <a:ext cx="4942244" cy="1311763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6B8FDC-A127-4C0B-A0EA-F5CC8DFF71DC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F39B067-0F76-47B3-8DE8-AF0002CBF519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D23DF51-BA9C-43BF-A7BB-8C2FC200A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A02C99FE-6AA9-426A-98D0-D00924E8F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CB6FE7E-8C0D-4000-B5CC-68890FD0F6B4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19456F-548E-4785-929E-D4C8F4083A00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8BDEB2-93BB-41E0-8B51-768F49C972D9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E6F217-2307-4B13-A3DA-987E23D65B51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A236586-733B-4FFE-BA7B-47C65B208F4A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01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AB564-CA9B-402F-B87A-EB01AA3E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0" y="1582892"/>
            <a:ext cx="2267197" cy="65350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154658"/>
                </a:solidFill>
              </a:rPr>
              <a:t>Location</a:t>
            </a:r>
            <a:endParaRPr lang="zh-CN" altLang="en-US" b="1" dirty="0">
              <a:solidFill>
                <a:srgbClr val="154658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7597F8-38F8-4B25-BCD8-CFF46DDFB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767" y="1235239"/>
            <a:ext cx="7947381" cy="49066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2161E9-4FF5-4CB0-9B6A-24C56D4E1EBF}"/>
              </a:ext>
            </a:extLst>
          </p:cNvPr>
          <p:cNvSpPr txBox="1"/>
          <p:nvPr/>
        </p:nvSpPr>
        <p:spPr>
          <a:xfrm>
            <a:off x="704129" y="3018930"/>
            <a:ext cx="2562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Location.assign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Location.replace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Location = ‘#top’</a:t>
            </a:r>
          </a:p>
          <a:p>
            <a:endParaRPr lang="en-US" altLang="zh-CN" dirty="0"/>
          </a:p>
          <a:p>
            <a:r>
              <a:rPr lang="en-US" altLang="zh-CN" dirty="0" err="1"/>
              <a:t>Location.href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4E6BA7-56A0-4447-B679-9F7C09AA83AD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5192B26-932C-4DCB-B9C5-1F5702ED029B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D433AE7-FD8F-4A5D-BE20-4F369AD68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225EA04-35B5-4508-BF53-A7E4609F4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42E974A-4832-4E78-9CFA-41E9FB437889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BA86512-8DA1-45CA-B2B7-CD9EBF014726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D5AEA0-46E9-447B-A5D1-5B94F32C4E86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A46C8A-3831-48B1-A46C-577DC12DF6E0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C2EBB6-B0EB-4C5F-8DCD-96918B2DF68E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89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A286074-6610-457D-9ADC-7327E681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21" y="4414675"/>
            <a:ext cx="3315128" cy="182424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6B4900F-D969-42B9-905F-01DDD3E2A025}"/>
              </a:ext>
            </a:extLst>
          </p:cNvPr>
          <p:cNvGrpSpPr/>
          <p:nvPr/>
        </p:nvGrpSpPr>
        <p:grpSpPr>
          <a:xfrm>
            <a:off x="269651" y="290120"/>
            <a:ext cx="11338140" cy="6291440"/>
            <a:chOff x="269651" y="290120"/>
            <a:chExt cx="11338140" cy="62914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2BF94FA-6F0A-4340-8345-B9B991833293}"/>
                </a:ext>
              </a:extLst>
            </p:cNvPr>
            <p:cNvGrpSpPr/>
            <p:nvPr/>
          </p:nvGrpSpPr>
          <p:grpSpPr>
            <a:xfrm>
              <a:off x="269651" y="290120"/>
              <a:ext cx="10880940" cy="715163"/>
              <a:chOff x="269651" y="290120"/>
              <a:chExt cx="10880940" cy="715163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7B4837B6-13D3-42F1-BAD8-D64B7A4C9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651" y="290120"/>
                <a:ext cx="2590779" cy="715163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E909E9A9-E818-4F17-BCD7-708353E8F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63" y="1005283"/>
                <a:ext cx="10103328" cy="0"/>
              </a:xfrm>
              <a:prstGeom prst="line">
                <a:avLst/>
              </a:prstGeom>
              <a:ln w="28575">
                <a:solidFill>
                  <a:srgbClr val="1546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8E61D07-7157-4A05-9232-FA8AC636E152}"/>
                </a:ext>
              </a:extLst>
            </p:cNvPr>
            <p:cNvCxnSpPr>
              <a:cxnSpLocks/>
            </p:cNvCxnSpPr>
            <p:nvPr/>
          </p:nvCxnSpPr>
          <p:spPr>
            <a:xfrm>
              <a:off x="8049846" y="6581560"/>
              <a:ext cx="3557945" cy="0"/>
            </a:xfrm>
            <a:prstGeom prst="line">
              <a:avLst/>
            </a:prstGeom>
            <a:ln w="28575">
              <a:solidFill>
                <a:srgbClr val="1546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613CD56-2FD4-476B-B247-26F7EAA909A2}"/>
                </a:ext>
              </a:extLst>
            </p:cNvPr>
            <p:cNvSpPr txBox="1"/>
            <p:nvPr/>
          </p:nvSpPr>
          <p:spPr>
            <a:xfrm>
              <a:off x="9888407" y="6141887"/>
              <a:ext cx="153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A0000"/>
                  </a:solidFill>
                </a:rPr>
                <a:t>新</a:t>
              </a:r>
              <a:r>
                <a:rPr lang="zh-CN" altLang="en-US" sz="1600" dirty="0">
                  <a:solidFill>
                    <a:srgbClr val="154658"/>
                  </a:solidFill>
                </a:rPr>
                <a:t>思维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r>
                <a:rPr lang="zh-CN" altLang="en-US" sz="1600" dirty="0">
                  <a:solidFill>
                    <a:srgbClr val="9A0000"/>
                  </a:solidFill>
                </a:rPr>
                <a:t>心</a:t>
              </a:r>
              <a:r>
                <a:rPr lang="zh-CN" altLang="en-US" sz="1600" dirty="0">
                  <a:solidFill>
                    <a:srgbClr val="154658"/>
                  </a:solidFill>
                </a:rPr>
                <a:t>服务</a:t>
              </a:r>
              <a:r>
                <a:rPr lang="en-US" altLang="zh-CN" sz="1600" dirty="0">
                  <a:solidFill>
                    <a:srgbClr val="154658"/>
                  </a:solidFill>
                </a:rPr>
                <a:t> </a:t>
              </a:r>
              <a:endParaRPr lang="zh-CN" altLang="en-US" sz="1600" dirty="0">
                <a:solidFill>
                  <a:srgbClr val="154658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C3B3BFB-5D27-4210-A298-A862BB1A8E9F}"/>
              </a:ext>
            </a:extLst>
          </p:cNvPr>
          <p:cNvSpPr txBox="1"/>
          <p:nvPr/>
        </p:nvSpPr>
        <p:spPr>
          <a:xfrm>
            <a:off x="1246121" y="156482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54658"/>
                </a:solidFill>
              </a:rPr>
              <a:t>Location.Hash</a:t>
            </a:r>
            <a:r>
              <a:rPr lang="zh-CN" altLang="en-US" sz="3200" dirty="0">
                <a:solidFill>
                  <a:srgbClr val="154658"/>
                </a:solidFill>
              </a:rPr>
              <a:t>在</a:t>
            </a:r>
            <a:r>
              <a:rPr lang="en-US" altLang="zh-CN" sz="3200" dirty="0">
                <a:solidFill>
                  <a:srgbClr val="154658"/>
                </a:solidFill>
              </a:rPr>
              <a:t>VUE</a:t>
            </a:r>
            <a:r>
              <a:rPr lang="zh-CN" altLang="en-US" sz="3200" dirty="0">
                <a:solidFill>
                  <a:srgbClr val="154658"/>
                </a:solidFill>
              </a:rPr>
              <a:t>中的作用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BC06A0-CAA7-4807-8F8A-90E46C75B090}"/>
              </a:ext>
            </a:extLst>
          </p:cNvPr>
          <p:cNvSpPr txBox="1"/>
          <p:nvPr/>
        </p:nvSpPr>
        <p:spPr>
          <a:xfrm>
            <a:off x="726831" y="2157922"/>
            <a:ext cx="10660184" cy="235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Location.hash --- #</a:t>
            </a:r>
            <a:r>
              <a:rPr lang="zh-CN" altLang="en-US" sz="2000" dirty="0"/>
              <a:t>标识页面中的位置，改变</a:t>
            </a:r>
            <a:r>
              <a:rPr lang="en-US" altLang="zh-CN" sz="2000" dirty="0"/>
              <a:t>#</a:t>
            </a:r>
            <a:r>
              <a:rPr lang="zh-CN" altLang="en-US" sz="2000" dirty="0"/>
              <a:t>会向浏览器访问历史中新增一条记录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hash</a:t>
            </a:r>
            <a:r>
              <a:rPr lang="zh-CN" altLang="en-US" sz="2000" dirty="0"/>
              <a:t>虽然出现在</a:t>
            </a:r>
            <a:r>
              <a:rPr lang="en-US" altLang="zh-CN" sz="2000" dirty="0"/>
              <a:t>URL</a:t>
            </a:r>
            <a:r>
              <a:rPr lang="zh-CN" altLang="en-US" sz="2000" dirty="0"/>
              <a:t>中，但不会被包括在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请求中。它是用来指导浏览器动作的，对服务器端完全无用。改变页面</a:t>
            </a:r>
            <a:r>
              <a:rPr lang="en-US" altLang="zh-CN" sz="2000" dirty="0"/>
              <a:t>Hash</a:t>
            </a:r>
            <a:r>
              <a:rPr lang="zh-CN" altLang="en-US" sz="2000" dirty="0"/>
              <a:t>值没有触发页面刷新，但是浏览历史里面却新增了一条记录</a:t>
            </a:r>
            <a:r>
              <a:rPr lang="en-US" altLang="zh-CN" sz="2000" dirty="0"/>
              <a:t>(go(-1),back())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8AB3BF-50B0-453B-BBA3-4E2C83BC3B5F}"/>
              </a:ext>
            </a:extLst>
          </p:cNvPr>
          <p:cNvSpPr txBox="1"/>
          <p:nvPr/>
        </p:nvSpPr>
        <p:spPr>
          <a:xfrm>
            <a:off x="1047263" y="5096078"/>
            <a:ext cx="566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154658"/>
                </a:solidFill>
              </a:rPr>
              <a:t>Window.onhashchange</a:t>
            </a:r>
            <a:r>
              <a:rPr lang="en-US" altLang="zh-CN" dirty="0">
                <a:solidFill>
                  <a:srgbClr val="154658"/>
                </a:solidFill>
              </a:rPr>
              <a:t> </a:t>
            </a:r>
            <a:r>
              <a:rPr lang="en-US" altLang="zh-CN" dirty="0">
                <a:solidFill>
                  <a:srgbClr val="154658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154658"/>
                </a:solidFill>
                <a:sym typeface="Wingdings" panose="05000000000000000000" pitchFamily="2" charset="2"/>
              </a:rPr>
              <a:t>全局监听</a:t>
            </a:r>
            <a:r>
              <a:rPr lang="en-US" altLang="zh-CN" dirty="0">
                <a:solidFill>
                  <a:srgbClr val="154658"/>
                </a:solidFill>
                <a:sym typeface="Wingdings" panose="05000000000000000000" pitchFamily="2" charset="2"/>
              </a:rPr>
              <a:t>hash</a:t>
            </a:r>
            <a:r>
              <a:rPr lang="zh-CN" altLang="en-US" dirty="0">
                <a:solidFill>
                  <a:srgbClr val="154658"/>
                </a:solidFill>
                <a:sym typeface="Wingdings" panose="05000000000000000000" pitchFamily="2" charset="2"/>
              </a:rPr>
              <a:t>值的变化</a:t>
            </a:r>
            <a:endParaRPr lang="en-US" altLang="zh-CN" dirty="0">
              <a:solidFill>
                <a:srgbClr val="154658"/>
              </a:solidFill>
              <a:sym typeface="Wingdings" panose="05000000000000000000" pitchFamily="2" charset="2"/>
            </a:endParaRPr>
          </a:p>
          <a:p>
            <a:r>
              <a:rPr lang="zh-CN" altLang="en-US" b="0" i="0" dirty="0">
                <a:solidFill>
                  <a:srgbClr val="154658"/>
                </a:solidFill>
                <a:effectLst/>
                <a:latin typeface="-apple-system"/>
              </a:rPr>
              <a:t>每一次改变</a:t>
            </a:r>
            <a:r>
              <a:rPr lang="en-US" altLang="zh-CN" b="0" i="0" dirty="0">
                <a:solidFill>
                  <a:srgbClr val="154658"/>
                </a:solidFill>
                <a:effectLst/>
                <a:latin typeface="-apple-system"/>
              </a:rPr>
              <a:t>hash</a:t>
            </a:r>
            <a:r>
              <a:rPr lang="zh-CN" altLang="en-US" b="0" i="0" dirty="0">
                <a:solidFill>
                  <a:srgbClr val="154658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154658"/>
                </a:solidFill>
                <a:effectLst/>
                <a:latin typeface="-apple-system"/>
              </a:rPr>
              <a:t>window.location.hash</a:t>
            </a:r>
            <a:r>
              <a:rPr lang="zh-CN" altLang="en-US" b="0" i="0" dirty="0">
                <a:solidFill>
                  <a:srgbClr val="154658"/>
                </a:solidFill>
                <a:effectLst/>
                <a:latin typeface="-apple-system"/>
              </a:rPr>
              <a:t>），都会在浏览器的访问历史中增加一个记录</a:t>
            </a:r>
            <a:endParaRPr lang="zh-CN" altLang="en-US" dirty="0">
              <a:solidFill>
                <a:srgbClr val="154658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5E9181-9BAD-47EB-BC71-C12EA5FCDA61}"/>
              </a:ext>
            </a:extLst>
          </p:cNvPr>
          <p:cNvGrpSpPr/>
          <p:nvPr/>
        </p:nvGrpSpPr>
        <p:grpSpPr>
          <a:xfrm>
            <a:off x="303820" y="1492596"/>
            <a:ext cx="812899" cy="810088"/>
            <a:chOff x="303820" y="1492596"/>
            <a:chExt cx="812899" cy="81008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A7CBF7F-C8F2-44C5-8BBA-82C8E20E0F78}"/>
                </a:ext>
              </a:extLst>
            </p:cNvPr>
            <p:cNvSpPr/>
            <p:nvPr/>
          </p:nvSpPr>
          <p:spPr>
            <a:xfrm>
              <a:off x="303820" y="1492596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9BF61DC-FB51-4BCF-B312-96D8951345C5}"/>
                </a:ext>
              </a:extLst>
            </p:cNvPr>
            <p:cNvSpPr/>
            <p:nvPr/>
          </p:nvSpPr>
          <p:spPr>
            <a:xfrm>
              <a:off x="468042" y="1654007"/>
              <a:ext cx="648677" cy="648677"/>
            </a:xfrm>
            <a:prstGeom prst="rect">
              <a:avLst/>
            </a:prstGeom>
            <a:solidFill>
              <a:srgbClr val="154658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45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1998</Words>
  <Application>Microsoft Office PowerPoint</Application>
  <PresentationFormat>宽屏</PresentationFormat>
  <Paragraphs>230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-apple-system</vt:lpstr>
      <vt:lpstr>Arial Unicode MS</vt:lpstr>
      <vt:lpstr>PingFangSC-Regular</vt:lpstr>
      <vt:lpstr>等线</vt:lpstr>
      <vt:lpstr>等线 Light</vt:lpstr>
      <vt:lpstr>微软雅黑</vt:lpstr>
      <vt:lpstr>Arial</vt:lpstr>
      <vt:lpstr>Comic Sans MS</vt:lpstr>
      <vt:lpstr>Consolas</vt:lpstr>
      <vt:lpstr>Wingdings</vt:lpstr>
      <vt:lpstr>Office 主题​​</vt:lpstr>
      <vt:lpstr>PowerPoint 演示文稿</vt:lpstr>
      <vt:lpstr>JS三大模型</vt:lpstr>
      <vt:lpstr>PowerPoint 演示文稿</vt:lpstr>
      <vt:lpstr>PowerPoint 演示文稿</vt:lpstr>
      <vt:lpstr>PowerPoint 演示文稿</vt:lpstr>
      <vt:lpstr>PowerPoint 演示文稿</vt:lpstr>
      <vt:lpstr>APP原生方法</vt:lpstr>
      <vt:lpstr>Location</vt:lpstr>
      <vt:lpstr>PowerPoint 演示文稿</vt:lpstr>
      <vt:lpstr>PowerPoint 演示文稿</vt:lpstr>
      <vt:lpstr>PowerPoint 演示文稿</vt:lpstr>
      <vt:lpstr>History</vt:lpstr>
      <vt:lpstr>History</vt:lpstr>
      <vt:lpstr>PowerPoint 演示文稿</vt:lpstr>
      <vt:lpstr>PowerPoint 演示文稿</vt:lpstr>
      <vt:lpstr>PowerPoint 演示文稿</vt:lpstr>
      <vt:lpstr>ECMAScript</vt:lpstr>
      <vt:lpstr>ECMAScript</vt:lpstr>
      <vt:lpstr>PowerPoint 演示文稿</vt:lpstr>
      <vt:lpstr>Promise对象</vt:lpstr>
      <vt:lpstr>Promise对象</vt:lpstr>
      <vt:lpstr>Promise对象</vt:lpstr>
      <vt:lpstr>Promise对象</vt:lpstr>
      <vt:lpstr>PowerPoint 演示文稿</vt:lpstr>
      <vt:lpstr>Promise Api</vt:lpstr>
      <vt:lpstr>Promise链式调用解决地狱回调</vt:lpstr>
      <vt:lpstr>Async await</vt:lpstr>
      <vt:lpstr>代码风格规范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Magnus Leona</dc:creator>
  <cp:lastModifiedBy>Magnus Leona</cp:lastModifiedBy>
  <cp:revision>61</cp:revision>
  <dcterms:created xsi:type="dcterms:W3CDTF">2020-11-22T05:17:18Z</dcterms:created>
  <dcterms:modified xsi:type="dcterms:W3CDTF">2020-11-22T17:53:21Z</dcterms:modified>
</cp:coreProperties>
</file>