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5" r:id="rId4"/>
    <p:sldId id="260" r:id="rId5"/>
    <p:sldId id="266" r:id="rId6"/>
    <p:sldId id="262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-1267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1723-756B-4979-A45E-CE4B8F98D22F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F40B-C819-4379-A83C-E767DB482D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0464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1723-756B-4979-A45E-CE4B8F98D22F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F40B-C819-4379-A83C-E767DB482D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281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1723-756B-4979-A45E-CE4B8F98D22F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F40B-C819-4379-A83C-E767DB482D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5748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1723-756B-4979-A45E-CE4B8F98D22F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F40B-C819-4379-A83C-E767DB482D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801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1723-756B-4979-A45E-CE4B8F98D22F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F40B-C819-4379-A83C-E767DB482D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5164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1723-756B-4979-A45E-CE4B8F98D22F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F40B-C819-4379-A83C-E767DB482D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7322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1723-756B-4979-A45E-CE4B8F98D22F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F40B-C819-4379-A83C-E767DB482D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3465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1723-756B-4979-A45E-CE4B8F98D22F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F40B-C819-4379-A83C-E767DB482D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3172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1723-756B-4979-A45E-CE4B8F98D22F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F40B-C819-4379-A83C-E767DB482D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860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1723-756B-4979-A45E-CE4B8F98D22F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F40B-C819-4379-A83C-E767DB482D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707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1723-756B-4979-A45E-CE4B8F98D22F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F40B-C819-4379-A83C-E767DB482D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373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F1723-756B-4979-A45E-CE4B8F98D22F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8F40B-C819-4379-A83C-E767DB482D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377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3" y="286201"/>
            <a:ext cx="8372475" cy="250031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31368" y="2939534"/>
            <a:ext cx="5081263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6000" b="1" dirty="0" smtClean="0"/>
              <a:t>CYBERKNIGHTS</a:t>
            </a:r>
          </a:p>
          <a:p>
            <a:endParaRPr lang="en-US" sz="60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132968" y="4927600"/>
            <a:ext cx="6858000" cy="1790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SG" sz="2400" b="1" dirty="0" err="1" smtClean="0"/>
              <a:t>Savneet</a:t>
            </a:r>
            <a:r>
              <a:rPr lang="en-SG" sz="2400" b="1" dirty="0" smtClean="0"/>
              <a:t> Chhatwal- Student GHRCE</a:t>
            </a:r>
            <a:br>
              <a:rPr lang="en-SG" sz="2400" b="1" dirty="0" smtClean="0"/>
            </a:br>
            <a:r>
              <a:rPr lang="en-SG" sz="2400" b="1" dirty="0" err="1" smtClean="0"/>
              <a:t>Vaibhav</a:t>
            </a:r>
            <a:r>
              <a:rPr lang="en-SG" sz="2400" b="1" dirty="0" smtClean="0"/>
              <a:t> </a:t>
            </a:r>
            <a:r>
              <a:rPr lang="en-SG" sz="2400" b="1" dirty="0" err="1" smtClean="0"/>
              <a:t>Pathak</a:t>
            </a:r>
            <a:r>
              <a:rPr lang="en-SG" sz="2400" b="1" dirty="0" smtClean="0"/>
              <a:t>- Student GHRCE</a:t>
            </a:r>
            <a:br>
              <a:rPr lang="en-SG" sz="2400" b="1" dirty="0" smtClean="0"/>
            </a:br>
            <a:r>
              <a:rPr lang="en-SG" sz="2400" b="1" dirty="0" err="1" smtClean="0"/>
              <a:t>Krushn</a:t>
            </a:r>
            <a:r>
              <a:rPr lang="en-SG" sz="2400" b="1" dirty="0" smtClean="0"/>
              <a:t> </a:t>
            </a:r>
            <a:r>
              <a:rPr lang="en-SG" sz="2400" b="1" dirty="0" err="1" smtClean="0"/>
              <a:t>Dayshmookh</a:t>
            </a:r>
            <a:r>
              <a:rPr lang="en-SG" sz="2400" b="1" dirty="0" smtClean="0"/>
              <a:t>- Student GHRCE</a:t>
            </a:r>
            <a:br>
              <a:rPr lang="en-SG" sz="2400" b="1" dirty="0" smtClean="0"/>
            </a:br>
            <a:r>
              <a:rPr lang="en-SG" sz="2400" b="1" dirty="0" err="1" smtClean="0"/>
              <a:t>Medha</a:t>
            </a:r>
            <a:r>
              <a:rPr lang="en-SG" sz="2400" b="1" dirty="0" smtClean="0"/>
              <a:t> </a:t>
            </a:r>
            <a:r>
              <a:rPr lang="en-SG" sz="2400" b="1" dirty="0" err="1" smtClean="0"/>
              <a:t>Sutaria</a:t>
            </a:r>
            <a:r>
              <a:rPr lang="en-SG" sz="2400" b="1" dirty="0" smtClean="0"/>
              <a:t>- Industry Mentor and Alumni GHRCE</a:t>
            </a:r>
            <a:endParaRPr lang="en-SG" sz="2400" b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143000" y="3378200"/>
            <a:ext cx="6858000" cy="1790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3200" b="1" dirty="0" smtClean="0"/>
              <a:t>Library Space Management System</a:t>
            </a:r>
            <a:endParaRPr lang="en-SG" sz="3200" b="1" dirty="0"/>
          </a:p>
        </p:txBody>
      </p:sp>
    </p:spTree>
    <p:extLst>
      <p:ext uri="{BB962C8B-B14F-4D97-AF65-F5344CB8AC3E}">
        <p14:creationId xmlns:p14="http://schemas.microsoft.com/office/powerpoint/2010/main" val="92125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78"/>
          <p:cNvSpPr txBox="1">
            <a:spLocks noGrp="1"/>
          </p:cNvSpPr>
          <p:nvPr/>
        </p:nvSpPr>
        <p:spPr>
          <a:xfrm>
            <a:off x="204300" y="-4515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abstract</a:t>
            </a:r>
            <a:endParaRPr/>
          </a:p>
        </p:txBody>
      </p:sp>
      <p:sp>
        <p:nvSpPr>
          <p:cNvPr id="9" name="Shape 79"/>
          <p:cNvSpPr txBox="1">
            <a:spLocks noGrp="1"/>
          </p:cNvSpPr>
          <p:nvPr/>
        </p:nvSpPr>
        <p:spPr>
          <a:xfrm>
            <a:off x="204300" y="2134046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-IN" sz="1400" dirty="0" smtClean="0">
                <a:solidFill>
                  <a:srgbClr val="666E75"/>
                </a:solidFill>
                <a:highlight>
                  <a:schemeClr val="lt1"/>
                </a:highlight>
              </a:rPr>
              <a:t>Book Seats at library for desired duration.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-IN" sz="1400" dirty="0" smtClean="0">
                <a:solidFill>
                  <a:srgbClr val="666E75"/>
                </a:solidFill>
                <a:highlight>
                  <a:schemeClr val="lt1"/>
                </a:highlight>
              </a:rPr>
              <a:t>Book rooms at library.</a:t>
            </a:r>
            <a:endParaRPr lang="en-IN" sz="1400" dirty="0" smtClean="0">
              <a:solidFill>
                <a:srgbClr val="666E75"/>
              </a:solidFill>
              <a:highlight>
                <a:schemeClr val="lt1"/>
              </a:highlight>
            </a:endParaRP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-IN" sz="1400" dirty="0" smtClean="0">
                <a:solidFill>
                  <a:srgbClr val="666E75"/>
                </a:solidFill>
                <a:highlight>
                  <a:schemeClr val="lt1"/>
                </a:highlight>
              </a:rPr>
              <a:t>Keep track of entry and exit of a student.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-IN" sz="1400" dirty="0" smtClean="0">
                <a:solidFill>
                  <a:srgbClr val="666E75"/>
                </a:solidFill>
                <a:highlight>
                  <a:schemeClr val="lt1"/>
                </a:highlight>
              </a:rPr>
              <a:t>Remove the interference of librarian for seat booking.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-IN" sz="1400" dirty="0" smtClean="0">
                <a:solidFill>
                  <a:srgbClr val="666E75"/>
                </a:solidFill>
                <a:highlight>
                  <a:schemeClr val="lt1"/>
                </a:highlight>
              </a:rPr>
              <a:t>Use of existing facilities to automate the process.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-IN" sz="1400" dirty="0" smtClean="0">
                <a:solidFill>
                  <a:srgbClr val="666E75"/>
                </a:solidFill>
                <a:highlight>
                  <a:schemeClr val="lt1"/>
                </a:highlight>
              </a:rPr>
              <a:t>Book facilities such as webcam, headphones etc.</a:t>
            </a:r>
            <a:endParaRPr sz="1400" b="1" dirty="0">
              <a:solidFill>
                <a:srgbClr val="666E75"/>
              </a:solidFill>
              <a:highlight>
                <a:schemeClr val="lt1"/>
              </a:highlight>
            </a:endParaRP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 dirty="0" smtClean="0">
                <a:solidFill>
                  <a:srgbClr val="666E75"/>
                </a:solidFill>
                <a:highlight>
                  <a:schemeClr val="lt1"/>
                </a:highlight>
              </a:rPr>
              <a:t>Login </a:t>
            </a:r>
            <a:r>
              <a:rPr lang="en" sz="1400" dirty="0">
                <a:solidFill>
                  <a:srgbClr val="666E75"/>
                </a:solidFill>
                <a:highlight>
                  <a:schemeClr val="lt1"/>
                </a:highlight>
              </a:rPr>
              <a:t>with roll number/id number</a:t>
            </a:r>
            <a:r>
              <a:rPr lang="en" sz="1400" dirty="0" smtClean="0">
                <a:solidFill>
                  <a:srgbClr val="666E75"/>
                </a:solidFill>
                <a:highlight>
                  <a:schemeClr val="lt1"/>
                </a:highlight>
              </a:rPr>
              <a:t>.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 dirty="0" smtClean="0">
                <a:solidFill>
                  <a:srgbClr val="666E75"/>
                </a:solidFill>
                <a:highlight>
                  <a:schemeClr val="lt1"/>
                </a:highlight>
              </a:rPr>
              <a:t>Ease for library admin to blacklist students.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 dirty="0" smtClean="0">
                <a:solidFill>
                  <a:srgbClr val="666E75"/>
                </a:solidFill>
                <a:highlight>
                  <a:schemeClr val="lt1"/>
                </a:highlight>
              </a:rPr>
              <a:t>Upload/Updating facility for Librarian.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endParaRPr sz="1400" dirty="0">
              <a:solidFill>
                <a:srgbClr val="666E75"/>
              </a:solidFill>
              <a:highlight>
                <a:schemeClr val="lt1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3282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4"/>
          <p:cNvSpPr txBox="1">
            <a:spLocks noGrp="1"/>
          </p:cNvSpPr>
          <p:nvPr/>
        </p:nvSpPr>
        <p:spPr>
          <a:xfrm>
            <a:off x="2898475" y="1894598"/>
            <a:ext cx="3347049" cy="21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swald"/>
              <a:buNone/>
              <a:defRPr sz="6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swald"/>
              <a:buNone/>
              <a:defRPr sz="6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swald"/>
              <a:buNone/>
              <a:defRPr sz="6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swald"/>
              <a:buNone/>
              <a:defRPr sz="6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swald"/>
              <a:buNone/>
              <a:defRPr sz="6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swald"/>
              <a:buNone/>
              <a:defRPr sz="6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swald"/>
              <a:buNone/>
              <a:defRPr sz="6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swald"/>
              <a:buNone/>
              <a:defRPr sz="6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swald"/>
              <a:buNone/>
              <a:defRPr sz="6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/>
                </a:solidFill>
              </a:rPr>
              <a:t>      LIBERTY</a:t>
            </a:r>
          </a:p>
        </p:txBody>
      </p:sp>
      <p:sp>
        <p:nvSpPr>
          <p:cNvPr id="5" name="Shape 85"/>
          <p:cNvSpPr txBox="1">
            <a:spLocks noGrp="1"/>
          </p:cNvSpPr>
          <p:nvPr/>
        </p:nvSpPr>
        <p:spPr>
          <a:xfrm>
            <a:off x="430800" y="4486948"/>
            <a:ext cx="82824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 all-in-one Library space management </a:t>
            </a:r>
            <a:r>
              <a:rPr lang="en" dirty="0"/>
              <a:t>app. </a:t>
            </a:r>
            <a:endParaRPr dirty="0"/>
          </a:p>
        </p:txBody>
      </p:sp>
      <p:pic>
        <p:nvPicPr>
          <p:cNvPr id="6" name="Shape 8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93250" y="1110451"/>
            <a:ext cx="1757500" cy="1757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2911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/>
            </a:gs>
            <a:gs pos="22000">
              <a:schemeClr val="accent1">
                <a:lumMod val="45000"/>
                <a:lumOff val="55000"/>
              </a:schemeClr>
            </a:gs>
            <a:gs pos="57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b="1" dirty="0" smtClean="0"/>
              <a:t>Solution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Students get complete LIBERTY to book seats in library.</a:t>
            </a:r>
          </a:p>
          <a:p>
            <a:r>
              <a:rPr lang="en-SG" dirty="0" smtClean="0"/>
              <a:t> </a:t>
            </a:r>
          </a:p>
          <a:p>
            <a:r>
              <a:rPr lang="en-SG" dirty="0" smtClean="0"/>
              <a:t>What </a:t>
            </a:r>
            <a:r>
              <a:rPr lang="en-SG" dirty="0" smtClean="0"/>
              <a:t>are your value proposition?</a:t>
            </a:r>
          </a:p>
          <a:p>
            <a:r>
              <a:rPr lang="en-SG" dirty="0" smtClean="0"/>
              <a:t>How does your solution address the problem?</a:t>
            </a:r>
          </a:p>
          <a:p>
            <a:r>
              <a:rPr lang="en-SG" dirty="0" smtClean="0"/>
              <a:t>Significance of the solution for the campus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0851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97"/>
          <p:cNvSpPr txBox="1">
            <a:spLocks noGrp="1"/>
          </p:cNvSpPr>
          <p:nvPr>
            <p:ph type="title"/>
          </p:nvPr>
        </p:nvSpPr>
        <p:spPr>
          <a:xfrm>
            <a:off x="311700" y="765633"/>
            <a:ext cx="3743100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Current Market Scene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Shape 98"/>
          <p:cNvSpPr txBox="1">
            <a:spLocks/>
          </p:cNvSpPr>
          <p:nvPr/>
        </p:nvSpPr>
        <p:spPr>
          <a:xfrm>
            <a:off x="311700" y="1633358"/>
            <a:ext cx="3642000" cy="3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○"/>
              <a:defRPr sz="12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■"/>
              <a:defRPr sz="12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●"/>
              <a:defRPr sz="12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○"/>
              <a:defRPr sz="12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■"/>
              <a:defRPr sz="12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●"/>
              <a:defRPr sz="12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○"/>
              <a:defRPr sz="12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Source Code Pro"/>
              <a:buChar char="■"/>
              <a:defRPr sz="12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defTabSz="914400">
              <a:buClr>
                <a:srgbClr val="424242"/>
              </a:buClr>
              <a:buNone/>
            </a:pPr>
            <a:r>
              <a:rPr lang="en-US" kern="0" dirty="0" smtClean="0">
                <a:solidFill>
                  <a:srgbClr val="424242"/>
                </a:solidFill>
              </a:rPr>
              <a:t>Currently </a:t>
            </a:r>
            <a:r>
              <a:rPr lang="en-US" kern="0" dirty="0">
                <a:solidFill>
                  <a:srgbClr val="424242"/>
                </a:solidFill>
              </a:rPr>
              <a:t>there are no providers in market which have completely automated this process</a:t>
            </a:r>
            <a:r>
              <a:rPr lang="en-US" kern="0" dirty="0" smtClean="0">
                <a:solidFill>
                  <a:srgbClr val="424242"/>
                </a:solidFill>
              </a:rPr>
              <a:t>. Some of the apps solve the problem partially</a:t>
            </a:r>
            <a:endParaRPr lang="en-US" kern="0" dirty="0">
              <a:solidFill>
                <a:srgbClr val="424242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Source Code Pro"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sym typeface="Source Code Pro"/>
              </a:rPr>
              <a:t>For 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sym typeface="Source Code Pro"/>
              </a:rPr>
              <a:t>eg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sym typeface="Source Code Pro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Source Code Pro"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sym typeface="Source Code Pro"/>
              </a:rPr>
              <a:t>NTU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sym typeface="Source Code Pro"/>
              </a:rPr>
              <a:t> Library Management app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sym typeface="Source Code Pro"/>
              </a:rPr>
              <a:t>: Only Room booking available.</a:t>
            </a:r>
          </a:p>
        </p:txBody>
      </p:sp>
      <p:sp>
        <p:nvSpPr>
          <p:cNvPr id="14" name="Shape 99"/>
          <p:cNvSpPr txBox="1">
            <a:spLocks/>
          </p:cNvSpPr>
          <p:nvPr/>
        </p:nvSpPr>
        <p:spPr>
          <a:xfrm>
            <a:off x="4242175" y="1480958"/>
            <a:ext cx="4662600" cy="3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○"/>
              <a:defRPr sz="12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■"/>
              <a:defRPr sz="12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●"/>
              <a:defRPr sz="12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○"/>
              <a:defRPr sz="12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■"/>
              <a:defRPr sz="12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●"/>
              <a:defRPr sz="12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○"/>
              <a:defRPr sz="12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Source Code Pro"/>
              <a:buChar char="■"/>
              <a:defRPr sz="12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457200" marR="0" lvl="0" indent="-3810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Source Code Pro"/>
              <a:buChar char="●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Source Code Pro"/>
                <a:sym typeface="Source Code Pro"/>
              </a:rPr>
              <a:t>Device independent</a:t>
            </a:r>
          </a:p>
          <a:p>
            <a:pPr marL="457200" marR="0" lvl="0" indent="-3810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Source Code Pro"/>
              <a:buChar char="●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Source Code Pro"/>
                <a:sym typeface="Source Code Pro"/>
              </a:rPr>
              <a:t>Cross platform </a:t>
            </a:r>
          </a:p>
          <a:p>
            <a:pPr marL="457200" marR="0" lvl="0" indent="-3810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Source Code Pro"/>
              <a:buChar char="●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Source Code Pro"/>
                <a:sym typeface="Source Code Pro"/>
              </a:rPr>
              <a:t>Centralized Database </a:t>
            </a:r>
          </a:p>
          <a:p>
            <a:pPr marL="457200" marR="0" lvl="0" indent="-3810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Source Code Pro"/>
              <a:buChar char="●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Source Code Pro"/>
                <a:sym typeface="Source Code Pro"/>
              </a:rPr>
              <a:t>Voice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Source Code Pro"/>
                <a:sym typeface="Source Code Pro"/>
              </a:rPr>
              <a:t> Integration</a:t>
            </a:r>
          </a:p>
          <a:p>
            <a:pPr marL="457200" marR="0" lvl="0" indent="-3810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Source Code Pro"/>
              <a:buChar char="●"/>
              <a:tabLst/>
              <a:defRPr/>
            </a:pPr>
            <a:r>
              <a:rPr lang="en-US" sz="2400" kern="0" baseline="0" dirty="0" smtClean="0">
                <a:solidFill>
                  <a:srgbClr val="424242"/>
                </a:solidFill>
              </a:rPr>
              <a:t>Multilingual</a:t>
            </a:r>
          </a:p>
          <a:p>
            <a:pPr marL="457200" marR="0" lvl="0" indent="-3810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Source Code Pro"/>
              <a:buChar char="●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Source Code Pro"/>
                <a:sym typeface="Source Code Pro"/>
              </a:rPr>
              <a:t> Complete Automation</a:t>
            </a:r>
          </a:p>
          <a:p>
            <a:pPr marL="457200" marR="0" lvl="0" indent="-3810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Source Code Pro"/>
              <a:buChar char="●"/>
              <a:tabLst/>
              <a:defRPr/>
            </a:pPr>
            <a:r>
              <a:rPr lang="en-IN" sz="2400" kern="0" noProof="0" dirty="0" smtClean="0">
                <a:solidFill>
                  <a:srgbClr val="424242"/>
                </a:solidFill>
              </a:rPr>
              <a:t>Use of Existing resources</a:t>
            </a:r>
          </a:p>
          <a:p>
            <a:pPr marL="457200" marR="0" lvl="0" indent="-3810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Source Code Pro"/>
              <a:buChar char="●"/>
              <a:tabLst/>
              <a:defRPr/>
            </a:pPr>
            <a:r>
              <a:rPr lang="en-IN" sz="2400" kern="0" dirty="0" smtClean="0">
                <a:solidFill>
                  <a:srgbClr val="424242"/>
                </a:solidFill>
              </a:rPr>
              <a:t>Scalable</a:t>
            </a:r>
            <a:endParaRPr lang="en-IN" sz="2400" kern="0" noProof="0" dirty="0" smtClean="0">
              <a:solidFill>
                <a:srgbClr val="424242"/>
              </a:solidFill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Source Code Pro"/>
              <a:buChar char="●"/>
              <a:tabLst/>
              <a:defRPr/>
            </a:pPr>
            <a:endParaRPr lang="en-IN" sz="2400" kern="0" noProof="0" dirty="0" smtClean="0">
              <a:solidFill>
                <a:srgbClr val="424242"/>
              </a:solidFill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Source Code Pro"/>
              <a:buChar char="●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Source Code Pro"/>
              <a:sym typeface="Source Code Pro"/>
            </a:endParaRPr>
          </a:p>
        </p:txBody>
      </p:sp>
      <p:sp>
        <p:nvSpPr>
          <p:cNvPr id="15" name="Shape 100"/>
          <p:cNvSpPr txBox="1">
            <a:spLocks/>
          </p:cNvSpPr>
          <p:nvPr/>
        </p:nvSpPr>
        <p:spPr>
          <a:xfrm>
            <a:off x="4832400" y="765633"/>
            <a:ext cx="37431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000"/>
              <a:buFont typeface="Oswald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smtClean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swald"/>
                <a:sym typeface="Oswald"/>
              </a:rPr>
              <a:t>Our Specialities</a:t>
            </a:r>
            <a:endParaRPr kumimoji="0" lang="en-US" sz="3000" b="0" i="0" u="none" strike="noStrike" kern="0" cap="none" spc="0" normalizeH="0" baseline="0" noProof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Oswald"/>
              <a:sym typeface="Oswald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810883" y="5239958"/>
            <a:ext cx="7116792" cy="13280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 defTabSz="914400">
              <a:buClr>
                <a:srgbClr val="424242"/>
              </a:buClr>
            </a:pPr>
            <a:r>
              <a:rPr lang="en-US" kern="0" dirty="0" smtClean="0">
                <a:solidFill>
                  <a:srgbClr val="424242"/>
                </a:solidFill>
              </a:rPr>
              <a:t>OUR MARKET:</a:t>
            </a:r>
          </a:p>
          <a:p>
            <a:pPr lvl="0" defTabSz="914400">
              <a:buClr>
                <a:srgbClr val="424242"/>
              </a:buClr>
            </a:pPr>
            <a:r>
              <a:rPr lang="en-US" kern="0" dirty="0" smtClean="0">
                <a:solidFill>
                  <a:srgbClr val="424242"/>
                </a:solidFill>
              </a:rPr>
              <a:t>India </a:t>
            </a:r>
            <a:r>
              <a:rPr lang="en-US" kern="0" dirty="0">
                <a:solidFill>
                  <a:srgbClr val="424242"/>
                </a:solidFill>
              </a:rPr>
              <a:t>has 40,000 colleges and Singapore has more than 100 universities</a:t>
            </a:r>
            <a:r>
              <a:rPr lang="en-US" kern="0" dirty="0" smtClean="0">
                <a:solidFill>
                  <a:srgbClr val="424242"/>
                </a:solidFill>
              </a:rPr>
              <a:t>. All </a:t>
            </a:r>
            <a:r>
              <a:rPr lang="en-US" kern="0" dirty="0">
                <a:solidFill>
                  <a:srgbClr val="424242"/>
                </a:solidFill>
              </a:rPr>
              <a:t>of them would be the market for our product as libraries are there in every university or college.</a:t>
            </a:r>
            <a:endParaRPr lang="en-US" kern="0" dirty="0">
              <a:solidFill>
                <a:srgbClr val="424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074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SG" b="1" dirty="0"/>
              <a:t>Business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947" y="5128998"/>
            <a:ext cx="5681534" cy="158484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55000" lnSpcReduction="20000"/>
          </a:bodyPr>
          <a:lstStyle/>
          <a:p>
            <a:r>
              <a:rPr lang="en-SG" dirty="0" smtClean="0"/>
              <a:t>Fine generation due to mismanagement of facilities.</a:t>
            </a:r>
          </a:p>
          <a:p>
            <a:r>
              <a:rPr lang="en-SG" dirty="0"/>
              <a:t>2</a:t>
            </a:r>
            <a:r>
              <a:rPr lang="en-SG" dirty="0" smtClean="0"/>
              <a:t>/10 students indulge into mischievous activities. So out of 200, 40 students will pay fine.</a:t>
            </a:r>
          </a:p>
          <a:p>
            <a:r>
              <a:rPr lang="en-SG" dirty="0" smtClean="0"/>
              <a:t>Private libraries would also prefer this application as it automates and eases the process of seat booking for both user and admin.</a:t>
            </a:r>
          </a:p>
          <a:p>
            <a:r>
              <a:rPr lang="en-SG" dirty="0" smtClean="0"/>
              <a:t>Private Colleges </a:t>
            </a:r>
            <a:endParaRPr lang="en-SG" dirty="0" smtClean="0"/>
          </a:p>
        </p:txBody>
      </p:sp>
    </p:spTree>
    <p:extLst>
      <p:ext uri="{BB962C8B-B14F-4D97-AF65-F5344CB8AC3E}">
        <p14:creationId xmlns:p14="http://schemas.microsoft.com/office/powerpoint/2010/main" val="128789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15"/>
          <p:cNvSpPr txBox="1">
            <a:spLocks noGrp="1"/>
          </p:cNvSpPr>
          <p:nvPr>
            <p:ph type="title" idx="4294967295"/>
          </p:nvPr>
        </p:nvSpPr>
        <p:spPr>
          <a:xfrm>
            <a:off x="346206" y="284799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Technical Specifications and Requirements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Shape 116"/>
          <p:cNvSpPr txBox="1">
            <a:spLocks/>
          </p:cNvSpPr>
          <p:nvPr/>
        </p:nvSpPr>
        <p:spPr>
          <a:xfrm>
            <a:off x="538056" y="1187899"/>
            <a:ext cx="3920700" cy="2231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Source Code Pro"/>
                <a:sym typeface="Source Code Pro"/>
              </a:rPr>
              <a:t>Application</a:t>
            </a:r>
          </a:p>
          <a:p>
            <a:pPr marL="457200" marR="0" lvl="0" indent="-311150" algn="l" defTabSz="914400" rtl="0" eaLnBrk="1" fontAlgn="auto" latinLnBrk="0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Source Code Pro"/>
              <a:buChar char="●"/>
              <a:tabLst/>
              <a:defRPr/>
            </a:pPr>
            <a:r>
              <a:rPr kumimoji="0" 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Source Code Pro"/>
                <a:sym typeface="Source Code Pro"/>
              </a:rPr>
              <a:t>Cross platform hybrid application</a:t>
            </a:r>
          </a:p>
          <a:p>
            <a:pPr marL="457200" marR="0" lvl="0" indent="-3111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Source Code Pro"/>
              <a:buChar char="●"/>
              <a:tabLst/>
              <a:defRPr/>
            </a:pPr>
            <a:r>
              <a:rPr kumimoji="0" 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Source Code Pro"/>
                <a:sym typeface="Source Code Pro"/>
              </a:rPr>
              <a:t>Based on web technologies</a:t>
            </a:r>
          </a:p>
          <a:p>
            <a:pPr marL="914400" marR="0" lvl="1" indent="-3111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Source Code Pro"/>
              <a:buChar char="○"/>
              <a:tabLst/>
              <a:defRPr/>
            </a:pPr>
            <a:r>
              <a:rPr kumimoji="0" 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Source Code Pro"/>
                <a:sym typeface="Source Code Pro"/>
              </a:rPr>
              <a:t>Login from any device</a:t>
            </a:r>
          </a:p>
          <a:p>
            <a:pPr marL="457200" marR="0" lvl="0" indent="-3111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Source Code Pro"/>
              <a:buChar char="●"/>
              <a:tabLst/>
              <a:defRPr/>
            </a:pPr>
            <a:r>
              <a:rPr kumimoji="0" 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Source Code Pro"/>
                <a:sym typeface="Source Code Pro"/>
              </a:rPr>
              <a:t>Native wrapper provided by </a:t>
            </a:r>
            <a:r>
              <a:rPr kumimoji="0" lang="en-US" sz="13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Source Code Pro"/>
                <a:sym typeface="Source Code Pro"/>
              </a:rPr>
              <a:t>Phonegap</a:t>
            </a:r>
            <a:endParaRPr kumimoji="0" lang="en-US" sz="1300" b="0" i="0" u="none" strike="noStrike" kern="0" cap="none" spc="0" normalizeH="0" baseline="0" noProof="0" dirty="0" smtClean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Source Code Pro"/>
              <a:sym typeface="Source Code Pro"/>
            </a:endParaRPr>
          </a:p>
          <a:p>
            <a:pPr marL="457200" marR="0" lvl="0" indent="-3111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Source Code Pro"/>
              <a:buChar char="●"/>
              <a:tabLst/>
              <a:defRPr/>
            </a:pPr>
            <a:r>
              <a:rPr kumimoji="0" 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Source Code Pro"/>
                <a:sym typeface="Source Code Pro"/>
              </a:rPr>
              <a:t>Design framework provided by Materialize</a:t>
            </a:r>
            <a:endParaRPr kumimoji="0" lang="en-US" sz="1300" b="0" i="0" u="none" strike="noStrike" kern="0" cap="none" spc="0" normalizeH="0" baseline="0" noProof="0" dirty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Source Code Pro"/>
              <a:sym typeface="Source Code Pro"/>
            </a:endParaRPr>
          </a:p>
        </p:txBody>
      </p:sp>
      <p:sp>
        <p:nvSpPr>
          <p:cNvPr id="10" name="Shape 117"/>
          <p:cNvSpPr txBox="1">
            <a:spLocks/>
          </p:cNvSpPr>
          <p:nvPr/>
        </p:nvSpPr>
        <p:spPr>
          <a:xfrm>
            <a:off x="4706231" y="3419599"/>
            <a:ext cx="3920700" cy="1729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Source Code Pro"/>
                <a:sym typeface="Source Code Pro"/>
              </a:rPr>
              <a:t>Server</a:t>
            </a:r>
          </a:p>
          <a:p>
            <a:pPr marL="457200" marR="0" lvl="0" indent="-311150" algn="l" defTabSz="914400" rtl="0" eaLnBrk="1" fontAlgn="auto" latinLnBrk="0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Source Code Pro"/>
              <a:buChar char="●"/>
              <a:tabLst/>
              <a:defRPr/>
            </a:pPr>
            <a:r>
              <a:rPr kumimoji="0" lang="en-US" sz="13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Source Code Pro"/>
                <a:sym typeface="Source Code Pro"/>
              </a:rPr>
              <a:t>Nodejs</a:t>
            </a:r>
            <a:r>
              <a:rPr kumimoji="0" 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Source Code Pro"/>
                <a:sym typeface="Source Code Pro"/>
              </a:rPr>
              <a:t> Runtime</a:t>
            </a:r>
          </a:p>
          <a:p>
            <a:pPr marL="457200" marR="0" lvl="0" indent="-3111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Source Code Pro"/>
              <a:buChar char="●"/>
              <a:tabLst/>
              <a:defRPr/>
            </a:pPr>
            <a:r>
              <a:rPr kumimoji="0" lang="en-US" sz="13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Source Code Pro"/>
                <a:sym typeface="Source Code Pro"/>
              </a:rPr>
              <a:t>MongoDB</a:t>
            </a:r>
            <a:r>
              <a:rPr kumimoji="0" 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Source Code Pro"/>
                <a:sym typeface="Source Code Pro"/>
              </a:rPr>
              <a:t> </a:t>
            </a:r>
            <a:endParaRPr kumimoji="0" lang="en-US" sz="1300" b="0" i="0" u="none" strike="noStrike" kern="0" cap="none" spc="0" normalizeH="0" baseline="0" noProof="0" dirty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Source Code Pro"/>
              <a:sym typeface="Source Code Pro"/>
            </a:endParaRPr>
          </a:p>
        </p:txBody>
      </p:sp>
      <p:sp>
        <p:nvSpPr>
          <p:cNvPr id="11" name="Shape 118"/>
          <p:cNvSpPr txBox="1">
            <a:spLocks/>
          </p:cNvSpPr>
          <p:nvPr/>
        </p:nvSpPr>
        <p:spPr>
          <a:xfrm>
            <a:off x="4706231" y="1187899"/>
            <a:ext cx="3920700" cy="1983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Source Code Pro"/>
                <a:sym typeface="Source Code Pro"/>
              </a:rPr>
              <a:t>Devices</a:t>
            </a:r>
          </a:p>
          <a:p>
            <a:pPr marL="457200" marR="0" lvl="0" indent="-3111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Source Code Pro"/>
              <a:buChar char="●"/>
              <a:tabLst/>
              <a:defRPr/>
            </a:pPr>
            <a:r>
              <a:rPr kumimoji="0" 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Source Code Pro"/>
                <a:sym typeface="Source Code Pro"/>
              </a:rPr>
              <a:t>Mobile devices as clients</a:t>
            </a:r>
          </a:p>
          <a:p>
            <a:pPr marL="457200" marR="0" lvl="0" indent="-3111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Source Code Pro"/>
              <a:buChar char="●"/>
              <a:tabLst/>
              <a:defRPr/>
            </a:pPr>
            <a:r>
              <a:rPr kumimoji="0" 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Source Code Pro"/>
                <a:sym typeface="Source Code Pro"/>
              </a:rPr>
              <a:t>Desktop computers as clients</a:t>
            </a:r>
          </a:p>
          <a:p>
            <a:pPr marL="457200" marR="0" lvl="0" indent="-3111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Source Code Pro"/>
              <a:buChar char="●"/>
              <a:tabLst/>
              <a:defRPr/>
            </a:pPr>
            <a:r>
              <a:rPr kumimoji="0" 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Source Code Pro"/>
                <a:sym typeface="Source Code Pro"/>
              </a:rPr>
              <a:t>Desktop computers for Librarian</a:t>
            </a:r>
          </a:p>
          <a:p>
            <a:pPr marL="457200" marR="0" lvl="0" indent="-3111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Source Code Pro"/>
              <a:buChar char="●"/>
              <a:tabLst/>
              <a:defRPr/>
            </a:pPr>
            <a:r>
              <a:rPr lang="en-IN" sz="1300" kern="0" dirty="0" err="1" smtClean="0">
                <a:solidFill>
                  <a:srgbClr val="424242"/>
                </a:solidFill>
              </a:rPr>
              <a:t>Qr</a:t>
            </a:r>
            <a:r>
              <a:rPr lang="en-IN" sz="1300" kern="0" dirty="0" smtClean="0">
                <a:solidFill>
                  <a:srgbClr val="424242"/>
                </a:solidFill>
              </a:rPr>
              <a:t> scanner used for book issue.</a:t>
            </a:r>
            <a:endParaRPr kumimoji="0" lang="en-US" sz="1300" b="0" i="0" u="none" strike="noStrike" kern="0" cap="none" spc="0" normalizeH="0" baseline="0" noProof="0" dirty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Source Code Pro"/>
              <a:sym typeface="Source Code Pro"/>
            </a:endParaRPr>
          </a:p>
        </p:txBody>
      </p:sp>
      <p:sp>
        <p:nvSpPr>
          <p:cNvPr id="12" name="Shape 119"/>
          <p:cNvSpPr txBox="1">
            <a:spLocks/>
          </p:cNvSpPr>
          <p:nvPr/>
        </p:nvSpPr>
        <p:spPr>
          <a:xfrm>
            <a:off x="538056" y="3681949"/>
            <a:ext cx="3920700" cy="927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Source Code Pro"/>
                <a:sym typeface="Source Code Pro"/>
              </a:rPr>
              <a:t>Other Requirements</a:t>
            </a:r>
          </a:p>
          <a:p>
            <a:pPr marL="457200" marR="0" lvl="0" indent="-311150" algn="l" defTabSz="914400" rtl="0" eaLnBrk="1" fontAlgn="auto" latinLnBrk="0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Source Code Pro"/>
              <a:buChar char="●"/>
              <a:tabLst/>
              <a:defRPr/>
            </a:pPr>
            <a:r>
              <a:rPr kumimoji="0" 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Source Code Pro"/>
                <a:sym typeface="Source Code Pro"/>
              </a:rPr>
              <a:t>Internet Connection</a:t>
            </a:r>
            <a:endParaRPr kumimoji="0" lang="en-US" sz="1300" b="0" i="0" u="none" strike="noStrike" kern="0" cap="none" spc="0" normalizeH="0" baseline="0" noProof="0" dirty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496981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302</TotalTime>
  <Words>322</Words>
  <Application>Microsoft Office PowerPoint</Application>
  <PresentationFormat>On-screen Show (4:3)</PresentationFormat>
  <Paragraphs>58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Solution</vt:lpstr>
      <vt:lpstr>Current Market Scene</vt:lpstr>
      <vt:lpstr>Business model</vt:lpstr>
      <vt:lpstr>Technical Specifications and Requirements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Oh Chee Sheng, Richard</dc:creator>
  <cp:lastModifiedBy>SAVNEET</cp:lastModifiedBy>
  <cp:revision>28</cp:revision>
  <dcterms:created xsi:type="dcterms:W3CDTF">2018-11-08T02:48:32Z</dcterms:created>
  <dcterms:modified xsi:type="dcterms:W3CDTF">2018-11-11T12:57:17Z</dcterms:modified>
</cp:coreProperties>
</file>