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FE3A-5E26-4C3E-B731-15DED0A37ED6}" type="datetimeFigureOut">
              <a:rPr lang="en-US" smtClean="0"/>
              <a:t>16-Oct-23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1A68A-B5A8-4AD3-95AA-C9F0248F588B}" type="slidenum">
              <a:rPr lang="en-US" smtClean="0"/>
              <a:t>‹Nº›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670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FE3A-5E26-4C3E-B731-15DED0A37ED6}" type="datetimeFigureOut">
              <a:rPr lang="en-US" smtClean="0"/>
              <a:t>16-Oct-23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1A68A-B5A8-4AD3-95AA-C9F0248F58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430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FE3A-5E26-4C3E-B731-15DED0A37ED6}" type="datetimeFigureOut">
              <a:rPr lang="en-US" smtClean="0"/>
              <a:t>16-Oct-23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1A68A-B5A8-4AD3-95AA-C9F0248F58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098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FE3A-5E26-4C3E-B731-15DED0A37ED6}" type="datetimeFigureOut">
              <a:rPr lang="en-US" smtClean="0"/>
              <a:t>16-Oct-23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1A68A-B5A8-4AD3-95AA-C9F0248F588B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27249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FE3A-5E26-4C3E-B731-15DED0A37ED6}" type="datetimeFigureOut">
              <a:rPr lang="en-US" smtClean="0"/>
              <a:t>16-Oct-23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1A68A-B5A8-4AD3-95AA-C9F0248F58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3050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FE3A-5E26-4C3E-B731-15DED0A37ED6}" type="datetimeFigureOut">
              <a:rPr lang="en-US" smtClean="0"/>
              <a:t>16-Oct-23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1A68A-B5A8-4AD3-95AA-C9F0248F588B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3765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FE3A-5E26-4C3E-B731-15DED0A37ED6}" type="datetimeFigureOut">
              <a:rPr lang="en-US" smtClean="0"/>
              <a:t>16-Oct-23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1A68A-B5A8-4AD3-95AA-C9F0248F58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411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FE3A-5E26-4C3E-B731-15DED0A37ED6}" type="datetimeFigureOut">
              <a:rPr lang="en-US" smtClean="0"/>
              <a:t>16-Oct-23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1A68A-B5A8-4AD3-95AA-C9F0248F58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511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FE3A-5E26-4C3E-B731-15DED0A37ED6}" type="datetimeFigureOut">
              <a:rPr lang="en-US" smtClean="0"/>
              <a:t>16-Oct-23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1A68A-B5A8-4AD3-95AA-C9F0248F58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04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FE3A-5E26-4C3E-B731-15DED0A37ED6}" type="datetimeFigureOut">
              <a:rPr lang="en-US" smtClean="0"/>
              <a:t>16-Oct-23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1A68A-B5A8-4AD3-95AA-C9F0248F58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13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FE3A-5E26-4C3E-B731-15DED0A37ED6}" type="datetimeFigureOut">
              <a:rPr lang="en-US" smtClean="0"/>
              <a:t>16-Oct-23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1A68A-B5A8-4AD3-95AA-C9F0248F58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79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FE3A-5E26-4C3E-B731-15DED0A37ED6}" type="datetimeFigureOut">
              <a:rPr lang="en-US" smtClean="0"/>
              <a:t>16-Oct-23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1A68A-B5A8-4AD3-95AA-C9F0248F58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7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FE3A-5E26-4C3E-B731-15DED0A37ED6}" type="datetimeFigureOut">
              <a:rPr lang="en-US" smtClean="0"/>
              <a:t>16-Oct-23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1A68A-B5A8-4AD3-95AA-C9F0248F58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42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FE3A-5E26-4C3E-B731-15DED0A37ED6}" type="datetimeFigureOut">
              <a:rPr lang="en-US" smtClean="0"/>
              <a:t>16-Oct-23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1A68A-B5A8-4AD3-95AA-C9F0248F58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395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FE3A-5E26-4C3E-B731-15DED0A37ED6}" type="datetimeFigureOut">
              <a:rPr lang="en-US" smtClean="0"/>
              <a:t>16-Oct-23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1A68A-B5A8-4AD3-95AA-C9F0248F58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76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FE3A-5E26-4C3E-B731-15DED0A37ED6}" type="datetimeFigureOut">
              <a:rPr lang="en-US" smtClean="0"/>
              <a:t>16-Oct-23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1A68A-B5A8-4AD3-95AA-C9F0248F58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756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FE3A-5E26-4C3E-B731-15DED0A37ED6}" type="datetimeFigureOut">
              <a:rPr lang="en-US" smtClean="0"/>
              <a:t>16-Oct-23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1A68A-B5A8-4AD3-95AA-C9F0248F58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675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A8AFE3A-5E26-4C3E-B731-15DED0A37ED6}" type="datetimeFigureOut">
              <a:rPr lang="en-US" smtClean="0"/>
              <a:t>16-Oct-23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0A1A68A-B5A8-4AD3-95AA-C9F0248F58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765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14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924650" y="6198878"/>
            <a:ext cx="4267350" cy="659122"/>
          </a:xfrm>
        </p:spPr>
        <p:txBody>
          <a:bodyPr/>
          <a:lstStyle/>
          <a:p>
            <a:r>
              <a:rPr lang="en-US" b="1" dirty="0" err="1" smtClean="0">
                <a:solidFill>
                  <a:schemeClr val="tx1"/>
                </a:solidFill>
              </a:rPr>
              <a:t>Autor</a:t>
            </a:r>
            <a:r>
              <a:rPr lang="en-US" b="1" dirty="0" smtClean="0">
                <a:solidFill>
                  <a:schemeClr val="tx1"/>
                </a:solidFill>
              </a:rPr>
              <a:t>: Martin Steinberg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Cuadro de texto 2"/>
          <p:cNvSpPr txBox="1">
            <a:spLocks noChangeArrowheads="1"/>
          </p:cNvSpPr>
          <p:nvPr/>
        </p:nvSpPr>
        <p:spPr bwMode="auto">
          <a:xfrm>
            <a:off x="4321833" y="-129902"/>
            <a:ext cx="6136257" cy="2463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ctr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1600" b="1" dirty="0">
                <a:ln w="6604" cap="flat" cmpd="sng" algn="ctr">
                  <a:solidFill>
                    <a:srgbClr val="ED7D31"/>
                  </a:solidFill>
                  <a:prstDash val="solid"/>
                  <a:round/>
                </a:ln>
                <a:solidFill>
                  <a:srgbClr val="C55A11"/>
                </a:solidFill>
                <a:effectLst>
                  <a:outerShdw dist="38100" dir="2700000" algn="tl">
                    <a:schemeClr val="accent2"/>
                  </a:outerShdw>
                </a:effectLst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s-ES" sz="4800" b="1" dirty="0">
                <a:ln w="6604" cap="flat" cmpd="sng" algn="ctr">
                  <a:solidFill>
                    <a:srgbClr val="ED7D31"/>
                  </a:solidFill>
                  <a:prstDash val="solid"/>
                  <a:round/>
                </a:ln>
                <a:solidFill>
                  <a:srgbClr val="C55A11"/>
                </a:solidFill>
                <a:effectLst>
                  <a:outerShdw dist="38100" dir="2700000" algn="tl">
                    <a:schemeClr val="accent2"/>
                  </a:outerShdw>
                </a:effectLst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HONGOS</a:t>
            </a:r>
            <a:br>
              <a:rPr lang="es-ES" sz="4800" b="1" dirty="0">
                <a:ln w="6604" cap="flat" cmpd="sng" algn="ctr">
                  <a:solidFill>
                    <a:srgbClr val="ED7D31"/>
                  </a:solidFill>
                  <a:prstDash val="solid"/>
                  <a:round/>
                </a:ln>
                <a:solidFill>
                  <a:srgbClr val="C55A11"/>
                </a:solidFill>
                <a:effectLst>
                  <a:outerShdw dist="38100" dir="2700000" algn="tl">
                    <a:schemeClr val="accent2"/>
                  </a:outerShdw>
                </a:effectLst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s-ES" sz="4800" b="1" dirty="0" smtClean="0">
                <a:ln w="6604" cap="flat" cmpd="sng" algn="ctr">
                  <a:solidFill>
                    <a:srgbClr val="ED7D31"/>
                  </a:solidFill>
                  <a:prstDash val="solid"/>
                  <a:round/>
                </a:ln>
                <a:solidFill>
                  <a:srgbClr val="C55A11"/>
                </a:solidFill>
                <a:effectLst>
                  <a:outerShdw dist="38100" dir="2700000" algn="tl">
                    <a:schemeClr val="accent2"/>
                  </a:outerShdw>
                </a:effectLst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¿son aptos para el   consumo?</a:t>
            </a:r>
            <a:endParaRPr lang="en-US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60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92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723274"/>
            <a:ext cx="12192000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u="sng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-1" y="0"/>
            <a:ext cx="62729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6</a:t>
            </a:r>
            <a:r>
              <a:rPr lang="en-US" altLang="en-US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– </a:t>
            </a:r>
            <a:r>
              <a:rPr lang="en-US" altLang="en-US" sz="2800" dirty="0" err="1">
                <a:solidFill>
                  <a:schemeClr val="bg1"/>
                </a:solidFill>
                <a:latin typeface="Arial" panose="020B0604020202020204" pitchFamily="34" charset="0"/>
              </a:rPr>
              <a:t>Glosario</a:t>
            </a:r>
            <a:endParaRPr lang="en-US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0" y="523218"/>
            <a:ext cx="12192000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Attribute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Information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: (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classes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: 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edible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=e, 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poisonous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=p)</a:t>
            </a: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cap-shape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: 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bell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b,conical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c,convex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x,flat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=f, 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knobbed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k,sunken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=s</a:t>
            </a: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cap-surface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: 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fibrous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f,grooves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g,scaly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y,smooth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=s</a:t>
            </a: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cap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-color: 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brown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n,buff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b,cinnamon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c,gray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g,green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r,pink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p,purple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u,red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e,white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w,yellow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=y</a:t>
            </a: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bruises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: 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bruises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t,no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=f</a:t>
            </a: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odor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: 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almond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a,anise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l,creosote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c,fishy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y,foul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f,musty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m,none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n,pungent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p,spicy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=s</a:t>
            </a: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gill-attachment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: 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attached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a,descending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d,free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f,notched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=n</a:t>
            </a: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gill-spacing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: 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close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c,crowded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w,distant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=d</a:t>
            </a: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gill-size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: 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broad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b,narrow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=n</a:t>
            </a: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gill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-color: 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black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k,brown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n,buff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b,chocolate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h,gray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=g, 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green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r,orange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o,pink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p,purple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u,red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e,white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w,yellow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=y</a:t>
            </a: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stalk-shape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: 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enlarging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e,tapering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=t</a:t>
            </a: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stalk-root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: 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bulbous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b,club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c,cup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u,equal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e,rhizomorphs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z,rooted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r,missing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=?</a:t>
            </a: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stalk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surface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above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-ring: 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fibrous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f,scaly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y,silky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k,smooth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=s</a:t>
            </a: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stalk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surface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below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-ring: 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fibrous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f,scaly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y,silky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k,smooth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=s</a:t>
            </a: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stalk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-color-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above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-ring: 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brown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n,buff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b,cinnamon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c,gray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g,orange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o,pink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p,red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e,white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w,yellow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=y</a:t>
            </a: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stalk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-color-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below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-ring: 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brown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n,buff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b,cinnamon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c,gray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g,orange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o,pink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p,red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e,white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w,yellow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=y</a:t>
            </a: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veil-type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: 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partial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p,universal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=u</a:t>
            </a: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veil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-color: 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brown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n,orange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o,white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w,yellow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=y</a:t>
            </a: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ring-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number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: 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none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n,one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o,two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=t</a:t>
            </a: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ring-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type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: 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cobwebby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c,evanescent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e,flaring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f,large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l,none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n,pendant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p,sheathing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s,zone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=z</a:t>
            </a: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spore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-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print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-color: 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black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k,brown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n,buff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b,chocolate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h,green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r,orange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o,purple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u,white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w,yellow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=y</a:t>
            </a: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population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: 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abundant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a,clustered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c,numerous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n,scattered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s,several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v,solitary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=y</a:t>
            </a: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habitat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: 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grasses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g,leaves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l,meadows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m,paths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p,urban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u,waste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=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w,woods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=d</a:t>
            </a:r>
          </a:p>
        </p:txBody>
      </p:sp>
    </p:spTree>
    <p:extLst>
      <p:ext uri="{BB962C8B-B14F-4D97-AF65-F5344CB8AC3E}">
        <p14:creationId xmlns:p14="http://schemas.microsoft.com/office/powerpoint/2010/main" val="40544208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92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723274"/>
            <a:ext cx="12192000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u="sng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-1" y="0"/>
            <a:ext cx="62729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6 </a:t>
            </a: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– </a:t>
            </a:r>
            <a:r>
              <a:rPr lang="en-US" altLang="en-US" sz="28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Glosario</a:t>
            </a:r>
            <a:r>
              <a:rPr lang="en-US" altLang="en-US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 (cont.)</a:t>
            </a:r>
            <a:endParaRPr lang="en-US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660" y="723274"/>
            <a:ext cx="5193102" cy="570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1318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92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12955" y="-2032"/>
            <a:ext cx="8514735" cy="569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INDICE: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1 - </a:t>
            </a:r>
            <a:r>
              <a:rPr lang="en-US" altLang="en-US" sz="28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Introducción</a:t>
            </a:r>
            <a:r>
              <a:rPr lang="en-US" altLang="en-US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 – </a:t>
            </a:r>
            <a:r>
              <a:rPr lang="en-US" altLang="en-US" sz="28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audiencia</a:t>
            </a:r>
            <a:r>
              <a:rPr lang="en-US" altLang="en-US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 – </a:t>
            </a:r>
            <a:r>
              <a:rPr lang="en-US" altLang="en-US" sz="28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hipótesis</a:t>
            </a:r>
            <a:endParaRPr lang="en-US" altLang="en-US" sz="28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2 -</a:t>
            </a:r>
            <a:r>
              <a:rPr kumimoji="0" lang="en-US" alt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Análisis</a:t>
            </a:r>
            <a:r>
              <a:rPr kumimoji="0" lang="en-US" alt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exploratorio</a:t>
            </a:r>
            <a:r>
              <a:rPr kumimoji="0" lang="en-US" alt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2800" b="0" i="0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datos</a:t>
            </a:r>
            <a:endParaRPr kumimoji="0" lang="en-US" altLang="en-US" sz="2800" b="0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3 -</a:t>
            </a:r>
            <a:r>
              <a:rPr kumimoji="0" lang="en-US" alt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Gráficos</a:t>
            </a:r>
            <a:r>
              <a:rPr kumimoji="0" lang="en-US" alt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principals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4 – Feature selection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5</a:t>
            </a:r>
            <a:r>
              <a:rPr lang="en-US" altLang="en-US" sz="2800" baseline="0" dirty="0" smtClean="0">
                <a:solidFill>
                  <a:schemeClr val="bg1"/>
                </a:solidFill>
                <a:latin typeface="Arial" panose="020B0604020202020204" pitchFamily="34" charset="0"/>
              </a:rPr>
              <a:t> – Insights – </a:t>
            </a:r>
            <a:r>
              <a:rPr lang="en-US" altLang="en-US" sz="2800" baseline="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conclusiones</a:t>
            </a:r>
            <a:r>
              <a:rPr lang="en-US" altLang="en-US" sz="2800" baseline="0" dirty="0" smtClean="0">
                <a:solidFill>
                  <a:schemeClr val="bg1"/>
                </a:solidFill>
                <a:latin typeface="Arial" panose="020B0604020202020204" pitchFamily="34" charset="0"/>
              </a:rPr>
              <a:t> finales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6</a:t>
            </a:r>
            <a:r>
              <a:rPr lang="en-US" altLang="en-US" sz="2800" baseline="0" dirty="0" smtClean="0">
                <a:solidFill>
                  <a:schemeClr val="bg1"/>
                </a:solidFill>
                <a:latin typeface="Arial" panose="020B0604020202020204" pitchFamily="34" charset="0"/>
              </a:rPr>
              <a:t> – </a:t>
            </a:r>
            <a:r>
              <a:rPr lang="en-US" altLang="en-US" sz="2800" baseline="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Glosario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34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92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328282"/>
            <a:ext cx="12192000" cy="6340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sng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Introducción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Los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hongos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siempre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han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llamado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la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atención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del hombre</a:t>
            </a:r>
            <a:r>
              <a:rPr kumimoji="0" lang="en-US" altLang="en-US" sz="16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en-US" altLang="en-US" sz="1600" b="0" i="0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los</a:t>
            </a:r>
            <a:r>
              <a:rPr kumimoji="0" lang="en-US" altLang="en-US" sz="16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largo de la </a:t>
            </a:r>
            <a:r>
              <a:rPr kumimoji="0" lang="en-US" altLang="en-US" sz="1600" b="0" i="0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historia</a:t>
            </a:r>
            <a:r>
              <a:rPr kumimoji="0" lang="en-US" altLang="en-US" sz="16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 La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presentación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busca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ayudar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identificar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hongos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comestibles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relacionados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al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consumo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más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allá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su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potencial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comercialización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. La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finalidad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es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poder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determinar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de la </a:t>
            </a:r>
            <a:r>
              <a:rPr lang="en-U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mejor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manera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possible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nuevos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hongos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que </a:t>
            </a:r>
            <a:r>
              <a:rPr lang="en-U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puedan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ser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consumidos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en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el </a:t>
            </a:r>
            <a:r>
              <a:rPr lang="en-U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futuro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o </a:t>
            </a:r>
            <a:r>
              <a:rPr lang="en-U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bien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al </a:t>
            </a:r>
            <a:r>
              <a:rPr lang="en-U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tener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determinadas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características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de un </a:t>
            </a:r>
            <a:r>
              <a:rPr lang="en-U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hongo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llegar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a </a:t>
            </a:r>
            <a:r>
              <a:rPr lang="en-U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tener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un </a:t>
            </a:r>
            <a:r>
              <a:rPr lang="en-U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grado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de </a:t>
            </a:r>
            <a:r>
              <a:rPr lang="en-U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certeza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del 100% </a:t>
            </a:r>
            <a:r>
              <a:rPr lang="en-U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si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son o no comestibles.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Los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hongos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son: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lvl="1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un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reino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seres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vivos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unicelulares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o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pluricelulares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lvl="1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no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forman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tejidos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lvl="1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sus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células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se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agrupan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formando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un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cuerpo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filamentoso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muy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ramificado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1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4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obtienen</a:t>
            </a:r>
            <a:r>
              <a:rPr lang="en-US" altLang="en-US" sz="14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de la </a:t>
            </a:r>
            <a:r>
              <a:rPr lang="en-US" altLang="en-US" sz="1400" dirty="0" smtClean="0">
                <a:solidFill>
                  <a:schemeClr val="bg1"/>
                </a:solidFill>
                <a:latin typeface="Arial" panose="020B0604020202020204" pitchFamily="34" charset="0"/>
              </a:rPr>
              <a:t>planta: </a:t>
            </a:r>
            <a:r>
              <a:rPr lang="en-US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hidratos</a:t>
            </a: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de </a:t>
            </a:r>
            <a:r>
              <a:rPr lang="en-US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carbono</a:t>
            </a: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, </a:t>
            </a:r>
            <a:r>
              <a:rPr lang="en-US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vitaminas</a:t>
            </a: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y </a:t>
            </a:r>
            <a:r>
              <a:rPr lang="en-US" altLang="en-US" sz="14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agua</a:t>
            </a:r>
            <a:endParaRPr lang="en-US" altLang="en-US" sz="14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1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4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proporcionan</a:t>
            </a:r>
            <a:r>
              <a:rPr lang="en-US" altLang="en-US" sz="14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a la </a:t>
            </a:r>
            <a:r>
              <a:rPr lang="en-US" altLang="en-US" sz="1400" dirty="0" smtClean="0">
                <a:solidFill>
                  <a:schemeClr val="bg1"/>
                </a:solidFill>
                <a:latin typeface="Arial" panose="020B0604020202020204" pitchFamily="34" charset="0"/>
              </a:rPr>
              <a:t>planta: </a:t>
            </a:r>
            <a:r>
              <a:rPr lang="en-US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minerales</a:t>
            </a: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y </a:t>
            </a:r>
            <a:r>
              <a:rPr lang="en-US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otros</a:t>
            </a: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beneficios</a:t>
            </a: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como</a:t>
            </a: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pueden</a:t>
            </a: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ser</a:t>
            </a: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la </a:t>
            </a:r>
            <a:r>
              <a:rPr lang="en-US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protección</a:t>
            </a: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contra </a:t>
            </a:r>
            <a:r>
              <a:rPr lang="en-US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organismos</a:t>
            </a: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parásitos</a:t>
            </a: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del </a:t>
            </a:r>
            <a:r>
              <a:rPr lang="en-US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suelo</a:t>
            </a: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y </a:t>
            </a:r>
            <a:r>
              <a:rPr lang="en-US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resistencia</a:t>
            </a: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a la </a:t>
            </a:r>
            <a:r>
              <a:rPr lang="en-US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sequía</a:t>
            </a:r>
            <a:endParaRPr lang="en-US" altLang="en-US" sz="1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1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b="1" u="sng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Audiencia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: personas 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que </a:t>
            </a:r>
            <a:r>
              <a:rPr lang="en-U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gustan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de </a:t>
            </a:r>
            <a:r>
              <a:rPr lang="en-U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pasar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tiempo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en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la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naturaleza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y personas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afines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a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buscar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alternativas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culinarias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, que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puedan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 </a:t>
            </a:r>
            <a:r>
              <a:rPr lang="en-U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hacerlo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sin </a:t>
            </a:r>
            <a:r>
              <a:rPr lang="en-U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incurrir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en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peligros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innecesarios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  <a:endParaRPr lang="en-U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u="sng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u="sng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u="sng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Hipótesis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¿El dataset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tiene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algún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sesgo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pueda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llegar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influenciar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el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análisis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¿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Existe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alguna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característica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unívoca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identifique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un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hongo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comestible o no?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¿Existe algún tipo de correlación entre las distintas características de las dos clases de hongos?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45582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1 - </a:t>
            </a:r>
            <a:r>
              <a:rPr lang="en-US" altLang="en-US" sz="2800" dirty="0" err="1">
                <a:solidFill>
                  <a:schemeClr val="bg1"/>
                </a:solidFill>
                <a:latin typeface="Arial" panose="020B0604020202020204" pitchFamily="34" charset="0"/>
              </a:rPr>
              <a:t>Introducción</a:t>
            </a: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 – </a:t>
            </a:r>
            <a:r>
              <a:rPr lang="en-US" altLang="en-US" sz="2800" dirty="0" err="1">
                <a:solidFill>
                  <a:schemeClr val="bg1"/>
                </a:solidFill>
                <a:latin typeface="Arial" panose="020B0604020202020204" pitchFamily="34" charset="0"/>
              </a:rPr>
              <a:t>hipótesis</a:t>
            </a:r>
            <a:endParaRPr lang="en-US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15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92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919364"/>
            <a:ext cx="12192000" cy="5401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sng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Datos</a:t>
            </a:r>
            <a:r>
              <a:rPr kumimoji="0" lang="en-US" altLang="en-US" sz="1600" b="0" i="0" u="sng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base</a:t>
            </a:r>
            <a:r>
              <a:rPr kumimoji="0" lang="en-US" altLang="en-US" sz="1600" b="0" i="0" u="sng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600" b="0" i="0" u="sng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datos</a:t>
            </a:r>
            <a:r>
              <a:rPr kumimoji="0" lang="en-US" altLang="en-US" sz="1600" b="0" i="0" u="sng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600" b="0" i="0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la base de </a:t>
            </a:r>
            <a:r>
              <a:rPr kumimoji="0" lang="en-US" altLang="en-US" sz="1600" b="0" i="0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datos</a:t>
            </a:r>
            <a:r>
              <a:rPr kumimoji="0" lang="en-US" altLang="en-US" sz="1600" b="0" i="0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obtenida</a:t>
            </a:r>
            <a:r>
              <a:rPr kumimoji="0" lang="en-US" altLang="en-US" sz="1600" b="0" i="0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cuenta</a:t>
            </a:r>
            <a:r>
              <a:rPr kumimoji="0" lang="en-US" altLang="en-US" sz="1600" b="0" i="0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con 23 </a:t>
            </a:r>
            <a:r>
              <a:rPr kumimoji="0" lang="en-US" altLang="en-US" sz="1600" b="0" i="0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columnas</a:t>
            </a:r>
            <a:r>
              <a:rPr kumimoji="0" lang="en-US" altLang="en-US" sz="1600" b="0" i="0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y 8124 </a:t>
            </a:r>
            <a:r>
              <a:rPr kumimoji="0" lang="en-US" altLang="en-US" sz="1600" b="0" i="0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filas</a:t>
            </a:r>
            <a:r>
              <a:rPr kumimoji="0" lang="en-US" altLang="en-US" sz="1600" b="0" i="0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n-US" altLang="en-US" sz="1600" b="0" i="0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Hemos</a:t>
            </a:r>
            <a:r>
              <a:rPr kumimoji="0" lang="en-US" altLang="en-US" sz="1600" b="0" i="0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verificando</a:t>
            </a:r>
            <a:r>
              <a:rPr kumimoji="0" lang="en-US" altLang="en-US" sz="1600" b="0" i="0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que no hay </a:t>
            </a:r>
            <a:r>
              <a:rPr kumimoji="0" lang="en-US" altLang="en-US" sz="1600" b="0" i="0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datos</a:t>
            </a:r>
            <a:r>
              <a:rPr kumimoji="0" lang="en-US" altLang="en-US" sz="1600" b="0" i="0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faltantes</a:t>
            </a:r>
            <a:r>
              <a:rPr kumimoji="0" lang="en-US" altLang="en-US" sz="1600" b="0" i="0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o </a:t>
            </a:r>
            <a:r>
              <a:rPr kumimoji="0" lang="en-US" altLang="en-US" sz="1600" b="0" i="0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bien</a:t>
            </a:r>
            <a:r>
              <a:rPr kumimoji="0" lang="en-US" altLang="en-US" sz="1600" b="0" i="0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duplicados</a:t>
            </a:r>
            <a:r>
              <a:rPr kumimoji="0" lang="en-US" altLang="en-US" sz="1600" b="0" i="0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600" b="0" i="0" u="sng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Sesgo</a:t>
            </a:r>
            <a:r>
              <a:rPr kumimoji="0" lang="en-US" altLang="en-US" sz="1600" b="0" i="0" u="sng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de</a:t>
            </a:r>
            <a:r>
              <a:rPr kumimoji="0" lang="en-US" altLang="en-US" sz="1600" b="0" i="0" u="sng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la </a:t>
            </a:r>
            <a:r>
              <a:rPr kumimoji="0" lang="en-US" altLang="en-US" sz="1600" b="0" i="0" u="sng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información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hemos verificado que la variable principal no está sesgada</a:t>
            </a:r>
            <a:r>
              <a:rPr lang="es-E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sz="16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u="sng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Búsqueda</a:t>
            </a:r>
            <a:r>
              <a:rPr lang="en-US" altLang="en-US" sz="1600" u="sng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u="sng" dirty="0">
                <a:solidFill>
                  <a:schemeClr val="bg1"/>
                </a:solidFill>
                <a:latin typeface="Arial" panose="020B0604020202020204" pitchFamily="34" charset="0"/>
              </a:rPr>
              <a:t>de </a:t>
            </a:r>
            <a:r>
              <a:rPr lang="en-US" altLang="en-US" sz="1600" u="sng" dirty="0" err="1">
                <a:solidFill>
                  <a:schemeClr val="bg1"/>
                </a:solidFill>
                <a:latin typeface="Arial" panose="020B0604020202020204" pitchFamily="34" charset="0"/>
              </a:rPr>
              <a:t>características</a:t>
            </a:r>
            <a:r>
              <a:rPr lang="en-US" altLang="en-US" sz="1600" u="sng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u="sng" dirty="0" err="1">
                <a:solidFill>
                  <a:schemeClr val="bg1"/>
                </a:solidFill>
                <a:latin typeface="Arial" panose="020B0604020202020204" pitchFamily="34" charset="0"/>
              </a:rPr>
              <a:t>únicas</a:t>
            </a:r>
            <a:r>
              <a:rPr lang="en-US" altLang="en-US" sz="1600" u="sng" dirty="0">
                <a:solidFill>
                  <a:schemeClr val="bg1"/>
                </a:solidFill>
                <a:latin typeface="Arial" panose="020B0604020202020204" pitchFamily="34" charset="0"/>
              </a:rPr>
              <a:t> a </a:t>
            </a:r>
            <a:r>
              <a:rPr lang="en-US" altLang="en-US" sz="1600" u="sng" dirty="0" err="1">
                <a:solidFill>
                  <a:schemeClr val="bg1"/>
                </a:solidFill>
                <a:latin typeface="Arial" panose="020B0604020202020204" pitchFamily="34" charset="0"/>
              </a:rPr>
              <a:t>través</a:t>
            </a:r>
            <a:r>
              <a:rPr lang="en-US" altLang="en-US" sz="1600" u="sng" dirty="0">
                <a:solidFill>
                  <a:schemeClr val="bg1"/>
                </a:solidFill>
                <a:latin typeface="Arial" panose="020B0604020202020204" pitchFamily="34" charset="0"/>
              </a:rPr>
              <a:t> de </a:t>
            </a:r>
            <a:r>
              <a:rPr lang="en-US" altLang="en-US" sz="1600" u="sng" dirty="0" err="1">
                <a:solidFill>
                  <a:schemeClr val="bg1"/>
                </a:solidFill>
                <a:latin typeface="Arial" panose="020B0604020202020204" pitchFamily="34" charset="0"/>
              </a:rPr>
              <a:t>gráficos</a:t>
            </a:r>
            <a:r>
              <a:rPr lang="en-US" altLang="en-US" sz="1600" u="sng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u="sng" dirty="0" err="1">
                <a:solidFill>
                  <a:schemeClr val="bg1"/>
                </a:solidFill>
                <a:latin typeface="Arial" panose="020B0604020202020204" pitchFamily="34" charset="0"/>
              </a:rPr>
              <a:t>univariados</a:t>
            </a:r>
            <a:r>
              <a:rPr lang="en-US" altLang="en-US" sz="1600" u="sng" dirty="0">
                <a:solidFill>
                  <a:schemeClr val="bg1"/>
                </a:solidFill>
                <a:latin typeface="Arial" panose="020B0604020202020204" pitchFamily="34" charset="0"/>
              </a:rPr>
              <a:t>: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a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través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de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gráficos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univariados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pudimos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llegar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a que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varias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características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son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indistintas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tanto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para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hongos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comestibles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como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no comestibles, con lo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cual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pueden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ser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omitidas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en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el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análisis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,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ya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que no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aportan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una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claridad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en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la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selección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de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hongos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.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Estas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son:</a:t>
            </a: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9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a) 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Veil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Type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; b) Gill 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Attachment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; c) 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Stalk-shape</a:t>
            </a: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-1" y="0"/>
            <a:ext cx="56732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2 - </a:t>
            </a:r>
            <a:r>
              <a:rPr lang="en-US" altLang="en-US" sz="2800" dirty="0" err="1">
                <a:solidFill>
                  <a:schemeClr val="bg1"/>
                </a:solidFill>
                <a:latin typeface="Arial" panose="020B0604020202020204" pitchFamily="34" charset="0"/>
              </a:rPr>
              <a:t>Análisis</a:t>
            </a: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  <a:latin typeface="Arial" panose="020B0604020202020204" pitchFamily="34" charset="0"/>
              </a:rPr>
              <a:t>exploratorio</a:t>
            </a: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 de </a:t>
            </a:r>
            <a:r>
              <a:rPr lang="en-US" altLang="en-US" sz="2800" dirty="0" err="1">
                <a:solidFill>
                  <a:schemeClr val="bg1"/>
                </a:solidFill>
                <a:latin typeface="Arial" panose="020B0604020202020204" pitchFamily="34" charset="0"/>
              </a:rPr>
              <a:t>datos</a:t>
            </a:r>
            <a:endParaRPr lang="en-US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51" y="4035644"/>
            <a:ext cx="2462102" cy="216258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3711" y="4035644"/>
            <a:ext cx="2435487" cy="2162588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5891" y="4035644"/>
            <a:ext cx="2301789" cy="2162588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7680" y="4035644"/>
            <a:ext cx="2317427" cy="2162588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35107" y="4035644"/>
            <a:ext cx="2301789" cy="217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54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92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-181155" y="523220"/>
            <a:ext cx="121920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600" b="0" i="0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600" b="0" i="0" u="sng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u="sng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-1" y="0"/>
            <a:ext cx="66164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2 - </a:t>
            </a:r>
            <a:r>
              <a:rPr lang="en-US" altLang="en-US" sz="2800" dirty="0" err="1">
                <a:solidFill>
                  <a:schemeClr val="bg1"/>
                </a:solidFill>
                <a:latin typeface="Arial" panose="020B0604020202020204" pitchFamily="34" charset="0"/>
              </a:rPr>
              <a:t>Análisis</a:t>
            </a: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  <a:latin typeface="Arial" panose="020B0604020202020204" pitchFamily="34" charset="0"/>
              </a:rPr>
              <a:t>exploratorio</a:t>
            </a: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 de </a:t>
            </a:r>
            <a:r>
              <a:rPr lang="en-US" altLang="en-US" sz="28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datos</a:t>
            </a:r>
            <a:r>
              <a:rPr lang="en-US" altLang="en-US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 (cont.)</a:t>
            </a:r>
            <a:endParaRPr lang="en-US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-1" y="523220"/>
            <a:ext cx="1200796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s-ES" alt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Otras conclusiones a las que podemos arribar con el análisis de gráficos </a:t>
            </a:r>
            <a:r>
              <a:rPr lang="es-ES" altLang="en-US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univariados</a:t>
            </a:r>
            <a:r>
              <a:rPr lang="es-ES" alt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 son las siguientes:</a:t>
            </a:r>
          </a:p>
          <a:p>
            <a:pPr marL="285750" lvl="0" indent="-285750" algn="just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es-E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	A)  En </a:t>
            </a:r>
            <a:r>
              <a:rPr lang="es-ES" altLang="en-US" dirty="0">
                <a:solidFill>
                  <a:schemeClr val="bg1"/>
                </a:solidFill>
                <a:latin typeface="Arial" panose="020B0604020202020204" pitchFamily="34" charset="0"/>
              </a:rPr>
              <a:t>relación a los </a:t>
            </a:r>
            <a:r>
              <a:rPr lang="es-ES" alt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Bruises</a:t>
            </a:r>
            <a:r>
              <a:rPr lang="es-ES" altLang="en-US" dirty="0">
                <a:solidFill>
                  <a:schemeClr val="bg1"/>
                </a:solidFill>
                <a:latin typeface="Arial" panose="020B0604020202020204" pitchFamily="34" charset="0"/>
              </a:rPr>
              <a:t> (o moretones) podemos observar que la presencia de </a:t>
            </a:r>
            <a:r>
              <a:rPr lang="es-ES" alt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bruises</a:t>
            </a:r>
            <a:r>
              <a:rPr lang="es-ES" altLang="en-US" dirty="0">
                <a:solidFill>
                  <a:schemeClr val="bg1"/>
                </a:solidFill>
                <a:latin typeface="Arial" panose="020B0604020202020204" pitchFamily="34" charset="0"/>
              </a:rPr>
              <a:t> es mayor en hongos comestibles. Con lo cual, su ausencia es un fuerte indicador de que sea venenoso</a:t>
            </a:r>
            <a:r>
              <a:rPr lang="es-ES" alt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	B) En relación a ring-</a:t>
            </a:r>
            <a:r>
              <a:rPr lang="es-ES" altLang="en-US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number</a:t>
            </a:r>
            <a:r>
              <a:rPr lang="es-ES" alt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 (anillos) podemos observar que si tiene dos anillos es más probable que sea comestible, mientras que si tiene uno puede ser comestible o no. Mientras que si no tiene ninguno es definitivamente venoso.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308" y="3181878"/>
            <a:ext cx="2692167" cy="259975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4475" y="3181878"/>
            <a:ext cx="2650710" cy="258848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4505" y="3181878"/>
            <a:ext cx="2837107" cy="2605379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61612" y="3173431"/>
            <a:ext cx="2834355" cy="260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530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92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477053"/>
            <a:ext cx="12192000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u="sng" dirty="0" err="1">
                <a:solidFill>
                  <a:schemeClr val="bg1"/>
                </a:solidFill>
                <a:latin typeface="Arial" panose="020B0604020202020204" pitchFamily="34" charset="0"/>
              </a:rPr>
              <a:t>Búsqueda</a:t>
            </a:r>
            <a:r>
              <a:rPr lang="en-US" altLang="en-US" sz="1600" u="sng" dirty="0">
                <a:solidFill>
                  <a:schemeClr val="bg1"/>
                </a:solidFill>
                <a:latin typeface="Arial" panose="020B0604020202020204" pitchFamily="34" charset="0"/>
              </a:rPr>
              <a:t> de </a:t>
            </a:r>
            <a:r>
              <a:rPr lang="en-US" altLang="en-US" sz="1600" u="sng" dirty="0" err="1">
                <a:solidFill>
                  <a:schemeClr val="bg1"/>
                </a:solidFill>
                <a:latin typeface="Arial" panose="020B0604020202020204" pitchFamily="34" charset="0"/>
              </a:rPr>
              <a:t>características</a:t>
            </a:r>
            <a:r>
              <a:rPr lang="en-US" altLang="en-US" sz="1600" u="sng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u="sng" dirty="0" err="1">
                <a:solidFill>
                  <a:schemeClr val="bg1"/>
                </a:solidFill>
                <a:latin typeface="Arial" panose="020B0604020202020204" pitchFamily="34" charset="0"/>
              </a:rPr>
              <a:t>únicas</a:t>
            </a:r>
            <a:r>
              <a:rPr lang="en-US" altLang="en-US" sz="1600" u="sng" dirty="0">
                <a:solidFill>
                  <a:schemeClr val="bg1"/>
                </a:solidFill>
                <a:latin typeface="Arial" panose="020B0604020202020204" pitchFamily="34" charset="0"/>
              </a:rPr>
              <a:t> a </a:t>
            </a:r>
            <a:r>
              <a:rPr lang="en-US" altLang="en-US" sz="1600" u="sng" dirty="0" err="1">
                <a:solidFill>
                  <a:schemeClr val="bg1"/>
                </a:solidFill>
                <a:latin typeface="Arial" panose="020B0604020202020204" pitchFamily="34" charset="0"/>
              </a:rPr>
              <a:t>través</a:t>
            </a:r>
            <a:r>
              <a:rPr lang="en-US" altLang="en-US" sz="1600" u="sng" dirty="0">
                <a:solidFill>
                  <a:schemeClr val="bg1"/>
                </a:solidFill>
                <a:latin typeface="Arial" panose="020B0604020202020204" pitchFamily="34" charset="0"/>
              </a:rPr>
              <a:t> de </a:t>
            </a:r>
            <a:r>
              <a:rPr lang="en-US" altLang="en-US" sz="1600" u="sng" dirty="0" err="1">
                <a:solidFill>
                  <a:schemeClr val="bg1"/>
                </a:solidFill>
                <a:latin typeface="Arial" panose="020B0604020202020204" pitchFamily="34" charset="0"/>
              </a:rPr>
              <a:t>gráficos</a:t>
            </a:r>
            <a:r>
              <a:rPr lang="en-US" altLang="en-US" sz="1600" u="sng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u="sng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en</a:t>
            </a:r>
            <a:r>
              <a:rPr lang="en-US" altLang="en-US" sz="1600" u="sng" dirty="0" smtClean="0">
                <a:solidFill>
                  <a:schemeClr val="bg1"/>
                </a:solidFill>
                <a:latin typeface="Arial" panose="020B0604020202020204" pitchFamily="34" charset="0"/>
              </a:rPr>
              <a:t> base a la variable principal</a:t>
            </a:r>
            <a:r>
              <a:rPr kumimoji="0" lang="en-US" altLang="en-US" sz="1600" b="0" i="0" u="sng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600" b="0" i="0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En 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los gráficos 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más 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abajo se busca visualizar la variable principal (venenoso / comestible) con cada una de las características</a:t>
            </a:r>
            <a:r>
              <a:rPr kumimoji="0" lang="en-US" altLang="en-US" sz="1600" b="0" i="0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n-US" altLang="en-US" sz="1600" b="0" i="0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Hemos</a:t>
            </a:r>
            <a:r>
              <a:rPr kumimoji="0" lang="en-US" altLang="en-US" sz="1600" b="0" i="0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remarcado</a:t>
            </a:r>
            <a:r>
              <a:rPr kumimoji="0" lang="en-US" altLang="en-US" sz="1600" b="0" i="0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aquellos</a:t>
            </a:r>
            <a:r>
              <a:rPr kumimoji="0" lang="en-US" altLang="en-US" sz="1600" b="0" i="0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gráficos</a:t>
            </a:r>
            <a:r>
              <a:rPr kumimoji="0" lang="en-US" altLang="en-US" sz="1600" b="0" i="0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que </a:t>
            </a:r>
            <a:r>
              <a:rPr kumimoji="0" lang="en-US" altLang="en-US" sz="1600" b="0" i="0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nos</a:t>
            </a:r>
            <a:r>
              <a:rPr kumimoji="0" lang="en-US" altLang="en-US" sz="1600" b="0" i="0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permitieron</a:t>
            </a:r>
            <a:r>
              <a:rPr kumimoji="0" lang="en-US" altLang="en-US" sz="1600" b="0" i="0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obtener</a:t>
            </a:r>
            <a:r>
              <a:rPr kumimoji="0" lang="en-US" altLang="en-US" sz="1600" b="0" i="0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insights para las </a:t>
            </a:r>
            <a:r>
              <a:rPr kumimoji="0" lang="en-US" altLang="en-US" sz="1600" b="0" i="0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conclusiones</a:t>
            </a:r>
            <a:r>
              <a:rPr kumimoji="0" lang="en-US" altLang="en-US" sz="1600" b="0" i="0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0" y="0"/>
            <a:ext cx="627298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3 - </a:t>
            </a:r>
            <a:r>
              <a:rPr lang="en-US" altLang="en-US" sz="2800" dirty="0" err="1">
                <a:solidFill>
                  <a:schemeClr val="bg1"/>
                </a:solidFill>
                <a:latin typeface="Arial" panose="020B0604020202020204" pitchFamily="34" charset="0"/>
              </a:rPr>
              <a:t>Gráficos</a:t>
            </a: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  <a:latin typeface="Arial" panose="020B0604020202020204" pitchFamily="34" charset="0"/>
              </a:rPr>
              <a:t>principales</a:t>
            </a:r>
            <a:endParaRPr lang="en-US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13" name="Grupo 12"/>
          <p:cNvGrpSpPr/>
          <p:nvPr/>
        </p:nvGrpSpPr>
        <p:grpSpPr>
          <a:xfrm>
            <a:off x="581627" y="1431160"/>
            <a:ext cx="10874252" cy="5150795"/>
            <a:chOff x="400473" y="1510162"/>
            <a:chExt cx="10067722" cy="4995519"/>
          </a:xfrm>
        </p:grpSpPr>
        <p:grpSp>
          <p:nvGrpSpPr>
            <p:cNvPr id="5" name="Grupo 4"/>
            <p:cNvGrpSpPr/>
            <p:nvPr/>
          </p:nvGrpSpPr>
          <p:grpSpPr>
            <a:xfrm>
              <a:off x="400473" y="1510162"/>
              <a:ext cx="10067722" cy="4995519"/>
              <a:chOff x="276353" y="1603883"/>
              <a:chExt cx="10067722" cy="4995519"/>
            </a:xfrm>
          </p:grpSpPr>
          <p:pic>
            <p:nvPicPr>
              <p:cNvPr id="6" name="Imagen 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6353" y="1603883"/>
                <a:ext cx="10067722" cy="4995519"/>
              </a:xfrm>
              <a:prstGeom prst="rect">
                <a:avLst/>
              </a:prstGeom>
            </p:spPr>
          </p:pic>
          <p:sp>
            <p:nvSpPr>
              <p:cNvPr id="3" name="Rectángulo 2"/>
              <p:cNvSpPr/>
              <p:nvPr/>
            </p:nvSpPr>
            <p:spPr>
              <a:xfrm>
                <a:off x="379870" y="3266267"/>
                <a:ext cx="2527232" cy="164764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ángulo 7"/>
              <p:cNvSpPr/>
              <p:nvPr/>
            </p:nvSpPr>
            <p:spPr>
              <a:xfrm>
                <a:off x="2907102" y="3266267"/>
                <a:ext cx="2527232" cy="164764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ángulo 8"/>
              <p:cNvSpPr/>
              <p:nvPr/>
            </p:nvSpPr>
            <p:spPr>
              <a:xfrm>
                <a:off x="5456863" y="3277820"/>
                <a:ext cx="2527232" cy="164764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upo 11"/>
            <p:cNvGrpSpPr/>
            <p:nvPr/>
          </p:nvGrpSpPr>
          <p:grpSpPr>
            <a:xfrm>
              <a:off x="503990" y="4831745"/>
              <a:ext cx="7604225" cy="1673936"/>
              <a:chOff x="503990" y="4831745"/>
              <a:chExt cx="7604225" cy="1673936"/>
            </a:xfrm>
          </p:grpSpPr>
          <p:sp>
            <p:nvSpPr>
              <p:cNvPr id="10" name="Rectángulo 9"/>
              <p:cNvSpPr/>
              <p:nvPr/>
            </p:nvSpPr>
            <p:spPr>
              <a:xfrm>
                <a:off x="503990" y="4831745"/>
                <a:ext cx="2527232" cy="164764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ángulo 10"/>
              <p:cNvSpPr/>
              <p:nvPr/>
            </p:nvSpPr>
            <p:spPr>
              <a:xfrm>
                <a:off x="5580983" y="4858035"/>
                <a:ext cx="2527232" cy="164764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9878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92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723274"/>
            <a:ext cx="12192000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u="sng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-1" y="0"/>
            <a:ext cx="627298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3 - </a:t>
            </a:r>
            <a:r>
              <a:rPr lang="en-US" altLang="en-US" sz="2800" dirty="0" err="1">
                <a:solidFill>
                  <a:schemeClr val="bg1"/>
                </a:solidFill>
                <a:latin typeface="Arial" panose="020B0604020202020204" pitchFamily="34" charset="0"/>
              </a:rPr>
              <a:t>Gráficos</a:t>
            </a: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principales</a:t>
            </a:r>
            <a:r>
              <a:rPr lang="en-US" altLang="en-US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 cont.</a:t>
            </a:r>
            <a:endParaRPr lang="en-US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12" name="Grupo 11"/>
          <p:cNvGrpSpPr/>
          <p:nvPr/>
        </p:nvGrpSpPr>
        <p:grpSpPr>
          <a:xfrm>
            <a:off x="216446" y="630426"/>
            <a:ext cx="11759108" cy="6149936"/>
            <a:chOff x="208606" y="893352"/>
            <a:chExt cx="11759108" cy="6149936"/>
          </a:xfrm>
        </p:grpSpPr>
        <p:grpSp>
          <p:nvGrpSpPr>
            <p:cNvPr id="3" name="Grupo 2"/>
            <p:cNvGrpSpPr/>
            <p:nvPr/>
          </p:nvGrpSpPr>
          <p:grpSpPr>
            <a:xfrm>
              <a:off x="224285" y="893352"/>
              <a:ext cx="11743429" cy="6149936"/>
              <a:chOff x="284669" y="559372"/>
              <a:chExt cx="11743429" cy="6149936"/>
            </a:xfrm>
          </p:grpSpPr>
          <p:pic>
            <p:nvPicPr>
              <p:cNvPr id="5" name="Imagen 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4671" y="559372"/>
                <a:ext cx="11743427" cy="6149936"/>
              </a:xfrm>
              <a:prstGeom prst="rect">
                <a:avLst/>
              </a:prstGeom>
            </p:spPr>
          </p:pic>
          <p:sp>
            <p:nvSpPr>
              <p:cNvPr id="7" name="Rectángulo 6"/>
              <p:cNvSpPr/>
              <p:nvPr/>
            </p:nvSpPr>
            <p:spPr>
              <a:xfrm>
                <a:off x="3252158" y="591427"/>
                <a:ext cx="2967489" cy="19706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ángulo 7"/>
              <p:cNvSpPr/>
              <p:nvPr/>
            </p:nvSpPr>
            <p:spPr>
              <a:xfrm>
                <a:off x="284669" y="2562044"/>
                <a:ext cx="2967489" cy="207896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ángulo 8"/>
              <p:cNvSpPr/>
              <p:nvPr/>
            </p:nvSpPr>
            <p:spPr>
              <a:xfrm>
                <a:off x="6219647" y="2594099"/>
                <a:ext cx="2725945" cy="19706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ángulo 9"/>
              <p:cNvSpPr/>
              <p:nvPr/>
            </p:nvSpPr>
            <p:spPr>
              <a:xfrm>
                <a:off x="284669" y="4689851"/>
                <a:ext cx="2967489" cy="19706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ángulo 10"/>
              <p:cNvSpPr/>
              <p:nvPr/>
            </p:nvSpPr>
            <p:spPr>
              <a:xfrm>
                <a:off x="8945592" y="2605844"/>
                <a:ext cx="2967489" cy="19706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Rectángulo 5"/>
            <p:cNvSpPr/>
            <p:nvPr/>
          </p:nvSpPr>
          <p:spPr>
            <a:xfrm>
              <a:off x="208606" y="925406"/>
              <a:ext cx="2967489" cy="1970617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ffectLst>
              <a:glow rad="101600">
                <a:schemeClr val="accent3">
                  <a:satMod val="175000"/>
                  <a:alpha val="40000"/>
                </a:schemeClr>
              </a:glow>
              <a:outerShdw blurRad="149987" dist="250190" dir="8460000" algn="ctr">
                <a:srgbClr val="000000">
                  <a:alpha val="28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43979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92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723274"/>
            <a:ext cx="12192000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u="sng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-1" y="0"/>
            <a:ext cx="627298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  <a:r>
              <a:rPr lang="en-US" altLang="en-US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 – Feature selection</a:t>
            </a:r>
            <a:endParaRPr lang="en-US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"/>
          <p:cNvSpPr txBox="1">
            <a:spLocks noChangeArrowheads="1"/>
          </p:cNvSpPr>
          <p:nvPr/>
        </p:nvSpPr>
        <p:spPr bwMode="auto">
          <a:xfrm>
            <a:off x="-2" y="1004197"/>
            <a:ext cx="12192000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None/>
            </a:pP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Tomando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en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cuenta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que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nuestra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base de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datos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está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compuesta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de variables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categóricas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,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hemos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utilizado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el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método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de Random Forest con 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el fin de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reducir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el dataset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en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una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cantidad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menor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de 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variables.</a:t>
            </a: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None/>
            </a:pPr>
            <a:endParaRPr lang="en-US" altLang="en-US" sz="16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None/>
            </a:pP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Para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este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caso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quedaron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seleccionadas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las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siguientes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características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:</a:t>
            </a:r>
            <a:endParaRPr lang="en-US" altLang="en-US" sz="16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None/>
            </a:pPr>
            <a:endParaRPr lang="en-US" altLang="en-US" sz="16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Olor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,</a:t>
            </a:r>
            <a:endParaRPr lang="en-U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Tamaño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de las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branquias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,</a:t>
            </a:r>
            <a:endParaRPr lang="en-U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Superficie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del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tallo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,</a:t>
            </a:r>
            <a:endParaRPr lang="en-U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Tipo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de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anillo</a:t>
            </a:r>
            <a:endParaRPr lang="en-U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Color de la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espora</a:t>
            </a:r>
            <a:endParaRPr lang="en-US" altLang="en-US" sz="16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16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None/>
            </a:pP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La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selección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obtenida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valida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nuestros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insights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observados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en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las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anteriores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slides y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convalida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nuestras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conclusiones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descriptas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en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el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próximo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punto</a:t>
            </a:r>
            <a:r>
              <a:rPr lang="en-U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  <a:endParaRPr lang="en-U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None/>
            </a:pPr>
            <a:endParaRPr lang="en-U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735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92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723274"/>
            <a:ext cx="12192000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u="sng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-1" y="0"/>
            <a:ext cx="62729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5 </a:t>
            </a: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– Insights – </a:t>
            </a:r>
            <a:r>
              <a:rPr lang="en-US" altLang="en-US" sz="2800" dirty="0" err="1">
                <a:solidFill>
                  <a:schemeClr val="bg1"/>
                </a:solidFill>
                <a:latin typeface="Arial" panose="020B0604020202020204" pitchFamily="34" charset="0"/>
              </a:rPr>
              <a:t>conclusiones</a:t>
            </a: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finales</a:t>
            </a:r>
            <a:endParaRPr lang="en-US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-1" y="382163"/>
            <a:ext cx="12192000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Luego 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de todo lo 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analizado 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podemos llegar a las siguientes recomendaciones a la hora de seleccionar un hongo para su consumo:</a:t>
            </a: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   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Verificar 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que 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la superficie del tallo abajo y arriba del anillo 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no 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sea sedosa (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silky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) puesto 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que si es así, es un fuerte indicador de que es 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venenoso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   Verificar que no tenga olor o a lo sumo olor a tierra, de lo contrario descartarlo.</a:t>
            </a: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   Verificar que el 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color de la 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esporta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no 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sea color chocolate, ya que es venenoso. Debería ser negro o marrón para que sea comestible.</a:t>
            </a: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   Verificar que el 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tipo de anillo sea </a:t>
            </a:r>
            <a:r>
              <a:rPr lang="es-ES" altLang="en-US" sz="16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sea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colgante.</a:t>
            </a: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   Verificar que 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el espacio de las branquias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sea amplio y 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que el color de la espora sea 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marrón (n), ya que seguramente sean comestibles.</a:t>
            </a: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   Tomar en cuenta los tipos de hongos comestibles más conocidos como el champiñón y portobello (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Agaricus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), el seta (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Pleurotus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), el hongo blanco, el 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shiitake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(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Lentinula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) y el cuitlacoche (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Ustilago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). Siempre verificando lo indicado en el punto 2 respecto al olor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s-ES" altLang="en-US" sz="16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Si el número de anillos 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son 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2, es más probable que sean comestibles. Lo mismo ocurre en el caso de que el hongo tenga 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moretones, 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su presencia indica que probablemente sean comestibles.</a:t>
            </a: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Por último, más allá de poder identificar hongos con las </a:t>
            </a:r>
            <a:r>
              <a:rPr lang="es-ES" altLang="en-US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caraterísticas</a:t>
            </a:r>
            <a:r>
              <a:rPr lang="es-E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 indicadas más arriba, siempre efectuar su consumo en un ambiente controlado, ya que por más que sean comestibles, algunos hongos tienen efectos alucinógenos</a:t>
            </a:r>
            <a:r>
              <a:rPr lang="es-ES" altLang="en-US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  <a:endParaRPr lang="es-E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11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Override1.xml><?xml version="1.0" encoding="utf-8"?>
<a:themeOverride xmlns:a="http://schemas.openxmlformats.org/drawingml/2006/main">
  <a:clrScheme name="Sector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2.xml><?xml version="1.0" encoding="utf-8"?>
<a:themeOverride xmlns:a="http://schemas.openxmlformats.org/drawingml/2006/main">
  <a:clrScheme name="Sector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3.xml><?xml version="1.0" encoding="utf-8"?>
<a:themeOverride xmlns:a="http://schemas.openxmlformats.org/drawingml/2006/main">
  <a:clrScheme name="Sector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4.xml><?xml version="1.0" encoding="utf-8"?>
<a:themeOverride xmlns:a="http://schemas.openxmlformats.org/drawingml/2006/main">
  <a:clrScheme name="Sector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5.xml><?xml version="1.0" encoding="utf-8"?>
<a:themeOverride xmlns:a="http://schemas.openxmlformats.org/drawingml/2006/main">
  <a:clrScheme name="Sector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6.xml><?xml version="1.0" encoding="utf-8"?>
<a:themeOverride xmlns:a="http://schemas.openxmlformats.org/drawingml/2006/main">
  <a:clrScheme name="Sector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ppt/theme/themeOverride7.xml><?xml version="1.0" encoding="utf-8"?>
<a:themeOverride xmlns:a="http://schemas.openxmlformats.org/drawingml/2006/main">
  <a:clrScheme name="Sector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1610</TotalTime>
  <Words>1013</Words>
  <Application>Microsoft Office PowerPoint</Application>
  <PresentationFormat>Panorámica</PresentationFormat>
  <Paragraphs>180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Times New Roman</vt:lpstr>
      <vt:lpstr>Wingdings 3</vt:lpstr>
      <vt:lpstr>Sector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CASA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HoNGOs ¿consumir o no consumir?</dc:title>
  <dc:creator>Martín Steinberg</dc:creator>
  <cp:lastModifiedBy>Martín Steinberg</cp:lastModifiedBy>
  <cp:revision>43</cp:revision>
  <dcterms:created xsi:type="dcterms:W3CDTF">2023-09-24T01:20:42Z</dcterms:created>
  <dcterms:modified xsi:type="dcterms:W3CDTF">2023-10-16T16:20:41Z</dcterms:modified>
</cp:coreProperties>
</file>