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6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3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98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724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05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765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1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51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1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7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7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5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7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8AFE3A-5E26-4C3E-B731-15DED0A37ED6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76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24650" y="6198878"/>
            <a:ext cx="4267350" cy="659122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Autor</a:t>
            </a:r>
            <a:r>
              <a:rPr lang="en-US" b="1" dirty="0" smtClean="0">
                <a:solidFill>
                  <a:schemeClr val="tx1"/>
                </a:solidFill>
              </a:rPr>
              <a:t>: Martin Steinberg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uadro de texto 2"/>
          <p:cNvSpPr txBox="1">
            <a:spLocks noChangeArrowheads="1"/>
          </p:cNvSpPr>
          <p:nvPr/>
        </p:nvSpPr>
        <p:spPr bwMode="auto">
          <a:xfrm>
            <a:off x="4321833" y="-129902"/>
            <a:ext cx="6136257" cy="246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600" b="1" dirty="0">
                <a:ln w="6604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C55A11"/>
                </a:solidFill>
                <a:effectLst>
                  <a:outerShdw dist="38100" dir="2700000" algn="tl">
                    <a:schemeClr val="accent2"/>
                  </a:outerShdw>
                </a:effectLst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s-ES" sz="4800" b="1" dirty="0">
                <a:ln w="6604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C55A11"/>
                </a:solidFill>
                <a:effectLst>
                  <a:outerShdw dist="38100" dir="2700000" algn="tl">
                    <a:schemeClr val="accent2"/>
                  </a:outerShdw>
                </a:effectLst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HONGOS</a:t>
            </a:r>
            <a:br>
              <a:rPr lang="es-ES" sz="4800" b="1" dirty="0">
                <a:ln w="6604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C55A11"/>
                </a:solidFill>
                <a:effectLst>
                  <a:outerShdw dist="38100" dir="2700000" algn="tl">
                    <a:schemeClr val="accent2"/>
                  </a:outerShdw>
                </a:effectLst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sz="4800" b="1" dirty="0" smtClean="0">
                <a:ln w="6604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C55A11"/>
                </a:solidFill>
                <a:effectLst>
                  <a:outerShdw dist="38100" dir="2700000" algn="tl">
                    <a:schemeClr val="accent2"/>
                  </a:outerShdw>
                </a:effectLst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¿son aptos para el   consumo?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723274"/>
            <a:ext cx="121920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0"/>
            <a:ext cx="6272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–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Glosario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0" y="523218"/>
            <a:ext cx="121920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Attribute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Information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(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classes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edible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=e,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poisonous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=p)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cap-shape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bell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b,conical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c,convex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x,flat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=f,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knobbed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k,sunken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=s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cap-surface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fibrous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f,grooves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g,scaly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y,smooth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=s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cap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-color: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brown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n,buff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b,cinnamon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c,gray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g,green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r,pink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p,purple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u,red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e,white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w,yellow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=y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bruises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bruises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t,no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=f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odor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almond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a,anise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l,creosote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c,fishy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y,foul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f,musty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m,none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n,pungent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p,spicy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=s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gill-attachment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attached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a,descending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d,free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f,notched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=n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gill-spacing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close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c,crowded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w,distant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=d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gill-size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broad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b,narrow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=n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gill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-color: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black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k,brown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n,buff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b,chocolate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h,gray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=g,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green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r,orange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o,pink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p,purple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u,red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e,white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w,yellow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=y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stalk-shape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enlarging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e,tapering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=t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stalk-root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bulbous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b,club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c,cup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u,equal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e,rhizomorphs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z,rooted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r,missing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=?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stalk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surface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above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-ring: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fibrous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f,scaly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y,silky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k,smooth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=s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stalk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surface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below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-ring: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fibrous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f,scaly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y,silky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k,smooth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=s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stalk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-color-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above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-ring: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brown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n,buff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b,cinnamon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c,gray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g,orange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o,pink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p,red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e,white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w,yellow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=y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stalk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-color-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below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-ring: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brown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n,buff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b,cinnamon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c,gray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g,orange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o,pink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p,red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e,white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w,yellow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=y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veil-type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partial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p,universal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=u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veil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-color: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brown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n,orange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o,white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w,yellow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=y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ring-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number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none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n,one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o,two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=t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ring-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type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cobwebby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c,evanescent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e,flaring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f,large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l,none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n,pendant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p,sheathing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s,zone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=z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spore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print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-color: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black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k,brown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n,buff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b,chocolate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h,green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r,orange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o,purple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u,white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w,yellow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=y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population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abundant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a,clustered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c,numerous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n,scattered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s,several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v,solitary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=y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habitat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grasses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g,leaves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l,meadows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m,paths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p,urban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u,waste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w,woods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=d</a:t>
            </a:r>
          </a:p>
        </p:txBody>
      </p:sp>
    </p:spTree>
    <p:extLst>
      <p:ext uri="{BB962C8B-B14F-4D97-AF65-F5344CB8AC3E}">
        <p14:creationId xmlns:p14="http://schemas.microsoft.com/office/powerpoint/2010/main" val="4054420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723274"/>
            <a:ext cx="121920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0"/>
            <a:ext cx="6272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6 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– </a:t>
            </a:r>
            <a:r>
              <a:rPr lang="en-US" altLang="en-US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Glosario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(cont.)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60" y="723274"/>
            <a:ext cx="5193102" cy="57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31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2955" y="-2032"/>
            <a:ext cx="8514735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INDICE: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1 - </a:t>
            </a:r>
            <a:r>
              <a:rPr lang="en-US" altLang="en-US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Introducción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– </a:t>
            </a:r>
            <a:r>
              <a:rPr lang="en-US" altLang="en-US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audiencia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– </a:t>
            </a:r>
            <a:r>
              <a:rPr lang="en-US" altLang="en-US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hipótesis</a:t>
            </a:r>
            <a:endParaRPr lang="en-US" altLang="en-US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2 -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Análisis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exploratorio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8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datos</a:t>
            </a:r>
            <a:endParaRPr kumimoji="0" lang="en-US" altLang="en-US" sz="28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3 -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Gráficos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principals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 – Feature selection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r>
              <a:rPr lang="en-US" altLang="en-US" sz="2800" baseline="0" dirty="0" smtClean="0">
                <a:solidFill>
                  <a:schemeClr val="bg1"/>
                </a:solidFill>
                <a:latin typeface="Arial" panose="020B0604020202020204" pitchFamily="34" charset="0"/>
              </a:rPr>
              <a:t> – Insights – </a:t>
            </a:r>
            <a:r>
              <a:rPr lang="en-US" altLang="en-US" sz="2800" baseline="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conclusiones</a:t>
            </a:r>
            <a:r>
              <a:rPr lang="en-US" altLang="en-US" sz="2800" baseline="0" dirty="0" smtClean="0">
                <a:solidFill>
                  <a:schemeClr val="bg1"/>
                </a:solidFill>
                <a:latin typeface="Arial" panose="020B0604020202020204" pitchFamily="34" charset="0"/>
              </a:rPr>
              <a:t> finales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  <a:r>
              <a:rPr lang="en-US" altLang="en-US" sz="2800" baseline="0" dirty="0" smtClean="0">
                <a:solidFill>
                  <a:schemeClr val="bg1"/>
                </a:solidFill>
                <a:latin typeface="Arial" panose="020B0604020202020204" pitchFamily="34" charset="0"/>
              </a:rPr>
              <a:t> – </a:t>
            </a:r>
            <a:r>
              <a:rPr lang="en-US" altLang="en-US" sz="2800" baseline="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Glosario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3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328282"/>
            <a:ext cx="1219200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hongos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siempre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llamado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atención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del hombre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largo de la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historia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La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presentación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busca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ayudar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identificar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hongos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comestibles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relacionados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consumo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potencial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comercialización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. La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finalidad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poder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determinar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de la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mejor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manera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possible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nuevos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hongos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que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puedan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ser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consumidos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el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futuro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o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bien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al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tener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determinadas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características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de un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hongo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llegar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a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tener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un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grado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certeza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del 100%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si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son o no comestibles.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hongos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son: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reino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seres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vivos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unicelulares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pluricelulares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tejidos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células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agrupan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formando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cuerpo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filamentoso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ramificado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obtienen</a:t>
            </a:r>
            <a:r>
              <a:rPr lang="en-US" alt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de la </a:t>
            </a:r>
            <a:r>
              <a:rPr lang="en-US" alt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planta: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hidratos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carbono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vitaminas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y </a:t>
            </a:r>
            <a:r>
              <a:rPr lang="en-US" altLang="en-US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agua</a:t>
            </a:r>
            <a:endParaRPr lang="en-US" altLang="en-US" sz="14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proporcionan</a:t>
            </a:r>
            <a:r>
              <a:rPr lang="en-US" alt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a la </a:t>
            </a:r>
            <a:r>
              <a:rPr lang="en-US" alt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planta: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minerales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y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otros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beneficios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como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pueden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ser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la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protección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contra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organismos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parásitos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del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suelo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y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resistencia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a la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sequía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u="sng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Audiencia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: personas 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que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gustan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pasar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tiempo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la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naturaleza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y personas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afines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a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buscar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alternativas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culinarias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, que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puedan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hacerlo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sin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incurrir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peligros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innecesarios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u="sng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u="sng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Hipótesis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¿El dataset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algún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sesgo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pueda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llegar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influenciar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alguna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característica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unívoca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identifique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hongo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comestible o no?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¿Existe algún tipo de correlación entre las distintas características de las dos clases de hongos?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4558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1 -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Introducción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–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hipótesis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919364"/>
            <a:ext cx="12192000" cy="540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sng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</a:t>
            </a:r>
            <a:r>
              <a:rPr kumimoji="0" lang="en-US" altLang="en-US" sz="16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sng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6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la base de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obtenida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cuenta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con 23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columnas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y 8124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filas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Hemos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verificando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que no hay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faltantes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bien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duplicados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sng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Sesgo</a:t>
            </a: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</a:t>
            </a:r>
            <a:r>
              <a:rPr kumimoji="0" lang="en-US" altLang="en-US" sz="16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600" b="0" i="0" u="sng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información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hemos verificado que la variable principal no está sesgada</a:t>
            </a:r>
            <a:r>
              <a:rPr lang="es-E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u="sng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Búsqueda</a:t>
            </a:r>
            <a:r>
              <a:rPr lang="en-US" altLang="en-US" sz="1600" u="sng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de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características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únicas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a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través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gráficos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univariados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a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través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gráficos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univariados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pudimos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llegar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a que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varias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características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son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indistintas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tanto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para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hongos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comestibles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como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no comestibles, con lo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cual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pueden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ser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omitidas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el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análisis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ya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que no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aportan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una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claridad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la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selección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hongos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Estas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son: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a)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Veil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Type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; b) Gill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Attachment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; c)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Stalk-shape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0"/>
            <a:ext cx="5673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2 -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Análisis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exploratorio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datos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1" y="4035644"/>
            <a:ext cx="2462102" cy="21625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711" y="4035644"/>
            <a:ext cx="2435487" cy="216258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891" y="4035644"/>
            <a:ext cx="2301789" cy="216258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7680" y="4035644"/>
            <a:ext cx="2317427" cy="21625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5107" y="4035644"/>
            <a:ext cx="2301789" cy="2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181155" y="523220"/>
            <a:ext cx="12192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600" b="0" i="0" u="sng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0"/>
            <a:ext cx="6616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2 -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Análisis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exploratorio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datos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(cont.)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" y="523220"/>
            <a:ext cx="120079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E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Otras conclusiones a las que podemos arribar con el análisis de gráficos </a:t>
            </a:r>
            <a:r>
              <a:rPr lang="es-ES" altLang="en-US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univariados</a:t>
            </a:r>
            <a:r>
              <a:rPr lang="es-E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son las siguientes: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s-E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	A)  En </a:t>
            </a:r>
            <a:r>
              <a:rPr lang="es-ES" altLang="en-US" dirty="0">
                <a:solidFill>
                  <a:schemeClr val="bg1"/>
                </a:solidFill>
                <a:latin typeface="Arial" panose="020B0604020202020204" pitchFamily="34" charset="0"/>
              </a:rPr>
              <a:t>relación a los </a:t>
            </a:r>
            <a:r>
              <a:rPr lang="es-E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Bruises</a:t>
            </a:r>
            <a:r>
              <a:rPr lang="es-E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(o moretones) podemos observar que la presencia de </a:t>
            </a:r>
            <a:r>
              <a:rPr lang="es-E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bruises</a:t>
            </a:r>
            <a:r>
              <a:rPr lang="es-E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es mayor en hongos comestibles. Con lo cual, su ausencia es un fuerte indicador de que sea venenoso</a:t>
            </a:r>
            <a:r>
              <a:rPr lang="es-E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	B) En relación a ring-</a:t>
            </a:r>
            <a:r>
              <a:rPr lang="es-ES" altLang="en-US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number</a:t>
            </a:r>
            <a:r>
              <a:rPr lang="es-E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(anillos) podemos observar que si tiene dos anillos es más probable que sea comestible, mientras que si tiene uno puede ser comestible o no. Mientras que si no tiene ninguno es definitivamente venoso.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08" y="3181878"/>
            <a:ext cx="2692167" cy="259975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475" y="3181878"/>
            <a:ext cx="2650710" cy="258848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4505" y="3181878"/>
            <a:ext cx="2837107" cy="260537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1612" y="3173431"/>
            <a:ext cx="2834355" cy="26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477053"/>
            <a:ext cx="121920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Búsqueda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características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únicas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a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través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gráficos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u="sng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u="sng" dirty="0" smtClean="0">
                <a:solidFill>
                  <a:schemeClr val="bg1"/>
                </a:solidFill>
                <a:latin typeface="Arial" panose="020B0604020202020204" pitchFamily="34" charset="0"/>
              </a:rPr>
              <a:t> base a la variable principal</a:t>
            </a:r>
            <a:r>
              <a:rPr kumimoji="0" lang="en-US" altLang="en-US" sz="16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En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los gráficos 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más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abajo se busca visualizar la variable principal (venenoso / comestible) con cada una de las características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Hemos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remarcado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aquellos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gráficos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permitieron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obtener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insights para las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conclusiones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62729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3 -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Gráficos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principales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581627" y="1431160"/>
            <a:ext cx="10874252" cy="5150795"/>
            <a:chOff x="400473" y="1510162"/>
            <a:chExt cx="10067722" cy="4995519"/>
          </a:xfrm>
        </p:grpSpPr>
        <p:grpSp>
          <p:nvGrpSpPr>
            <p:cNvPr id="5" name="Grupo 4"/>
            <p:cNvGrpSpPr/>
            <p:nvPr/>
          </p:nvGrpSpPr>
          <p:grpSpPr>
            <a:xfrm>
              <a:off x="400473" y="1510162"/>
              <a:ext cx="10067722" cy="4995519"/>
              <a:chOff x="276353" y="1603883"/>
              <a:chExt cx="10067722" cy="4995519"/>
            </a:xfrm>
          </p:grpSpPr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353" y="1603883"/>
                <a:ext cx="10067722" cy="4995519"/>
              </a:xfrm>
              <a:prstGeom prst="rect">
                <a:avLst/>
              </a:prstGeom>
            </p:spPr>
          </p:pic>
          <p:sp>
            <p:nvSpPr>
              <p:cNvPr id="3" name="Rectángulo 2"/>
              <p:cNvSpPr/>
              <p:nvPr/>
            </p:nvSpPr>
            <p:spPr>
              <a:xfrm>
                <a:off x="379870" y="3266267"/>
                <a:ext cx="2527232" cy="16476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2907102" y="3266267"/>
                <a:ext cx="2527232" cy="16476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5456863" y="3277820"/>
                <a:ext cx="2527232" cy="16476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503990" y="4831745"/>
              <a:ext cx="7604225" cy="1673936"/>
              <a:chOff x="503990" y="4831745"/>
              <a:chExt cx="7604225" cy="1673936"/>
            </a:xfrm>
          </p:grpSpPr>
          <p:sp>
            <p:nvSpPr>
              <p:cNvPr id="10" name="Rectángulo 9"/>
              <p:cNvSpPr/>
              <p:nvPr/>
            </p:nvSpPr>
            <p:spPr>
              <a:xfrm>
                <a:off x="503990" y="4831745"/>
                <a:ext cx="2527232" cy="16476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5580983" y="4858035"/>
                <a:ext cx="2527232" cy="16476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9878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723274"/>
            <a:ext cx="121920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0"/>
            <a:ext cx="62729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3 -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Gráficos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principales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cont.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216446" y="630426"/>
            <a:ext cx="11759108" cy="6149936"/>
            <a:chOff x="208606" y="893352"/>
            <a:chExt cx="11759108" cy="6149936"/>
          </a:xfrm>
        </p:grpSpPr>
        <p:grpSp>
          <p:nvGrpSpPr>
            <p:cNvPr id="3" name="Grupo 2"/>
            <p:cNvGrpSpPr/>
            <p:nvPr/>
          </p:nvGrpSpPr>
          <p:grpSpPr>
            <a:xfrm>
              <a:off x="224285" y="893352"/>
              <a:ext cx="11743429" cy="6149936"/>
              <a:chOff x="284669" y="559372"/>
              <a:chExt cx="11743429" cy="6149936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671" y="559372"/>
                <a:ext cx="11743427" cy="6149936"/>
              </a:xfrm>
              <a:prstGeom prst="rect">
                <a:avLst/>
              </a:prstGeom>
            </p:spPr>
          </p:pic>
          <p:sp>
            <p:nvSpPr>
              <p:cNvPr id="7" name="Rectángulo 6"/>
              <p:cNvSpPr/>
              <p:nvPr/>
            </p:nvSpPr>
            <p:spPr>
              <a:xfrm>
                <a:off x="3252158" y="591427"/>
                <a:ext cx="2967489" cy="1970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284669" y="2562044"/>
                <a:ext cx="2967489" cy="20789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6219647" y="2594099"/>
                <a:ext cx="2725945" cy="1970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284669" y="4689851"/>
                <a:ext cx="2967489" cy="1970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8945592" y="2605844"/>
                <a:ext cx="2967489" cy="1970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ángulo 5"/>
            <p:cNvSpPr/>
            <p:nvPr/>
          </p:nvSpPr>
          <p:spPr>
            <a:xfrm>
              <a:off x="208606" y="925406"/>
              <a:ext cx="2967489" cy="197061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4397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723274"/>
            <a:ext cx="121920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0"/>
            <a:ext cx="62729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– Feature selection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>
            <a:off x="-2" y="634866"/>
            <a:ext cx="121920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</a:pP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Tomando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cuenta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que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nuestra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base de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datos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está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compuesta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de variables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categóricas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hemos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utilizado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el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análisis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de Chi</a:t>
            </a:r>
            <a:r>
              <a:rPr lang="en-US" altLang="en-US" sz="1050" dirty="0" smtClean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con el fin de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concetrarnos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una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menor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cantidad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de variables.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</a:pPr>
            <a:endParaRPr lang="en-U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</a:pP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Para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este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caso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quedaron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seleccionadas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8 variables: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</a:pPr>
            <a:endParaRPr lang="en-U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odor_f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odor_n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gill-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size_n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stalk-surface-above-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ring_k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stalk-surface-below-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ring_k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ring-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type_l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ring-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type_p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spore-print-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color_h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</a:pPr>
            <a:endParaRPr lang="en-U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</a:pP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La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selección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obtenida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valida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nuestros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insights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observados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las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anteriores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slides y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convalida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nuestras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conclusiones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descriptas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el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próximo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punto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35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723274"/>
            <a:ext cx="121920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0"/>
            <a:ext cx="6272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5 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– Insights –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conclusiones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finales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-1" y="505273"/>
            <a:ext cx="1219200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Luego 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de todo lo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analizado 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podemos llegar a las siguientes recomendaciones a la hora de seleccionar un hongo para su consumo: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  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Verificar 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que el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stalk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surface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above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-ring y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stalk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surface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below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-ring no sea sedosa (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silky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) puesto 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que si es así, es un fuerte indicador de que es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venenoso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   Verificar que no tenga olor o a lo sumo olor a tierra, de lo contrario descartarlo.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   Verificar que el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spore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print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-color no sea color chocolate, ya que es venenoso. Debería ser negro o marrón para que sea comestible.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   Verificar que el ring-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type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sea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pendant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(colgante).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   Verificar que el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gill-size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sea amplio y el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spore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print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-color sea marrón (n), ya que seguramente sean comestibles.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   Tomar en cuenta los tipos de hongos comestibles más conocidos como el champiñón y portobello (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Agaricus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), el seta (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Pleurotus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), el hongo blanco, el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shiitake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Lentinula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) y el cuitlacoche (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Ustilago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). Siempre verificando lo indicado en el punto 2 respecto al olor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Si el número de anillos (ring-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number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) son 2, es más probable que sean comestibles. Lo mismo ocurre en el caso de que el hongo tenga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bruises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(moretones), su presencia indica que probablemente sean comestibles.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Por último, más allá de poder identificar hongos con las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caraterísticas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indicadas más arriba, siempre efectuar su consumo en un ambiente controlado, ya que por más que sean comestibles, algunos hongos tienen efectos alucinógenos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1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Secto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.xml><?xml version="1.0" encoding="utf-8"?>
<a:themeOverride xmlns:a="http://schemas.openxmlformats.org/drawingml/2006/main">
  <a:clrScheme name="Secto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.xml><?xml version="1.0" encoding="utf-8"?>
<a:themeOverride xmlns:a="http://schemas.openxmlformats.org/drawingml/2006/main">
  <a:clrScheme name="Secto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.xml><?xml version="1.0" encoding="utf-8"?>
<a:themeOverride xmlns:a="http://schemas.openxmlformats.org/drawingml/2006/main">
  <a:clrScheme name="Secto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5.xml><?xml version="1.0" encoding="utf-8"?>
<a:themeOverride xmlns:a="http://schemas.openxmlformats.org/drawingml/2006/main">
  <a:clrScheme name="Secto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6.xml><?xml version="1.0" encoding="utf-8"?>
<a:themeOverride xmlns:a="http://schemas.openxmlformats.org/drawingml/2006/main">
  <a:clrScheme name="Secto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7.xml><?xml version="1.0" encoding="utf-8"?>
<a:themeOverride xmlns:a="http://schemas.openxmlformats.org/drawingml/2006/main">
  <a:clrScheme name="Secto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</TotalTime>
  <Words>995</Words>
  <Application>Microsoft Office PowerPoint</Application>
  <PresentationFormat>Panorámica</PresentationFormat>
  <Paragraphs>183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HoNGOs ¿consumir o no consumir?</dc:title>
  <dc:creator>Martín Steinberg</dc:creator>
  <cp:lastModifiedBy>Martín Steinberg</cp:lastModifiedBy>
  <cp:revision>41</cp:revision>
  <dcterms:created xsi:type="dcterms:W3CDTF">2023-09-24T01:20:42Z</dcterms:created>
  <dcterms:modified xsi:type="dcterms:W3CDTF">2023-10-03T00:32:51Z</dcterms:modified>
</cp:coreProperties>
</file>