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1" r:id="rId6"/>
    <p:sldId id="264" r:id="rId7"/>
    <p:sldId id="266" r:id="rId8"/>
    <p:sldId id="258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/RxUDWAuUsRFnA9Bz2Uw6uLY8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2" Type="http://schemas.openxmlformats.org/officeDocument/2006/relationships/customXml" Target="../customXml/item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venir"/>
                <a:ea typeface="+mn-ea"/>
                <a:cs typeface="+mn-cs"/>
              </a:defRPr>
            </a:pPr>
            <a:r>
              <a:rPr lang="en-US" b="1" dirty="0" err="1">
                <a:solidFill>
                  <a:schemeClr val="bg1"/>
                </a:solidFill>
                <a:latin typeface="Avenir"/>
              </a:rPr>
              <a:t>Anteil</a:t>
            </a:r>
            <a:r>
              <a:rPr lang="en-US" b="1" dirty="0">
                <a:solidFill>
                  <a:schemeClr val="bg1"/>
                </a:solidFill>
                <a:latin typeface="Avenir"/>
              </a:rPr>
              <a:t> der</a:t>
            </a:r>
            <a:r>
              <a:rPr lang="en-US" b="1" baseline="0" dirty="0">
                <a:solidFill>
                  <a:schemeClr val="bg1"/>
                </a:solidFill>
                <a:latin typeface="Avenir"/>
              </a:rPr>
              <a:t> </a:t>
            </a:r>
            <a:r>
              <a:rPr lang="en-US" b="1" baseline="0" dirty="0" err="1">
                <a:solidFill>
                  <a:schemeClr val="bg1"/>
                </a:solidFill>
                <a:latin typeface="Avenir"/>
              </a:rPr>
              <a:t>korrekt</a:t>
            </a:r>
            <a:r>
              <a:rPr lang="en-US" b="1" baseline="0" dirty="0">
                <a:solidFill>
                  <a:schemeClr val="bg1"/>
                </a:solidFill>
                <a:latin typeface="Avenir"/>
              </a:rPr>
              <a:t> </a:t>
            </a:r>
            <a:r>
              <a:rPr lang="en-US" b="1" baseline="0" dirty="0" err="1">
                <a:solidFill>
                  <a:schemeClr val="bg1"/>
                </a:solidFill>
                <a:latin typeface="Avenir"/>
              </a:rPr>
              <a:t>klassifizierten</a:t>
            </a:r>
            <a:r>
              <a:rPr lang="en-US" b="1" baseline="0" dirty="0">
                <a:solidFill>
                  <a:schemeClr val="bg1"/>
                </a:solidFill>
                <a:latin typeface="Avenir"/>
              </a:rPr>
              <a:t> Mails</a:t>
            </a:r>
            <a:endParaRPr lang="en-US" b="1" dirty="0">
              <a:solidFill>
                <a:schemeClr val="bg1"/>
              </a:solidFill>
              <a:latin typeface="Avenir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venir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0C6-4FF6-9E86-C5DE846DFB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C6-4FF6-9E86-C5DE846DFB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500 Mails</c:v>
                </c:pt>
                <c:pt idx="1">
                  <c:v>5.000 Mails</c:v>
                </c:pt>
                <c:pt idx="2">
                  <c:v>10.000 Mails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0.78</c:v>
                </c:pt>
                <c:pt idx="1">
                  <c:v>0.9</c:v>
                </c:pt>
                <c:pt idx="2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6-4FF6-9E86-C5DE846DFB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9601183"/>
        <c:axId val="439593695"/>
      </c:barChart>
      <c:catAx>
        <c:axId val="439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Avenir"/>
                <a:ea typeface="+mn-ea"/>
                <a:cs typeface="+mn-cs"/>
              </a:defRPr>
            </a:pPr>
            <a:endParaRPr lang="en-US"/>
          </a:p>
        </c:txPr>
        <c:crossAx val="439593695"/>
        <c:crosses val="autoZero"/>
        <c:auto val="1"/>
        <c:lblAlgn val="ctr"/>
        <c:lblOffset val="100"/>
        <c:noMultiLvlLbl val="0"/>
      </c:catAx>
      <c:valAx>
        <c:axId val="43959369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Avenir"/>
                <a:ea typeface="+mn-ea"/>
                <a:cs typeface="+mn-cs"/>
              </a:defRPr>
            </a:pPr>
            <a:endParaRPr lang="en-US"/>
          </a:p>
        </c:txPr>
        <c:crossAx val="439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32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6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4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21" name="Google Shape;21;p12"/>
          <p:cNvCxnSpPr/>
          <p:nvPr/>
        </p:nvCxnSpPr>
        <p:spPr>
          <a:xfrm>
            <a:off x="1524000" y="3509963"/>
            <a:ext cx="9144000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12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321275" y="1663008"/>
            <a:ext cx="11541208" cy="445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53" name="Google Shape;53;p16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16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sp>
        <p:nvSpPr>
          <p:cNvPr id="60" name="Google Shape;60;p18"/>
          <p:cNvSpPr/>
          <p:nvPr/>
        </p:nvSpPr>
        <p:spPr>
          <a:xfrm>
            <a:off x="320400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93916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593916" y="2481913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3"/>
          </p:nvPr>
        </p:nvSpPr>
        <p:spPr>
          <a:xfrm>
            <a:off x="593916" y="2849438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321272" y="328609"/>
            <a:ext cx="1154121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8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8"/>
          <p:cNvSpPr txBox="1">
            <a:spLocks noGrp="1"/>
          </p:cNvSpPr>
          <p:nvPr>
            <p:ph type="body" idx="4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/>
          <p:nvPr/>
        </p:nvSpPr>
        <p:spPr>
          <a:xfrm>
            <a:off x="4294624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8267973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5"/>
          </p:nvPr>
        </p:nvSpPr>
        <p:spPr>
          <a:xfrm>
            <a:off x="4577399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6"/>
          </p:nvPr>
        </p:nvSpPr>
        <p:spPr>
          <a:xfrm>
            <a:off x="4577399" y="2486939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7"/>
          </p:nvPr>
        </p:nvSpPr>
        <p:spPr>
          <a:xfrm>
            <a:off x="4577399" y="2854464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8"/>
          </p:nvPr>
        </p:nvSpPr>
        <p:spPr>
          <a:xfrm>
            <a:off x="8560883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9"/>
          </p:nvPr>
        </p:nvSpPr>
        <p:spPr>
          <a:xfrm>
            <a:off x="8560883" y="2481913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3"/>
          </p:nvPr>
        </p:nvSpPr>
        <p:spPr>
          <a:xfrm>
            <a:off x="8560883" y="2849438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8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861831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3424922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5988013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5"/>
          </p:nvPr>
        </p:nvSpPr>
        <p:spPr>
          <a:xfrm>
            <a:off x="8504940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6"/>
          </p:nvPr>
        </p:nvSpPr>
        <p:spPr>
          <a:xfrm>
            <a:off x="1510155" y="1988723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7"/>
          </p:nvPr>
        </p:nvSpPr>
        <p:spPr>
          <a:xfrm>
            <a:off x="4038600" y="1988722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8"/>
          </p:nvPr>
        </p:nvSpPr>
        <p:spPr>
          <a:xfrm>
            <a:off x="6567045" y="1988722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9"/>
          </p:nvPr>
        </p:nvSpPr>
        <p:spPr>
          <a:xfrm>
            <a:off x="9127524" y="1988208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20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21276" y="136525"/>
            <a:ext cx="115535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80B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09080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21276" y="1675155"/>
            <a:ext cx="11553566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080B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175"/>
              </a:buClr>
              <a:buSzPts val="6000"/>
              <a:buFont typeface="Avenir"/>
              <a:buNone/>
            </a:pPr>
            <a:r>
              <a:rPr lang="de-DE" dirty="0" err="1">
                <a:solidFill>
                  <a:srgbClr val="EF5175"/>
                </a:solidFill>
              </a:rPr>
              <a:t>PlentiDenti</a:t>
            </a:r>
            <a:r>
              <a:rPr lang="en-AT" dirty="0"/>
              <a:t> </a:t>
            </a:r>
            <a:r>
              <a:rPr lang="de-DE" dirty="0"/>
              <a:t>Email-Verteiler</a:t>
            </a:r>
            <a:endParaRPr dirty="0"/>
          </a:p>
        </p:txBody>
      </p:sp>
      <p:sp>
        <p:nvSpPr>
          <p:cNvPr id="286" name="Google Shape;2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de-DE" dirty="0"/>
              <a:t>Februar</a:t>
            </a:r>
            <a:r>
              <a:rPr lang="en-AT" dirty="0"/>
              <a:t> 202</a:t>
            </a:r>
            <a:r>
              <a:rPr lang="de-DE" dirty="0"/>
              <a:t>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 i="1" dirty="0"/>
              <a:t>Team 04</a:t>
            </a:r>
          </a:p>
        </p:txBody>
      </p:sp>
      <p:sp>
        <p:nvSpPr>
          <p:cNvPr id="287" name="Google Shape;287;p1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1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3D4294-7344-4417-85B7-F60823AB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69" y="189386"/>
            <a:ext cx="1266062" cy="886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2</a:t>
            </a:fld>
            <a:endParaRPr/>
          </a:p>
        </p:txBody>
      </p:sp>
      <p:sp>
        <p:nvSpPr>
          <p:cNvPr id="365" name="Google Shape;365;p6"/>
          <p:cNvSpPr txBox="1">
            <a:spLocks noGrp="1"/>
          </p:cNvSpPr>
          <p:nvPr>
            <p:ph type="body" idx="1"/>
          </p:nvPr>
        </p:nvSpPr>
        <p:spPr>
          <a:xfrm>
            <a:off x="593916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</a:pPr>
            <a:r>
              <a:rPr lang="de-DE" dirty="0"/>
              <a:t>Problem</a:t>
            </a:r>
            <a:endParaRPr dirty="0"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3"/>
          </p:nvPr>
        </p:nvSpPr>
        <p:spPr>
          <a:xfrm>
            <a:off x="593916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Große Menge an Mails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Sekretariat muss Emails weiterverteilen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Wichtigere Aufgaben bleiben liegen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endParaRPr sz="1800" dirty="0"/>
          </a:p>
        </p:txBody>
      </p:sp>
      <p:sp>
        <p:nvSpPr>
          <p:cNvPr id="368" name="Google Shape;368;p6"/>
          <p:cNvSpPr txBox="1">
            <a:spLocks noGrp="1"/>
          </p:cNvSpPr>
          <p:nvPr>
            <p:ph type="title"/>
          </p:nvPr>
        </p:nvSpPr>
        <p:spPr>
          <a:xfrm>
            <a:off x="321272" y="328609"/>
            <a:ext cx="1154121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Kurz gesagt</a:t>
            </a:r>
            <a:endParaRPr dirty="0"/>
          </a:p>
        </p:txBody>
      </p:sp>
      <p:sp>
        <p:nvSpPr>
          <p:cNvPr id="370" name="Google Shape;370;p6"/>
          <p:cNvSpPr txBox="1">
            <a:spLocks noGrp="1"/>
          </p:cNvSpPr>
          <p:nvPr>
            <p:ph type="body" idx="5"/>
          </p:nvPr>
        </p:nvSpPr>
        <p:spPr>
          <a:xfrm>
            <a:off x="4577399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</a:pPr>
            <a:r>
              <a:rPr lang="de-DE" dirty="0"/>
              <a:t>Lösung</a:t>
            </a:r>
            <a:endParaRPr dirty="0"/>
          </a:p>
        </p:txBody>
      </p:sp>
      <p:sp>
        <p:nvSpPr>
          <p:cNvPr id="16" name="Google Shape;367;p6">
            <a:extLst>
              <a:ext uri="{FF2B5EF4-FFF2-40B4-BE49-F238E27FC236}">
                <a16:creationId xmlns:a16="http://schemas.microsoft.com/office/drawing/2014/main" id="{B2274E05-CEA7-409C-A2FC-22DBDF5099D3}"/>
              </a:ext>
            </a:extLst>
          </p:cNvPr>
          <p:cNvSpPr txBox="1">
            <a:spLocks/>
          </p:cNvSpPr>
          <p:nvPr/>
        </p:nvSpPr>
        <p:spPr>
          <a:xfrm>
            <a:off x="4589424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Automatische Verteilung der Mails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Nur bei Unklarheit wird Sekretariat hinzugeschaltet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</p:txBody>
      </p:sp>
      <p:sp>
        <p:nvSpPr>
          <p:cNvPr id="23" name="Google Shape;370;p6">
            <a:extLst>
              <a:ext uri="{FF2B5EF4-FFF2-40B4-BE49-F238E27FC236}">
                <a16:creationId xmlns:a16="http://schemas.microsoft.com/office/drawing/2014/main" id="{8754010F-A65A-4284-8A41-9F0FCB81627E}"/>
              </a:ext>
            </a:extLst>
          </p:cNvPr>
          <p:cNvSpPr txBox="1">
            <a:spLocks/>
          </p:cNvSpPr>
          <p:nvPr/>
        </p:nvSpPr>
        <p:spPr>
          <a:xfrm>
            <a:off x="8548858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Ansatz</a:t>
            </a:r>
          </a:p>
        </p:txBody>
      </p:sp>
      <p:sp>
        <p:nvSpPr>
          <p:cNvPr id="24" name="Google Shape;367;p6">
            <a:extLst>
              <a:ext uri="{FF2B5EF4-FFF2-40B4-BE49-F238E27FC236}">
                <a16:creationId xmlns:a16="http://schemas.microsoft.com/office/drawing/2014/main" id="{C45CD288-E893-4D63-B8A9-E0CF4EF299D3}"/>
              </a:ext>
            </a:extLst>
          </p:cNvPr>
          <p:cNvSpPr txBox="1">
            <a:spLocks/>
          </p:cNvSpPr>
          <p:nvPr/>
        </p:nvSpPr>
        <p:spPr>
          <a:xfrm>
            <a:off x="8560883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accent1"/>
                </a:solidFill>
              </a:rPr>
              <a:t>AI Modell </a:t>
            </a:r>
            <a:r>
              <a:rPr lang="de-DE" sz="1800" dirty="0"/>
              <a:t>wird auf Datensatz mit alten Mails trainiert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Output: </a:t>
            </a:r>
            <a:r>
              <a:rPr lang="de-DE" sz="1800" dirty="0">
                <a:solidFill>
                  <a:schemeClr val="accent1"/>
                </a:solidFill>
              </a:rPr>
              <a:t>Wahrscheinlichkeit</a:t>
            </a:r>
            <a:r>
              <a:rPr lang="de-DE" sz="1800" dirty="0"/>
              <a:t> mit der eine Mail zu einer Abteilung gehört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Haben mehrere Abteilungen eine hohe Wahrscheinlichkeit, wird manuell entschieden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Technische Details</a:t>
            </a:r>
            <a:endParaRPr dirty="0"/>
          </a:p>
        </p:txBody>
      </p:sp>
      <p:sp>
        <p:nvSpPr>
          <p:cNvPr id="381" name="Google Shape;381;p7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3</a:t>
            </a:fld>
            <a:endParaRPr dirty="0"/>
          </a:p>
        </p:txBody>
      </p:sp>
      <p:sp>
        <p:nvSpPr>
          <p:cNvPr id="383" name="Google Shape;383;p7"/>
          <p:cNvSpPr txBox="1">
            <a:spLocks noGrp="1"/>
          </p:cNvSpPr>
          <p:nvPr>
            <p:ph type="body" idx="2"/>
          </p:nvPr>
        </p:nvSpPr>
        <p:spPr>
          <a:xfrm>
            <a:off x="549947" y="2330983"/>
            <a:ext cx="2440696" cy="4025367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de-DE" sz="1600" dirty="0"/>
              <a:t>Natural Language Processing (NLP)-Methoden auf Eignung prüfen.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de-DE" sz="16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de-DE" sz="16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de-DE" sz="1600" dirty="0"/>
              <a:t>Besonderheiten der Emails/Daten untersuchen.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sz="1600" dirty="0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2A54FF74-7F59-4595-AF52-7F40DBE96007}"/>
              </a:ext>
            </a:extLst>
          </p:cNvPr>
          <p:cNvSpPr/>
          <p:nvPr/>
        </p:nvSpPr>
        <p:spPr>
          <a:xfrm>
            <a:off x="729762" y="1830147"/>
            <a:ext cx="2440696" cy="353248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Analyse</a:t>
            </a:r>
            <a:endParaRPr lang="en-US" sz="2000" b="1" dirty="0">
              <a:latin typeface="Avenir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4B626D34-8565-4304-A804-954B493DAA9B}"/>
              </a:ext>
            </a:extLst>
          </p:cNvPr>
          <p:cNvSpPr/>
          <p:nvPr/>
        </p:nvSpPr>
        <p:spPr>
          <a:xfrm>
            <a:off x="3358887" y="1830147"/>
            <a:ext cx="2440696" cy="353248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Entscheidung</a:t>
            </a:r>
            <a:endParaRPr lang="en-US" sz="2000" b="1" dirty="0">
              <a:latin typeface="Avenir"/>
            </a:endParaRPr>
          </a:p>
        </p:txBody>
      </p:sp>
      <p:sp>
        <p:nvSpPr>
          <p:cNvPr id="19" name="Google Shape;383;p7">
            <a:extLst>
              <a:ext uri="{FF2B5EF4-FFF2-40B4-BE49-F238E27FC236}">
                <a16:creationId xmlns:a16="http://schemas.microsoft.com/office/drawing/2014/main" id="{7556B8B2-95ED-4918-AE04-71FA0364AF68}"/>
              </a:ext>
            </a:extLst>
          </p:cNvPr>
          <p:cNvSpPr txBox="1">
            <a:spLocks/>
          </p:cNvSpPr>
          <p:nvPr/>
        </p:nvSpPr>
        <p:spPr>
          <a:xfrm>
            <a:off x="3198943" y="2330984"/>
            <a:ext cx="2440696" cy="4025366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Erste Tests mit simplen Implementierungen ohne Fein-Optimierung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Entscheidung für </a:t>
            </a:r>
            <a:r>
              <a:rPr lang="de-DE" sz="1600" b="1" dirty="0">
                <a:solidFill>
                  <a:schemeClr val="accent1">
                    <a:lumMod val="75000"/>
                  </a:schemeClr>
                </a:solidFill>
              </a:rPr>
              <a:t>vielversprechendes Modell </a:t>
            </a:r>
            <a:r>
              <a:rPr lang="de-DE" sz="1600" dirty="0"/>
              <a:t>(Vortrainierte Transformer mit deutschem Sprachmodell als Basis)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A2081D1C-3ED0-4081-A9F6-4ECBB610776B}"/>
              </a:ext>
            </a:extLst>
          </p:cNvPr>
          <p:cNvSpPr/>
          <p:nvPr/>
        </p:nvSpPr>
        <p:spPr>
          <a:xfrm>
            <a:off x="6007883" y="1830147"/>
            <a:ext cx="2440696" cy="35324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Optimierung</a:t>
            </a:r>
            <a:endParaRPr lang="en-US" sz="2000" b="1" dirty="0">
              <a:latin typeface="Avenir"/>
            </a:endParaRPr>
          </a:p>
        </p:txBody>
      </p:sp>
      <p:sp>
        <p:nvSpPr>
          <p:cNvPr id="25" name="Google Shape;383;p7">
            <a:extLst>
              <a:ext uri="{FF2B5EF4-FFF2-40B4-BE49-F238E27FC236}">
                <a16:creationId xmlns:a16="http://schemas.microsoft.com/office/drawing/2014/main" id="{50408719-B2DE-44D8-BB91-49868BBCDAE8}"/>
              </a:ext>
            </a:extLst>
          </p:cNvPr>
          <p:cNvSpPr txBox="1">
            <a:spLocks/>
          </p:cNvSpPr>
          <p:nvPr/>
        </p:nvSpPr>
        <p:spPr>
          <a:xfrm>
            <a:off x="5847939" y="2330983"/>
            <a:ext cx="2440696" cy="4025365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Training des Modells in </a:t>
            </a:r>
            <a:r>
              <a:rPr lang="de-DE" sz="1600" b="1" dirty="0">
                <a:solidFill>
                  <a:schemeClr val="accent1"/>
                </a:solidFill>
              </a:rPr>
              <a:t>verschiedenen Varianten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Modell mit höchster Genauigkeit wird zur Implementierung freigegeben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1BDD59-FB0C-48E4-9604-80CC00EC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852" y="5739046"/>
            <a:ext cx="472887" cy="47288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8DAC53-2E93-4619-80D3-171AC7ED2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2847" y="5743046"/>
            <a:ext cx="472887" cy="472887"/>
          </a:xfrm>
          <a:prstGeom prst="rect">
            <a:avLst/>
          </a:prstGeom>
        </p:spPr>
      </p:pic>
      <p:sp>
        <p:nvSpPr>
          <p:cNvPr id="34" name="Pfeil: Chevron 33">
            <a:extLst>
              <a:ext uri="{FF2B5EF4-FFF2-40B4-BE49-F238E27FC236}">
                <a16:creationId xmlns:a16="http://schemas.microsoft.com/office/drawing/2014/main" id="{5276C205-C428-4C2A-9C4A-F7C7E2552C3E}"/>
              </a:ext>
            </a:extLst>
          </p:cNvPr>
          <p:cNvSpPr/>
          <p:nvPr/>
        </p:nvSpPr>
        <p:spPr>
          <a:xfrm>
            <a:off x="8656879" y="1830147"/>
            <a:ext cx="2440696" cy="35324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Implementierung</a:t>
            </a:r>
            <a:endParaRPr lang="en-US" sz="2000" b="1" dirty="0">
              <a:latin typeface="Avenir"/>
            </a:endParaRPr>
          </a:p>
        </p:txBody>
      </p:sp>
      <p:sp>
        <p:nvSpPr>
          <p:cNvPr id="35" name="Google Shape;383;p7">
            <a:extLst>
              <a:ext uri="{FF2B5EF4-FFF2-40B4-BE49-F238E27FC236}">
                <a16:creationId xmlns:a16="http://schemas.microsoft.com/office/drawing/2014/main" id="{AAA5E97F-3677-4F51-8E9B-54F9D51EEDE7}"/>
              </a:ext>
            </a:extLst>
          </p:cNvPr>
          <p:cNvSpPr txBox="1">
            <a:spLocks/>
          </p:cNvSpPr>
          <p:nvPr/>
        </p:nvSpPr>
        <p:spPr>
          <a:xfrm>
            <a:off x="8496935" y="2330983"/>
            <a:ext cx="2440696" cy="4025365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Einbindung des Modells in </a:t>
            </a:r>
            <a:r>
              <a:rPr lang="de-D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GoogleMail</a:t>
            </a:r>
            <a:r>
              <a:rPr lang="de-DE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API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Automatische Verarbeitung der Mails läuft über den Server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Nötige Eingriffe werden nutzerfreundlich über die eigene Mail signalisiert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23885DD-209F-4C9A-A92A-FF46670E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1843" y="5739046"/>
            <a:ext cx="472887" cy="47288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7355FEE-6CF4-4D5D-8E4B-FB1F008F8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0839" y="5739045"/>
            <a:ext cx="472887" cy="4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Zuverlässigkeit</a:t>
            </a:r>
            <a:endParaRPr dirty="0"/>
          </a:p>
        </p:txBody>
      </p:sp>
      <p:sp>
        <p:nvSpPr>
          <p:cNvPr id="312" name="Google Shape;312;p3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4</a:t>
            </a:fld>
            <a:endParaRPr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6917605-2CF5-41F8-95EF-0F92BDE4B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330493"/>
              </p:ext>
            </p:extLst>
          </p:nvPr>
        </p:nvGraphicFramePr>
        <p:xfrm>
          <a:off x="1625600" y="1391055"/>
          <a:ext cx="8128000" cy="479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ECFF733C-93B2-420A-A3D7-1483FB55715C}"/>
              </a:ext>
            </a:extLst>
          </p:cNvPr>
          <p:cNvSpPr/>
          <p:nvPr/>
        </p:nvSpPr>
        <p:spPr>
          <a:xfrm>
            <a:off x="5500687" y="2328863"/>
            <a:ext cx="807243" cy="45243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E9A029-30B7-4EBD-B03E-960098B7A3C0}"/>
              </a:ext>
            </a:extLst>
          </p:cNvPr>
          <p:cNvSpPr/>
          <p:nvPr/>
        </p:nvSpPr>
        <p:spPr>
          <a:xfrm>
            <a:off x="7972424" y="2252663"/>
            <a:ext cx="797720" cy="52863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Zukünftige Möglichkeiten</a:t>
            </a:r>
            <a:endParaRPr dirty="0"/>
          </a:p>
        </p:txBody>
      </p:sp>
      <p:sp>
        <p:nvSpPr>
          <p:cNvPr id="312" name="Google Shape;312;p3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5</a:t>
            </a:fld>
            <a:endParaRPr/>
          </a:p>
        </p:txBody>
      </p:sp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A247A1FF-7810-4E7E-AD3D-DDE2CC5903F8}"/>
              </a:ext>
            </a:extLst>
          </p:cNvPr>
          <p:cNvSpPr/>
          <p:nvPr/>
        </p:nvSpPr>
        <p:spPr>
          <a:xfrm>
            <a:off x="321273" y="1682885"/>
            <a:ext cx="1536710" cy="1449421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venir"/>
              </a:rPr>
              <a:t>Erkennung wichtiger Mails</a:t>
            </a:r>
            <a:endParaRPr lang="en-US" sz="2000" b="1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0AC8D675-58CF-48AA-9607-AEB97BCEE9F6}"/>
              </a:ext>
            </a:extLst>
          </p:cNvPr>
          <p:cNvSpPr/>
          <p:nvPr/>
        </p:nvSpPr>
        <p:spPr>
          <a:xfrm rot="10800000" flipV="1">
            <a:off x="321273" y="3725695"/>
            <a:ext cx="1536710" cy="1449421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venir"/>
              </a:rPr>
              <a:t>Eigener Spamfilter</a:t>
            </a:r>
            <a:endParaRPr lang="en-US" sz="2000" b="1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60650D-B8D7-4125-90B8-C9B84B847012}"/>
              </a:ext>
            </a:extLst>
          </p:cNvPr>
          <p:cNvSpPr/>
          <p:nvPr/>
        </p:nvSpPr>
        <p:spPr>
          <a:xfrm>
            <a:off x="2344365" y="1682886"/>
            <a:ext cx="8725711" cy="144942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Training eines Modells zur Erkennung von wichtigen Mails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Mails werden in Outlook besonders markiert und zuerst angezeigt</a:t>
            </a:r>
            <a:endParaRPr lang="en-US" sz="2000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8F0E74-3812-436C-9A1C-7C5C521B70D6}"/>
              </a:ext>
            </a:extLst>
          </p:cNvPr>
          <p:cNvSpPr/>
          <p:nvPr/>
        </p:nvSpPr>
        <p:spPr>
          <a:xfrm>
            <a:off x="2344365" y="3725695"/>
            <a:ext cx="8725711" cy="144942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Lästige Spam-Mails werden immer häufiger verschickt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Spam-Filter um Mitarbeiter und Unternehmen vor Cyber-Angriffen zu</a:t>
            </a:r>
            <a:br>
              <a:rPr lang="de-DE" sz="2000" dirty="0">
                <a:solidFill>
                  <a:schemeClr val="bg1"/>
                </a:solidFill>
                <a:latin typeface="Avenir"/>
              </a:rPr>
            </a:br>
            <a:r>
              <a:rPr lang="de-DE" sz="2000" dirty="0">
                <a:solidFill>
                  <a:schemeClr val="bg1"/>
                </a:solidFill>
                <a:latin typeface="Avenir"/>
              </a:rPr>
              <a:t>schützen</a:t>
            </a:r>
            <a:endParaRPr lang="en-US" sz="2000" dirty="0">
              <a:solidFill>
                <a:schemeClr val="bg1"/>
              </a:solidFill>
              <a:latin typeface="Avenir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AB7E53-D451-4E6E-86E3-0B253B37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2722" y="4126150"/>
            <a:ext cx="792804" cy="7928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993ADE-D959-4AAF-8E67-DFE54B03A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5027" y="1902495"/>
            <a:ext cx="868194" cy="868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175"/>
              </a:buClr>
              <a:buSzPts val="6000"/>
              <a:buFont typeface="Avenir"/>
              <a:buNone/>
            </a:pPr>
            <a:r>
              <a:rPr lang="de-DE" dirty="0">
                <a:solidFill>
                  <a:srgbClr val="EF5175"/>
                </a:solidFill>
              </a:rPr>
              <a:t>Noch </a:t>
            </a:r>
            <a:r>
              <a:rPr lang="de-DE" dirty="0">
                <a:solidFill>
                  <a:schemeClr val="bg1"/>
                </a:solidFill>
              </a:rPr>
              <a:t>Fragen?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7" name="Google Shape;287;p1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BE0CE2-58DF-463A-9574-9512BDBE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30" y="3733699"/>
            <a:ext cx="2195540" cy="15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os_CI">
      <a:dk1>
        <a:srgbClr val="3B3737"/>
      </a:dk1>
      <a:lt1>
        <a:srgbClr val="FFFFFF"/>
      </a:lt1>
      <a:dk2>
        <a:srgbClr val="24212F"/>
      </a:dk2>
      <a:lt2>
        <a:srgbClr val="E7E6E6"/>
      </a:lt2>
      <a:accent1>
        <a:srgbClr val="ED5175"/>
      </a:accent1>
      <a:accent2>
        <a:srgbClr val="96B8FF"/>
      </a:accent2>
      <a:accent3>
        <a:srgbClr val="7CB9EF"/>
      </a:accent3>
      <a:accent4>
        <a:srgbClr val="545353"/>
      </a:accent4>
      <a:accent5>
        <a:srgbClr val="334F69"/>
      </a:accent5>
      <a:accent6>
        <a:srgbClr val="EF5074"/>
      </a:accent6>
      <a:hlink>
        <a:srgbClr val="334F6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D04D2034FD7442A710198952C03A8D" ma:contentTypeVersion="0" ma:contentTypeDescription="Ein neues Dokument erstellen." ma:contentTypeScope="" ma:versionID="f72b10d6e809692749b39429c778ac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e18bb621e41c3260ca5e00bf5a0c3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21EA8F-03EA-4948-9356-E6224F28F49C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F6403AC-EF8E-4CDC-8E1B-1E50A5A14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4B8BE2-226C-405F-95CC-1C408EBB1D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53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Avenir</vt:lpstr>
      <vt:lpstr>Arial</vt:lpstr>
      <vt:lpstr>Open Sans</vt:lpstr>
      <vt:lpstr>Calibri</vt:lpstr>
      <vt:lpstr>Wingdings</vt:lpstr>
      <vt:lpstr>Office Theme</vt:lpstr>
      <vt:lpstr>PlentiDenti Email-Verteiler</vt:lpstr>
      <vt:lpstr>Kurz gesagt</vt:lpstr>
      <vt:lpstr>Technische Details</vt:lpstr>
      <vt:lpstr>Zuverlässigkeit</vt:lpstr>
      <vt:lpstr>Zukünftige Möglichkeiten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Lumos Slide Template Dark Themed</dc:title>
  <dc:creator>Li Yujiao</dc:creator>
  <cp:lastModifiedBy>Wagner Magnus</cp:lastModifiedBy>
  <cp:revision>7</cp:revision>
  <dcterms:created xsi:type="dcterms:W3CDTF">2020-03-16T15:01:17Z</dcterms:created>
  <dcterms:modified xsi:type="dcterms:W3CDTF">2021-02-06T13:10:12Z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0x01010090D04D2034FD7442A710198952C03A8D</vt:lpwstr>
  </property>
</Properties>
</file>