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5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nusvann/InSciDa201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agnusvann/InSciDa20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Classification and Regression Trees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Magnus van </a:t>
            </a:r>
            <a:r>
              <a:rPr lang="en-ZA" dirty="0" err="1" smtClean="0"/>
              <a:t>Niekerk</a:t>
            </a:r>
            <a:endParaRPr lang="en-ZA" dirty="0" smtClean="0"/>
          </a:p>
          <a:p>
            <a:r>
              <a:rPr lang="en-ZA" dirty="0" err="1" smtClean="0"/>
              <a:t>InSciDa</a:t>
            </a:r>
            <a:r>
              <a:rPr lang="en-ZA" dirty="0" smtClean="0"/>
              <a:t> Workshop</a:t>
            </a:r>
          </a:p>
          <a:p>
            <a:r>
              <a:rPr lang="en-ZA" dirty="0" smtClean="0"/>
              <a:t>January 2016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86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Bagging and Random Forests</a:t>
            </a:r>
            <a:endParaRPr lang="en-Z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1290415"/>
            <a:ext cx="8915400" cy="4620807"/>
          </a:xfrm>
        </p:spPr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RandomForest</a:t>
            </a:r>
            <a:r>
              <a:rPr lang="en-ZA" dirty="0" smtClean="0"/>
              <a:t> package in R is typically used</a:t>
            </a:r>
          </a:p>
          <a:p>
            <a:pPr marL="0" indent="0">
              <a:buNone/>
            </a:pPr>
            <a:r>
              <a:rPr lang="en-ZA" b="1" dirty="0" err="1"/>
              <a:t>baggedfit</a:t>
            </a:r>
            <a:r>
              <a:rPr lang="en-ZA" dirty="0"/>
              <a:t> &lt;- </a:t>
            </a:r>
            <a:r>
              <a:rPr lang="en-ZA" dirty="0" err="1"/>
              <a:t>randomForest</a:t>
            </a:r>
            <a:r>
              <a:rPr lang="en-ZA" dirty="0"/>
              <a:t>(Survived ~ Class + Sex + Age, data = </a:t>
            </a:r>
            <a:r>
              <a:rPr lang="en-ZA" dirty="0" err="1"/>
              <a:t>df</a:t>
            </a:r>
            <a:r>
              <a:rPr lang="en-ZA" dirty="0"/>
              <a:t>,</a:t>
            </a:r>
          </a:p>
          <a:p>
            <a:pPr marL="0" indent="0">
              <a:buNone/>
            </a:pPr>
            <a:r>
              <a:rPr lang="en-ZA" dirty="0"/>
              <a:t>                          </a:t>
            </a:r>
            <a:r>
              <a:rPr lang="en-ZA" b="1" dirty="0" err="1"/>
              <a:t>mtry</a:t>
            </a:r>
            <a:r>
              <a:rPr lang="en-ZA" b="1" dirty="0"/>
              <a:t>=3</a:t>
            </a:r>
            <a:r>
              <a:rPr lang="en-ZA" dirty="0"/>
              <a:t>, </a:t>
            </a:r>
            <a:r>
              <a:rPr lang="en-ZA" dirty="0" err="1"/>
              <a:t>ntree</a:t>
            </a:r>
            <a:r>
              <a:rPr lang="en-ZA" dirty="0"/>
              <a:t> = 100</a:t>
            </a:r>
            <a:r>
              <a:rPr lang="en-ZA" dirty="0" smtClean="0"/>
              <a:t>)</a:t>
            </a:r>
          </a:p>
          <a:p>
            <a:pPr marL="0" indent="0">
              <a:buNone/>
            </a:pPr>
            <a:r>
              <a:rPr lang="en-ZA" b="1" dirty="0" err="1" smtClean="0"/>
              <a:t>randomffit</a:t>
            </a:r>
            <a:r>
              <a:rPr lang="en-ZA" dirty="0" smtClean="0"/>
              <a:t> </a:t>
            </a:r>
            <a:r>
              <a:rPr lang="en-ZA" dirty="0"/>
              <a:t>&lt;- </a:t>
            </a:r>
            <a:r>
              <a:rPr lang="en-ZA" dirty="0" err="1"/>
              <a:t>randomForest</a:t>
            </a:r>
            <a:r>
              <a:rPr lang="en-ZA" dirty="0"/>
              <a:t>(Survived ~ Class + Sex + Age, data = </a:t>
            </a:r>
            <a:r>
              <a:rPr lang="en-ZA" dirty="0" err="1"/>
              <a:t>df</a:t>
            </a:r>
            <a:r>
              <a:rPr lang="en-ZA" dirty="0"/>
              <a:t>,</a:t>
            </a:r>
          </a:p>
          <a:p>
            <a:pPr marL="0" indent="0">
              <a:buNone/>
            </a:pPr>
            <a:r>
              <a:rPr lang="en-ZA" dirty="0"/>
              <a:t>                      </a:t>
            </a:r>
            <a:r>
              <a:rPr lang="en-ZA" b="1" dirty="0" err="1"/>
              <a:t>mtry</a:t>
            </a:r>
            <a:r>
              <a:rPr lang="en-ZA" b="1" dirty="0"/>
              <a:t>=2</a:t>
            </a:r>
            <a:r>
              <a:rPr lang="en-ZA" dirty="0"/>
              <a:t>, </a:t>
            </a:r>
            <a:r>
              <a:rPr lang="en-ZA" dirty="0" err="1"/>
              <a:t>ntree</a:t>
            </a:r>
            <a:r>
              <a:rPr lang="en-ZA" dirty="0"/>
              <a:t> = 100)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47" y="3309401"/>
            <a:ext cx="9060965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Classification and Regression Trees (CART)</a:t>
            </a:r>
            <a:endParaRPr lang="en-Z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1290415"/>
            <a:ext cx="8915400" cy="4620807"/>
          </a:xfrm>
        </p:spPr>
        <p:txBody>
          <a:bodyPr/>
          <a:lstStyle/>
          <a:p>
            <a:r>
              <a:rPr lang="en-ZA" dirty="0" smtClean="0"/>
              <a:t>Advantages of Classification and Regression Trees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Non-parametric segmentation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Results are easy to understand and easy to implement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Handles missing data well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Can be competitive with right adjustments (Random Forests and Boosting)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Easy to identify variable interactions and importance</a:t>
            </a:r>
          </a:p>
          <a:p>
            <a:r>
              <a:rPr lang="en-ZA" dirty="0" smtClean="0"/>
              <a:t>Disadvantages </a:t>
            </a:r>
            <a:r>
              <a:rPr lang="en-ZA" dirty="0"/>
              <a:t>of Classification and Regression </a:t>
            </a:r>
            <a:r>
              <a:rPr lang="en-ZA" dirty="0" smtClean="0"/>
              <a:t>Trees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Not a very competitive model on its 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Regression prediction is not continuous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Easy to </a:t>
            </a:r>
            <a:r>
              <a:rPr lang="en-ZA" dirty="0" err="1" smtClean="0"/>
              <a:t>overfit</a:t>
            </a:r>
            <a:r>
              <a:rPr lang="en-ZA" dirty="0"/>
              <a:t> </a:t>
            </a:r>
            <a:r>
              <a:rPr lang="en-ZA" dirty="0" smtClean="0"/>
              <a:t>if not pruned properly (see cost complexity pruning)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Model variance is usually very high if not combined with other modelling techniques (see Bagging and Random Forests)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ZA" dirty="0"/>
          </a:p>
          <a:p>
            <a:pPr lvl="1"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Wingdings" panose="05000000000000000000" pitchFamily="2" charset="2"/>
              <a:buChar char="Ø"/>
            </a:pPr>
            <a:endParaRPr lang="en-ZA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ZA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9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 smtClean="0"/>
              <a:t>Code and References</a:t>
            </a:r>
            <a:endParaRPr lang="en-Z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1290415"/>
            <a:ext cx="8915400" cy="4620807"/>
          </a:xfrm>
        </p:spPr>
        <p:txBody>
          <a:bodyPr/>
          <a:lstStyle/>
          <a:p>
            <a:pPr marL="457200" lvl="1" indent="0">
              <a:buNone/>
            </a:pPr>
            <a:endParaRPr lang="en-ZA" u="sng" dirty="0" smtClean="0">
              <a:solidFill>
                <a:schemeClr val="tx1"/>
              </a:solidFill>
              <a:hlinkClick r:id="rId2"/>
            </a:endParaRPr>
          </a:p>
          <a:p>
            <a:pPr marL="457200" lvl="1" indent="0">
              <a:buNone/>
            </a:pPr>
            <a:r>
              <a:rPr lang="en-ZA" b="1" dirty="0" smtClean="0">
                <a:hlinkClick r:id="rId2"/>
              </a:rPr>
              <a:t>https</a:t>
            </a:r>
            <a:r>
              <a:rPr lang="en-ZA" b="1" dirty="0">
                <a:hlinkClick r:id="rId2"/>
              </a:rPr>
              <a:t>://</a:t>
            </a:r>
            <a:r>
              <a:rPr lang="en-ZA" b="1" dirty="0" smtClean="0">
                <a:hlinkClick r:id="rId2"/>
              </a:rPr>
              <a:t>github.com/Magnusvann/InSciDa2016</a:t>
            </a:r>
            <a:endParaRPr lang="en-ZA" b="1" dirty="0" smtClean="0"/>
          </a:p>
          <a:p>
            <a:pPr marL="457200" lvl="1" indent="0">
              <a:buNone/>
            </a:pPr>
            <a:endParaRPr lang="en-ZA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ZA" b="1" dirty="0" err="1"/>
              <a:t>Breiman</a:t>
            </a:r>
            <a:r>
              <a:rPr lang="en-ZA" b="1" dirty="0"/>
              <a:t>, Leo. "Random forests." Machine learning 45.1 (2001): 5-32</a:t>
            </a:r>
            <a:r>
              <a:rPr lang="en-ZA" b="1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b="1" dirty="0"/>
              <a:t>Friedman, Jerome H. "A recursive partitioning decision rule for nonparametric classification." IEEE Transactions on Computers 4 (1977): 404-408</a:t>
            </a:r>
            <a:r>
              <a:rPr lang="en-ZA" b="1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b="1" dirty="0" err="1"/>
              <a:t>rpart</a:t>
            </a:r>
            <a:r>
              <a:rPr lang="en-ZA" b="1" dirty="0"/>
              <a:t>: Recursive Partitioning (2011) by Terry M. </a:t>
            </a:r>
            <a:r>
              <a:rPr lang="en-ZA" b="1" dirty="0" err="1"/>
              <a:t>Therneau</a:t>
            </a:r>
            <a:r>
              <a:rPr lang="en-ZA" b="1" dirty="0"/>
              <a:t>, Beth Atkinson, Brian Ripley, https://cran.r-project.org/web/packages/rpart/</a:t>
            </a:r>
            <a:endParaRPr lang="en-ZA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ZA" b="1" dirty="0" err="1" smtClean="0"/>
              <a:t>randomForest</a:t>
            </a:r>
            <a:r>
              <a:rPr lang="en-ZA" b="1" dirty="0"/>
              <a:t>: Classification and Regression by </a:t>
            </a:r>
            <a:r>
              <a:rPr lang="en-ZA" b="1" dirty="0" err="1" smtClean="0"/>
              <a:t>randomForest</a:t>
            </a:r>
            <a:r>
              <a:rPr lang="en-ZA" b="1" dirty="0"/>
              <a:t> (2002) by Andy </a:t>
            </a:r>
            <a:r>
              <a:rPr lang="en-ZA" b="1" dirty="0" err="1"/>
              <a:t>Liaw</a:t>
            </a:r>
            <a:r>
              <a:rPr lang="en-ZA" b="1" dirty="0"/>
              <a:t> and Matthew Wiener, https://</a:t>
            </a:r>
            <a:r>
              <a:rPr lang="en-ZA" b="1" dirty="0" smtClean="0"/>
              <a:t>cran.rproject.org/web/packages/randomForest</a:t>
            </a:r>
            <a:r>
              <a:rPr lang="en-ZA" b="1" dirty="0"/>
              <a:t>/</a:t>
            </a:r>
            <a:endParaRPr lang="en-ZA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ZA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ZA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43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1290415"/>
            <a:ext cx="8915400" cy="4620807"/>
          </a:xfrm>
        </p:spPr>
        <p:txBody>
          <a:bodyPr/>
          <a:lstStyle/>
          <a:p>
            <a:pPr marL="457200" lvl="1" indent="0">
              <a:buNone/>
            </a:pPr>
            <a:endParaRPr lang="en-ZA" u="sng" dirty="0" smtClean="0">
              <a:solidFill>
                <a:schemeClr val="tx1"/>
              </a:solidFill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ZA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ZA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1" y="1800593"/>
            <a:ext cx="5715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5030"/>
          </a:xfrm>
        </p:spPr>
        <p:txBody>
          <a:bodyPr>
            <a:normAutofit fontScale="90000"/>
          </a:bodyPr>
          <a:lstStyle/>
          <a:p>
            <a:r>
              <a:rPr lang="en-ZA" dirty="0"/>
              <a:t>Classification and Regression </a:t>
            </a:r>
            <a:r>
              <a:rPr lang="en-ZA" dirty="0" smtClean="0"/>
              <a:t>Trees (CART)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9140"/>
            <a:ext cx="8915400" cy="5247118"/>
          </a:xfrm>
        </p:spPr>
        <p:txBody>
          <a:bodyPr/>
          <a:lstStyle/>
          <a:p>
            <a:r>
              <a:rPr lang="en-ZA" dirty="0" smtClean="0"/>
              <a:t>Segment predictor space into predictive regions.</a:t>
            </a:r>
          </a:p>
          <a:p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1691474"/>
            <a:ext cx="8915400" cy="46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5030"/>
          </a:xfrm>
        </p:spPr>
        <p:txBody>
          <a:bodyPr>
            <a:normAutofit fontScale="90000"/>
          </a:bodyPr>
          <a:lstStyle/>
          <a:p>
            <a:r>
              <a:rPr lang="en-ZA" dirty="0"/>
              <a:t>Classification and Regression </a:t>
            </a:r>
            <a:r>
              <a:rPr lang="en-ZA" dirty="0" smtClean="0"/>
              <a:t>Trees (CART)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9140"/>
            <a:ext cx="8915400" cy="5247118"/>
          </a:xfrm>
        </p:spPr>
        <p:txBody>
          <a:bodyPr/>
          <a:lstStyle/>
          <a:p>
            <a:r>
              <a:rPr lang="en-ZA" dirty="0" smtClean="0"/>
              <a:t>Segment predictor space into predictive regions.</a:t>
            </a:r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1691476"/>
            <a:ext cx="8915400" cy="46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5030"/>
          </a:xfrm>
        </p:spPr>
        <p:txBody>
          <a:bodyPr>
            <a:normAutofit fontScale="90000"/>
          </a:bodyPr>
          <a:lstStyle/>
          <a:p>
            <a:r>
              <a:rPr lang="en-ZA" dirty="0"/>
              <a:t>Classification and Regression </a:t>
            </a:r>
            <a:r>
              <a:rPr lang="en-ZA" dirty="0" smtClean="0"/>
              <a:t>Trees (CART)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9140"/>
            <a:ext cx="8915400" cy="5247118"/>
          </a:xfrm>
        </p:spPr>
        <p:txBody>
          <a:bodyPr/>
          <a:lstStyle/>
          <a:p>
            <a:endParaRPr lang="en-ZA" dirty="0" smtClean="0"/>
          </a:p>
          <a:p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620" y="1239140"/>
            <a:ext cx="6477516" cy="54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5030"/>
          </a:xfrm>
        </p:spPr>
        <p:txBody>
          <a:bodyPr>
            <a:normAutofit fontScale="90000"/>
          </a:bodyPr>
          <a:lstStyle/>
          <a:p>
            <a:r>
              <a:rPr lang="en-ZA" dirty="0"/>
              <a:t>Classification and Regression </a:t>
            </a:r>
            <a:r>
              <a:rPr lang="en-ZA" dirty="0" smtClean="0"/>
              <a:t>Trees (CART)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39140"/>
                <a:ext cx="8915400" cy="5618860"/>
              </a:xfrm>
            </p:spPr>
            <p:txBody>
              <a:bodyPr>
                <a:normAutofit/>
              </a:bodyPr>
              <a:lstStyle/>
              <a:p>
                <a:r>
                  <a:rPr lang="en-ZA" dirty="0" smtClean="0"/>
                  <a:t>Find </a:t>
                </a:r>
                <a:r>
                  <a:rPr lang="en-ZA" b="1" dirty="0" smtClean="0"/>
                  <a:t>optimal tree</a:t>
                </a:r>
                <a:r>
                  <a:rPr lang="en-ZA" dirty="0" smtClean="0"/>
                  <a:t> </a:t>
                </a:r>
                <a:r>
                  <a:rPr lang="en-ZA" dirty="0"/>
                  <a:t>given independent </a:t>
                </a:r>
                <a:r>
                  <a:rPr lang="en-ZA" dirty="0" smtClean="0"/>
                  <a:t>variables and possible splits</a:t>
                </a:r>
                <a:endParaRPr lang="en-ZA" dirty="0"/>
              </a:p>
              <a:p>
                <a:r>
                  <a:rPr lang="en-ZA" dirty="0"/>
                  <a:t>Computationally </a:t>
                </a:r>
                <a:r>
                  <a:rPr lang="en-ZA" b="1" dirty="0"/>
                  <a:t>not practical</a:t>
                </a:r>
              </a:p>
              <a:p>
                <a:r>
                  <a:rPr lang="en-ZA" dirty="0"/>
                  <a:t>Rather use a </a:t>
                </a:r>
                <a:r>
                  <a:rPr lang="en-ZA" b="1" dirty="0"/>
                  <a:t>top down</a:t>
                </a:r>
                <a:r>
                  <a:rPr lang="en-ZA" dirty="0"/>
                  <a:t> </a:t>
                </a:r>
                <a:r>
                  <a:rPr lang="en-ZA" dirty="0" smtClean="0"/>
                  <a:t>approach</a:t>
                </a:r>
              </a:p>
              <a:p>
                <a:r>
                  <a:rPr lang="en-ZA" dirty="0"/>
                  <a:t>Consider each independent variable and </a:t>
                </a:r>
                <a:r>
                  <a:rPr lang="en-ZA" dirty="0" smtClean="0"/>
                  <a:t>split by </a:t>
                </a:r>
                <a:r>
                  <a:rPr lang="en-ZA" dirty="0"/>
                  <a:t>variable that </a:t>
                </a:r>
                <a:r>
                  <a:rPr lang="en-ZA" b="1" dirty="0"/>
                  <a:t>predicts </a:t>
                </a:r>
                <a:r>
                  <a:rPr lang="en-ZA" b="1" dirty="0" smtClean="0"/>
                  <a:t>outcome best</a:t>
                </a:r>
              </a:p>
              <a:p>
                <a:r>
                  <a:rPr lang="en-ZA" dirty="0" smtClean="0"/>
                  <a:t>Regression</a:t>
                </a:r>
                <a:r>
                  <a:rPr lang="en-ZA" dirty="0"/>
                  <a:t> </a:t>
                </a:r>
                <a:r>
                  <a:rPr lang="en-ZA" dirty="0" smtClean="0"/>
                  <a:t>Trees - use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Z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Z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ZA" dirty="0"/>
              </a:p>
              <a:p>
                <a:r>
                  <a:rPr lang="en-ZA" dirty="0" smtClean="0"/>
                  <a:t>Classification Trees – use </a:t>
                </a:r>
                <a:r>
                  <a:rPr lang="en-ZA" b="1" dirty="0" smtClean="0"/>
                  <a:t>measures of impurity</a:t>
                </a:r>
                <a:r>
                  <a:rPr lang="en-ZA" dirty="0" smtClean="0"/>
                  <a:t>: </a:t>
                </a:r>
                <a:endParaRPr lang="en-ZA" dirty="0"/>
              </a:p>
              <a:p>
                <a:pPr lvl="1"/>
                <a:r>
                  <a:rPr lang="en-ZA" dirty="0" smtClean="0"/>
                  <a:t>Misclassification </a:t>
                </a:r>
                <a:r>
                  <a:rPr lang="en-ZA" dirty="0"/>
                  <a:t>error (</a:t>
                </a:r>
                <a:r>
                  <a:rPr lang="en-ZA" b="1" dirty="0"/>
                  <a:t>not preferred</a:t>
                </a:r>
                <a:r>
                  <a:rPr lang="en-ZA" dirty="0" smtClean="0"/>
                  <a:t>)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A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ZA" dirty="0" smtClean="0"/>
              </a:p>
              <a:p>
                <a:pPr lvl="1"/>
                <a:r>
                  <a:rPr lang="en-ZA" b="1" dirty="0" err="1" smtClean="0"/>
                  <a:t>Gini</a:t>
                </a:r>
                <a:r>
                  <a:rPr lang="en-ZA" b="1" dirty="0" smtClean="0"/>
                  <a:t> </a:t>
                </a:r>
                <a:r>
                  <a:rPr lang="en-ZA" b="1" dirty="0"/>
                  <a:t>index </a:t>
                </a:r>
                <a:r>
                  <a:rPr lang="en-ZA" dirty="0"/>
                  <a:t>(sum of Bernoulli variance</a:t>
                </a:r>
                <a:r>
                  <a:rPr lang="en-ZA" dirty="0" smtClean="0"/>
                  <a:t>)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ZA" dirty="0"/>
              </a:p>
              <a:p>
                <a:pPr lvl="1"/>
                <a:r>
                  <a:rPr lang="en-ZA" b="1" dirty="0"/>
                  <a:t>Cross-entropy</a:t>
                </a:r>
                <a:r>
                  <a:rPr lang="en-ZA" dirty="0"/>
                  <a:t> or deviance (log-likelihood</a:t>
                </a:r>
                <a:r>
                  <a:rPr lang="en-ZA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ZA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ZA" dirty="0"/>
              </a:p>
              <a:p>
                <a:endParaRPr lang="en-ZA" b="1" dirty="0"/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39140"/>
                <a:ext cx="8915400" cy="5618860"/>
              </a:xfrm>
              <a:blipFill rotWithShape="0">
                <a:blip r:embed="rId2"/>
                <a:stretch>
                  <a:fillRect l="-479" t="-54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03064" y="4992318"/>
                <a:ext cx="27688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ZA" dirty="0" smtClean="0"/>
                  <a:t> is the current region</a:t>
                </a:r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ZA" dirty="0" smtClean="0"/>
                  <a:t> is the class predicted</a:t>
                </a:r>
                <a:endParaRPr lang="en-Z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064" y="4992318"/>
                <a:ext cx="2768838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r="-220" b="-1415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7716852" y="4076344"/>
            <a:ext cx="786212" cy="2478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10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5030"/>
          </a:xfrm>
        </p:spPr>
        <p:txBody>
          <a:bodyPr>
            <a:normAutofit fontScale="90000"/>
          </a:bodyPr>
          <a:lstStyle/>
          <a:p>
            <a:r>
              <a:rPr lang="en-ZA" dirty="0"/>
              <a:t>Classification and Regression </a:t>
            </a:r>
            <a:r>
              <a:rPr lang="en-ZA" dirty="0" smtClean="0"/>
              <a:t>Trees (CART)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9140"/>
            <a:ext cx="8915400" cy="5618860"/>
          </a:xfrm>
        </p:spPr>
        <p:txBody>
          <a:bodyPr>
            <a:normAutofit/>
          </a:bodyPr>
          <a:lstStyle/>
          <a:p>
            <a:r>
              <a:rPr lang="en-ZA" dirty="0" smtClean="0"/>
              <a:t>The </a:t>
            </a:r>
            <a:r>
              <a:rPr lang="en-ZA" b="1" dirty="0" err="1" smtClean="0"/>
              <a:t>rpart</a:t>
            </a:r>
            <a:r>
              <a:rPr lang="en-ZA" b="1" dirty="0" smtClean="0"/>
              <a:t> library in R </a:t>
            </a:r>
            <a:r>
              <a:rPr lang="en-ZA" dirty="0" smtClean="0"/>
              <a:t>can be used to build classification and regression trees</a:t>
            </a:r>
          </a:p>
          <a:p>
            <a:pPr marL="0" indent="0">
              <a:buNone/>
            </a:pPr>
            <a:r>
              <a:rPr lang="en-ZA" dirty="0"/>
              <a:t>library(</a:t>
            </a:r>
            <a:r>
              <a:rPr lang="en-ZA" dirty="0" err="1"/>
              <a:t>rpart</a:t>
            </a:r>
            <a:r>
              <a:rPr lang="en-ZA" dirty="0"/>
              <a:t>)</a:t>
            </a:r>
            <a:endParaRPr lang="en-ZA" dirty="0" smtClean="0"/>
          </a:p>
          <a:p>
            <a:pPr marL="0" indent="0">
              <a:buNone/>
            </a:pPr>
            <a:r>
              <a:rPr lang="en-ZA" dirty="0" err="1"/>
              <a:t>CARTfit</a:t>
            </a:r>
            <a:r>
              <a:rPr lang="en-ZA" dirty="0"/>
              <a:t> &lt;- </a:t>
            </a:r>
            <a:r>
              <a:rPr lang="en-ZA" dirty="0" err="1"/>
              <a:t>rpart</a:t>
            </a:r>
            <a:r>
              <a:rPr lang="en-ZA" dirty="0"/>
              <a:t>(Survived ~ Class + Sex + Age, data = </a:t>
            </a:r>
            <a:r>
              <a:rPr lang="en-ZA" dirty="0" err="1"/>
              <a:t>df</a:t>
            </a:r>
            <a:r>
              <a:rPr lang="en-ZA" dirty="0"/>
              <a:t>,</a:t>
            </a:r>
          </a:p>
          <a:p>
            <a:pPr marL="0" indent="0">
              <a:buNone/>
            </a:pPr>
            <a:r>
              <a:rPr lang="en-ZA" dirty="0"/>
              <a:t>        </a:t>
            </a:r>
            <a:r>
              <a:rPr lang="en-ZA" dirty="0" smtClean="0"/>
              <a:t>	control </a:t>
            </a:r>
            <a:r>
              <a:rPr lang="en-ZA" dirty="0"/>
              <a:t>= </a:t>
            </a:r>
            <a:r>
              <a:rPr lang="en-ZA" dirty="0" err="1"/>
              <a:t>rpart.control</a:t>
            </a:r>
            <a:r>
              <a:rPr lang="en-ZA" dirty="0"/>
              <a:t>(</a:t>
            </a:r>
            <a:r>
              <a:rPr lang="en-ZA" b="1" dirty="0" err="1"/>
              <a:t>minsplit</a:t>
            </a:r>
            <a:r>
              <a:rPr lang="en-ZA" b="1" dirty="0"/>
              <a:t> = 10, </a:t>
            </a:r>
            <a:r>
              <a:rPr lang="en-ZA" b="1" dirty="0" err="1"/>
              <a:t>xval</a:t>
            </a:r>
            <a:r>
              <a:rPr lang="en-ZA" b="1" dirty="0"/>
              <a:t> = 10</a:t>
            </a:r>
            <a:r>
              <a:rPr lang="en-ZA" dirty="0" smtClean="0"/>
              <a:t>))</a:t>
            </a:r>
          </a:p>
          <a:p>
            <a:r>
              <a:rPr lang="en-ZA" dirty="0" smtClean="0"/>
              <a:t>Standard available output include the </a:t>
            </a:r>
            <a:r>
              <a:rPr lang="en-ZA" b="1" dirty="0" smtClean="0"/>
              <a:t>variable importance</a:t>
            </a:r>
            <a:r>
              <a:rPr lang="en-ZA" dirty="0" smtClean="0"/>
              <a:t> data which shows the </a:t>
            </a:r>
            <a:r>
              <a:rPr lang="en-ZA" b="1" dirty="0" smtClean="0"/>
              <a:t>increase in the average </a:t>
            </a:r>
            <a:r>
              <a:rPr lang="en-ZA" b="1" dirty="0" err="1" smtClean="0"/>
              <a:t>Gini</a:t>
            </a:r>
            <a:r>
              <a:rPr lang="en-ZA" b="1" dirty="0" smtClean="0"/>
              <a:t> </a:t>
            </a:r>
            <a:r>
              <a:rPr lang="en-ZA" dirty="0" smtClean="0"/>
              <a:t>measure of impurity</a:t>
            </a:r>
          </a:p>
          <a:p>
            <a:endParaRPr lang="en-ZA" dirty="0" smtClean="0"/>
          </a:p>
          <a:p>
            <a:pPr marL="457200" lvl="1" indent="0">
              <a:buNone/>
            </a:pPr>
            <a:endParaRPr lang="en-ZA" dirty="0"/>
          </a:p>
          <a:p>
            <a:endParaRPr lang="en-ZA" b="1" dirty="0"/>
          </a:p>
          <a:p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657600"/>
            <a:ext cx="87852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5030"/>
          </a:xfrm>
        </p:spPr>
        <p:txBody>
          <a:bodyPr>
            <a:normAutofit fontScale="90000"/>
          </a:bodyPr>
          <a:lstStyle/>
          <a:p>
            <a:r>
              <a:rPr lang="en-ZA" dirty="0"/>
              <a:t>Classification and Regression </a:t>
            </a:r>
            <a:r>
              <a:rPr lang="en-ZA" dirty="0" smtClean="0"/>
              <a:t>Trees (CART)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39140"/>
                <a:ext cx="8915400" cy="5618860"/>
              </a:xfrm>
            </p:spPr>
            <p:txBody>
              <a:bodyPr>
                <a:normAutofit/>
              </a:bodyPr>
              <a:lstStyle/>
              <a:p>
                <a:r>
                  <a:rPr lang="en-ZA" dirty="0" smtClean="0"/>
                  <a:t>Build a tree using limited only by number of observations in </a:t>
                </a:r>
                <a:r>
                  <a:rPr lang="en-ZA" b="1" dirty="0" smtClean="0"/>
                  <a:t>terminal nodes</a:t>
                </a:r>
                <a:endParaRPr lang="en-ZA" dirty="0" smtClean="0"/>
              </a:p>
              <a:p>
                <a:r>
                  <a:rPr lang="en-ZA" dirty="0" smtClean="0"/>
                  <a:t>This will cause a lot of </a:t>
                </a:r>
                <a:r>
                  <a:rPr lang="en-ZA" b="1" dirty="0" smtClean="0"/>
                  <a:t>model variance</a:t>
                </a:r>
              </a:p>
              <a:p>
                <a:r>
                  <a:rPr lang="en-ZA" dirty="0" smtClean="0"/>
                  <a:t>Use </a:t>
                </a:r>
                <a:r>
                  <a:rPr lang="en-ZA" b="1" dirty="0" smtClean="0"/>
                  <a:t>cost complexity</a:t>
                </a:r>
                <a:r>
                  <a:rPr lang="en-ZA" dirty="0" smtClean="0"/>
                  <a:t> parameter to penalise number of terminal nodes used by applying cost </a:t>
                </a:r>
                <a:r>
                  <a:rPr lang="en-ZA" b="1" dirty="0" smtClean="0"/>
                  <a:t>complexity pruning</a:t>
                </a:r>
                <a:r>
                  <a:rPr lang="en-ZA" dirty="0" smtClean="0"/>
                  <a:t> using </a:t>
                </a:r>
                <a:r>
                  <a:rPr lang="en-ZA" b="1" dirty="0" smtClean="0"/>
                  <a:t>k-fold cross-validation</a:t>
                </a:r>
              </a:p>
              <a:p>
                <a:endParaRPr lang="en-ZA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𝑃𝑒𝑛𝑎𝑙𝑖𝑠𝑒𝑑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Z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Z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ZA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Z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ZA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Z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ZA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Z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Z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ZA" dirty="0" smtClean="0"/>
              </a:p>
              <a:p>
                <a:r>
                  <a:rPr lang="en-ZA" dirty="0"/>
                  <a:t>It can be shown that for every value of </a:t>
                </a:r>
                <a14:m>
                  <m:oMath xmlns:m="http://schemas.openxmlformats.org/officeDocument/2006/math">
                    <m:r>
                      <a:rPr lang="en-ZA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ZA" dirty="0"/>
                  <a:t> there is </a:t>
                </a:r>
                <a:endParaRPr lang="en-ZA" dirty="0" smtClean="0"/>
              </a:p>
              <a:p>
                <a:pPr marL="0" indent="0">
                  <a:buNone/>
                </a:pPr>
                <a:r>
                  <a:rPr lang="en-ZA" dirty="0"/>
                  <a:t> </a:t>
                </a:r>
                <a:r>
                  <a:rPr lang="en-ZA" dirty="0" smtClean="0"/>
                  <a:t>     such </a:t>
                </a:r>
                <a:r>
                  <a:rPr lang="en-ZA" dirty="0"/>
                  <a:t>a smallest minimizing </a:t>
                </a:r>
                <a:r>
                  <a:rPr lang="en-ZA" dirty="0" err="1" smtClean="0"/>
                  <a:t>subtree</a:t>
                </a:r>
                <a:endParaRPr lang="en-ZA" dirty="0" smtClean="0"/>
              </a:p>
              <a:p>
                <a:pPr marL="457200" lvl="1" indent="0">
                  <a:buNone/>
                </a:pPr>
                <a:endParaRPr lang="en-ZA" dirty="0" smtClean="0"/>
              </a:p>
              <a:p>
                <a:pPr marL="457200" lvl="1" indent="0">
                  <a:buNone/>
                </a:pPr>
                <a:endParaRPr lang="en-ZA" dirty="0"/>
              </a:p>
              <a:p>
                <a:endParaRPr lang="en-ZA" b="1" dirty="0"/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39140"/>
                <a:ext cx="8915400" cy="5618860"/>
              </a:xfrm>
              <a:blipFill rotWithShape="0">
                <a:blip r:embed="rId2"/>
                <a:stretch>
                  <a:fillRect l="-479" t="-542" r="-6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049996" y="2848240"/>
                <a:ext cx="31420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ZA" dirty="0" smtClean="0"/>
                  <a:t> is the cost complexity parameter.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ZA" dirty="0" smtClean="0"/>
                  <a:t> is the number of terminal nodes in the tree.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ZA" dirty="0" smtClean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ZA" dirty="0" smtClean="0"/>
                  <a:t> region.</a:t>
                </a:r>
                <a:endParaRPr lang="en-Z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996" y="2848240"/>
                <a:ext cx="3142004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1748" t="-2058" r="-194" b="-535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4563454"/>
            <a:ext cx="9388654" cy="223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5030"/>
          </a:xfrm>
        </p:spPr>
        <p:txBody>
          <a:bodyPr>
            <a:normAutofit fontScale="90000"/>
          </a:bodyPr>
          <a:lstStyle/>
          <a:p>
            <a:r>
              <a:rPr lang="en-ZA" dirty="0"/>
              <a:t>Classification and Regression </a:t>
            </a:r>
            <a:r>
              <a:rPr lang="en-ZA" dirty="0" smtClean="0"/>
              <a:t>Trees (CART)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9140"/>
            <a:ext cx="8915400" cy="5247118"/>
          </a:xfrm>
        </p:spPr>
        <p:txBody>
          <a:bodyPr/>
          <a:lstStyle/>
          <a:p>
            <a:endParaRPr lang="en-ZA" dirty="0" smtClean="0"/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290" y="1239141"/>
            <a:ext cx="6602161" cy="56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Bagging and Random Forests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81869"/>
                <a:ext cx="8915400" cy="53411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ZA" sz="2000" b="1" dirty="0" smtClean="0"/>
                  <a:t>Bagging Trees</a:t>
                </a:r>
                <a:endParaRPr lang="en-ZA" b="1" dirty="0" smtClean="0"/>
              </a:p>
              <a:p>
                <a:r>
                  <a:rPr lang="en-ZA" dirty="0" smtClean="0"/>
                  <a:t>Take </a:t>
                </a:r>
                <a14:m>
                  <m:oMath xmlns:m="http://schemas.openxmlformats.org/officeDocument/2006/math">
                    <m:r>
                      <a:rPr lang="en-ZA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ZA" b="1" dirty="0" smtClean="0"/>
                  <a:t> bootstrap samples</a:t>
                </a:r>
                <a:r>
                  <a:rPr lang="en-ZA" dirty="0" smtClean="0"/>
                  <a:t> (samples with replacement) of the same size as your training sample using all </a:t>
                </a:r>
                <a14:m>
                  <m:oMath xmlns:m="http://schemas.openxmlformats.org/officeDocument/2006/math">
                    <m:r>
                      <a:rPr lang="en-ZA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ZA" dirty="0" smtClean="0"/>
                  <a:t> independent variables  </a:t>
                </a:r>
              </a:p>
              <a:p>
                <a:r>
                  <a:rPr lang="en-ZA" dirty="0" smtClean="0"/>
                  <a:t>Build a CART model on each of those </a:t>
                </a:r>
                <a14:m>
                  <m:oMath xmlns:m="http://schemas.openxmlformats.org/officeDocument/2006/math">
                    <m:r>
                      <a:rPr lang="en-ZA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ZA" b="1" dirty="0" smtClean="0"/>
                  <a:t> </a:t>
                </a:r>
                <a:r>
                  <a:rPr lang="en-ZA" dirty="0" smtClean="0"/>
                  <a:t>samples (no pruning necessary)</a:t>
                </a:r>
              </a:p>
              <a:p>
                <a:r>
                  <a:rPr lang="en-ZA" dirty="0" smtClean="0"/>
                  <a:t>For regression trees, take the </a:t>
                </a:r>
                <a:r>
                  <a:rPr lang="en-ZA" b="1" dirty="0" smtClean="0"/>
                  <a:t>average</a:t>
                </a:r>
                <a:r>
                  <a:rPr lang="en-ZA" dirty="0" smtClean="0"/>
                  <a:t> of all the </a:t>
                </a:r>
                <a14:m>
                  <m:oMath xmlns:m="http://schemas.openxmlformats.org/officeDocument/2006/math">
                    <m:r>
                      <a:rPr lang="en-ZA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ZA" b="1" dirty="0" smtClean="0"/>
                  <a:t> </a:t>
                </a:r>
                <a:r>
                  <a:rPr lang="en-ZA" dirty="0" smtClean="0"/>
                  <a:t>predictions</a:t>
                </a:r>
              </a:p>
              <a:p>
                <a:r>
                  <a:rPr lang="en-ZA" dirty="0" smtClean="0"/>
                  <a:t>For classification trees, use a </a:t>
                </a:r>
                <a:r>
                  <a:rPr lang="en-ZA" b="1" dirty="0" smtClean="0"/>
                  <a:t>majority vote outcome </a:t>
                </a:r>
                <a:r>
                  <a:rPr lang="en-ZA" dirty="0" smtClean="0"/>
                  <a:t>of the </a:t>
                </a:r>
                <a14:m>
                  <m:oMath xmlns:m="http://schemas.openxmlformats.org/officeDocument/2006/math">
                    <m:r>
                      <a:rPr lang="en-ZA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ZA" dirty="0" smtClean="0"/>
                  <a:t> predictions</a:t>
                </a:r>
              </a:p>
              <a:p>
                <a:r>
                  <a:rPr lang="en-ZA" dirty="0" smtClean="0"/>
                  <a:t>The idea is to </a:t>
                </a:r>
                <a:r>
                  <a:rPr lang="en-ZA" b="1" dirty="0" smtClean="0"/>
                  <a:t>reduce the variance</a:t>
                </a:r>
                <a:r>
                  <a:rPr lang="en-ZA" dirty="0" smtClean="0"/>
                  <a:t> in normal CART models closer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ZA" dirty="0" smtClean="0"/>
              </a:p>
              <a:p>
                <a:pPr marL="0" indent="0">
                  <a:buNone/>
                </a:pPr>
                <a:r>
                  <a:rPr lang="en-ZA" sz="2000" b="1" dirty="0" smtClean="0"/>
                  <a:t>Random Forests</a:t>
                </a:r>
              </a:p>
              <a:p>
                <a:r>
                  <a:rPr lang="en-ZA" dirty="0" smtClean="0"/>
                  <a:t>Variation on bagging: instead of using </a:t>
                </a:r>
                <a14:m>
                  <m:oMath xmlns:m="http://schemas.openxmlformats.org/officeDocument/2006/math">
                    <m:r>
                      <a:rPr lang="en-ZA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ZA" b="1" dirty="0" smtClean="0"/>
                  <a:t> </a:t>
                </a:r>
                <a:r>
                  <a:rPr lang="en-ZA" dirty="0" smtClean="0"/>
                  <a:t>independent variables on each bootstrap sample,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𝑹𝑭</m:t>
                        </m:r>
                      </m:sub>
                    </m:sSub>
                    <m:r>
                      <a:rPr lang="en-ZA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ZA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ZA" b="1" dirty="0" smtClean="0"/>
              </a:p>
              <a:p>
                <a:r>
                  <a:rPr lang="en-ZA" dirty="0" smtClean="0"/>
                  <a:t>This will reduce the correlation between the bootstrap models and reduce the variance even further</a:t>
                </a:r>
              </a:p>
              <a:p>
                <a:r>
                  <a:rPr lang="en-ZA" dirty="0" smtClean="0"/>
                  <a:t>It has been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𝑹𝑭</m:t>
                        </m:r>
                      </m:sub>
                    </m:sSub>
                    <m:r>
                      <a:rPr lang="en-ZA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ZA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rad>
                  </m:oMath>
                </a14:m>
                <a:r>
                  <a:rPr lang="en-ZA" dirty="0" smtClean="0"/>
                  <a:t> works well.</a:t>
                </a:r>
                <a:endParaRPr lang="en-ZA" b="1" dirty="0"/>
              </a:p>
              <a:p>
                <a:endParaRPr lang="en-Z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81869"/>
                <a:ext cx="8915400" cy="5341122"/>
              </a:xfrm>
              <a:blipFill rotWithShape="0">
                <a:blip r:embed="rId2"/>
                <a:stretch>
                  <a:fillRect l="-752" t="-57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1592</TotalTime>
  <Words>532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Gothic</vt:lpstr>
      <vt:lpstr>Wingdings</vt:lpstr>
      <vt:lpstr>Wingdings 3</vt:lpstr>
      <vt:lpstr>Wisp</vt:lpstr>
      <vt:lpstr>Classification and Regression Trees</vt:lpstr>
      <vt:lpstr>Classification and Regression Trees (CART) </vt:lpstr>
      <vt:lpstr>Classification and Regression Trees (CART) </vt:lpstr>
      <vt:lpstr>Classification and Regression Trees (CART) </vt:lpstr>
      <vt:lpstr>Classification and Regression Trees (CART) </vt:lpstr>
      <vt:lpstr>Classification and Regression Trees (CART) </vt:lpstr>
      <vt:lpstr>Classification and Regression Trees (CART) </vt:lpstr>
      <vt:lpstr>Classification and Regression Trees (CART) </vt:lpstr>
      <vt:lpstr>Bagging and Random Forests</vt:lpstr>
      <vt:lpstr>Bagging and Random Forests</vt:lpstr>
      <vt:lpstr>Classification and Regression Trees (CART)</vt:lpstr>
      <vt:lpstr>Code and 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mvn</dc:creator>
  <cp:lastModifiedBy>mvn</cp:lastModifiedBy>
  <cp:revision>23</cp:revision>
  <dcterms:created xsi:type="dcterms:W3CDTF">2016-01-15T16:34:40Z</dcterms:created>
  <dcterms:modified xsi:type="dcterms:W3CDTF">2016-01-16T19:23:10Z</dcterms:modified>
</cp:coreProperties>
</file>